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0" r:id="rId3"/>
    <p:sldId id="287" r:id="rId4"/>
    <p:sldId id="314" r:id="rId5"/>
    <p:sldId id="313" r:id="rId6"/>
    <p:sldId id="295" r:id="rId7"/>
    <p:sldId id="315" r:id="rId8"/>
    <p:sldId id="316" r:id="rId9"/>
    <p:sldId id="327" r:id="rId10"/>
    <p:sldId id="328" r:id="rId11"/>
    <p:sldId id="317" r:id="rId12"/>
    <p:sldId id="332" r:id="rId13"/>
    <p:sldId id="318" r:id="rId14"/>
    <p:sldId id="319" r:id="rId15"/>
    <p:sldId id="333" r:id="rId16"/>
    <p:sldId id="329" r:id="rId17"/>
    <p:sldId id="320" r:id="rId18"/>
    <p:sldId id="334" r:id="rId19"/>
    <p:sldId id="335" r:id="rId20"/>
    <p:sldId id="341" r:id="rId21"/>
    <p:sldId id="342" r:id="rId22"/>
    <p:sldId id="330" r:id="rId23"/>
    <p:sldId id="339" r:id="rId24"/>
    <p:sldId id="343" r:id="rId25"/>
    <p:sldId id="345" r:id="rId26"/>
    <p:sldId id="331" r:id="rId27"/>
    <p:sldId id="338" r:id="rId28"/>
    <p:sldId id="346" r:id="rId29"/>
    <p:sldId id="306" r:id="rId30"/>
  </p:sldIdLst>
  <p:sldSz cx="12192000" cy="6858000"/>
  <p:notesSz cx="6858000" cy="9144000"/>
  <p:custShowLst>
    <p:custShow name="自定义放映 1" id="0">
      <p:sldLst>
        <p:sld r:id="rId3"/>
        <p:sld r:id="rId2"/>
        <p:sld r:id="rId4"/>
        <p:sld r:id="rId7"/>
        <p:sld r:id="rId30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22A"/>
    <a:srgbClr val="FFFFFF"/>
    <a:srgbClr val="D9112E"/>
    <a:srgbClr val="202833"/>
    <a:srgbClr val="EE1C39"/>
    <a:srgbClr val="FAAA21"/>
    <a:srgbClr val="00B0F1"/>
    <a:srgbClr val="F17822"/>
    <a:srgbClr val="006DC0"/>
    <a:srgbClr val="0B0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3" autoAdjust="0"/>
    <p:restoredTop sz="79675" autoAdjust="0"/>
  </p:normalViewPr>
  <p:slideViewPr>
    <p:cSldViewPr snapToGrid="0" showGuides="1">
      <p:cViewPr varScale="1">
        <p:scale>
          <a:sx n="74" d="100"/>
          <a:sy n="74" d="100"/>
        </p:scale>
        <p:origin x="1118" y="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77F-5171-4133-B974-E6C3FB9860DA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8086-5501-4AF9-B62F-E3CC9633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angularjs.blogspot.de/2016/04/angular-2-react-native.html" TargetMode="External"/><Relationship Id="rId13" Type="http://schemas.openxmlformats.org/officeDocument/2006/relationships/hyperlink" Target="https://caniuse.com/#feat=es5" TargetMode="External"/><Relationship Id="rId3" Type="http://schemas.openxmlformats.org/officeDocument/2006/relationships/hyperlink" Target="https://zh.wikipedia.org/wiki/MIT%E8%A8%B1%E5%8F%AF%E8%AD%89" TargetMode="External"/><Relationship Id="rId7" Type="http://schemas.openxmlformats.org/officeDocument/2006/relationships/hyperlink" Target="https://docs.nativescript.org/start/introduction" TargetMode="External"/><Relationship Id="rId12" Type="http://schemas.openxmlformats.org/officeDocument/2006/relationships/hyperlink" Target="https://angular.io/guide/universal" TargetMode="External"/><Relationship Id="rId2" Type="http://schemas.openxmlformats.org/officeDocument/2006/relationships/slide" Target="../slides/slide4.xml"/><Relationship Id="rId16" Type="http://schemas.openxmlformats.org/officeDocument/2006/relationships/hyperlink" Target="https://www.stefankrause.net/js-frameworks-benchmark6/webdriver-ts-results/table.htm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ngular.io/guide/cheatsheet" TargetMode="External"/><Relationship Id="rId11" Type="http://schemas.openxmlformats.org/officeDocument/2006/relationships/hyperlink" Target="https://nativescript-vue.org/" TargetMode="External"/><Relationship Id="rId5" Type="http://schemas.openxmlformats.org/officeDocument/2006/relationships/hyperlink" Target="https://cn.vuejs.org/v2/guide/single-file-components.html" TargetMode="External"/><Relationship Id="rId15" Type="http://schemas.openxmlformats.org/officeDocument/2006/relationships/hyperlink" Target="https://cn.vuejs.org/v2/guide/" TargetMode="External"/><Relationship Id="rId10" Type="http://schemas.openxmlformats.org/officeDocument/2006/relationships/hyperlink" Target="https://weex.apache.org/" TargetMode="External"/><Relationship Id="rId4" Type="http://schemas.openxmlformats.org/officeDocument/2006/relationships/hyperlink" Target="https://zh.wikipedia.org/wiki/BSD%E8%AE%B8%E5%8F%AF%E8%AF%81" TargetMode="External"/><Relationship Id="rId9" Type="http://schemas.openxmlformats.org/officeDocument/2006/relationships/hyperlink" Target="https://facebook.github.io/react-native/" TargetMode="External"/><Relationship Id="rId14" Type="http://schemas.openxmlformats.org/officeDocument/2006/relationships/hyperlink" Target="https://github.com/voronianski/flux-comparison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68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79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91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31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92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141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990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51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9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105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7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第一张表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MIT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许可协议（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The MIT License）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是许多软件许可条款中，被广泛使用的其中一种。与其他常见的软件许可协议（如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GPL、LGPL、BSD）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是相对宽松的软件许可协议。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BSD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许可协议（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Berkeley Software Distribution license）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是自由软件中使用最广泛的许可协议之一。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就是遵照这个许可证来发布，也因此而得名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许可协议。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MIT license </a:t>
            </a:r>
            <a:r>
              <a:rPr lang="zh-CN" altLang="en-US" dirty="0" smtClean="0">
                <a:solidFill>
                  <a:srgbClr val="FF0000"/>
                </a:solidFill>
              </a:rPr>
              <a:t>与 </a:t>
            </a:r>
            <a:r>
              <a:rPr lang="en-US" dirty="0" smtClean="0">
                <a:solidFill>
                  <a:srgbClr val="FF0000"/>
                </a:solidFill>
              </a:rPr>
              <a:t>BSD-license </a:t>
            </a:r>
            <a:r>
              <a:rPr lang="zh-CN" altLang="en-US" dirty="0" smtClean="0">
                <a:solidFill>
                  <a:srgbClr val="FF0000"/>
                </a:solidFill>
              </a:rPr>
              <a:t>之间的区别是：</a:t>
            </a:r>
            <a:r>
              <a:rPr lang="en-US" dirty="0" smtClean="0">
                <a:solidFill>
                  <a:srgbClr val="FF0000"/>
                </a:solidFill>
              </a:rPr>
              <a:t>MIT license </a:t>
            </a:r>
            <a:r>
              <a:rPr lang="zh-CN" altLang="en-US" dirty="0" smtClean="0">
                <a:solidFill>
                  <a:srgbClr val="FF0000"/>
                </a:solidFill>
              </a:rPr>
              <a:t>允许衍生软件加上我们自己的名字做推广，而 </a:t>
            </a:r>
            <a:r>
              <a:rPr lang="en-US" dirty="0" smtClean="0">
                <a:solidFill>
                  <a:srgbClr val="FF0000"/>
                </a:solidFill>
              </a:rPr>
              <a:t>BSD license </a:t>
            </a:r>
            <a:r>
              <a:rPr lang="zh-CN" altLang="en-US" dirty="0" smtClean="0">
                <a:solidFill>
                  <a:srgbClr val="FF0000"/>
                </a:solidFill>
              </a:rPr>
              <a:t>不可以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第二张表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基于组件：一个组件得到一个输入，并且在一些内部的行为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计算之后，它返回一个渲染的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模板作为输出。定义的组件可以很容易在网页或其他组件中重用。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依赖标准：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使用的都是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语言标准，差别不大。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的超集，添加了可选的静态类型和基于类的面向对象编程；但与整个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语言相比，目前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的用户群仍然很小。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底层技术</a:t>
            </a:r>
          </a:p>
          <a:p>
            <a:pPr lvl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“单个文件组件”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。这似乎是对于关注分离的权衡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模板，脚本和样式在一个文件中，但在三个不同的有序部分中。这意味着你可以获得语法高亮，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支持以及更容易使用预处理器（如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是一个类似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语法的可选预处理器，并可在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中进行编译。因为代码写在同一个地方，所以可以在代码完成和编译时更好地检查。如果在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中输入错误时，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将无法通过编译，它会打印出错的位置。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模板使用特殊的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语法（比如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）来增强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。虽然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的知识，但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会迫使你学习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Angular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特有的语法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数据绑定：当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元素（例如，用户输入）被更新时，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的双向绑定会改变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的方式实现起来代码更干净，开发人员更容易实现。在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中实现该功能，必须先更新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，然后渲染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的方式会有更好的数据总览，因为数据只能在一个方向上流动，这样更容易调试。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支持原生：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拥有用于原生应用的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NativeScript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（由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Telerik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支持）和用于混合开发的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框架。借助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，你可以试试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react-native-renderer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来构建跨平台的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应用程序，或者用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react-native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开发原生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Weex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允许你使用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语法开发不仅仅可以运行在浏览器端，还能被用于开发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上的原生应用的组件。另一个选择是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NativeScript-Vue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构建完全原生应用的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服务端渲染：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框架在客户端上渲染页面。这对于性能，整体用户体验和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是不利的。服务器端预渲染是一个好办法。所有这三个框架都有相应的库来实现服务端渲染。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nuxt.js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......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Angular Universal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浏览器兼容：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兼容所有常用的浏览器，包括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及以上的版本。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注意：我们不支持那些不兼容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方法的老版浏览器，但如果你的应用包含了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polyfill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，例如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es5-shim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es5-sham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，你可能会发现你的应用仍然可以在这些浏览器中正常运行。如果你选择这么干，你就只能孤军奋战了。</a:t>
            </a:r>
          </a:p>
          <a:p>
            <a:pPr lvl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不支持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IE8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及以下版本，因为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IE8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无法模拟的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特性。但它支持所有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兼容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ECMAScript 5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的浏览器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学习曲线：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的学习曲线是非常陡峭的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作为一个框架，它的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面积比起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要大得多，你也因此需要理解更多的概念才能开始有效率地工作。当然，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本身的复杂度是因为它的设计目标就是只针对大型的复杂应用；但不可否认的是，这也使得它对于经验不甚丰富的开发者相当的不友好。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，你可能需要针对第三方库进行大量重大决策。仅仅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中就有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不同的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flux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软件包来用于状态管理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可供选择。</a:t>
            </a:r>
          </a:p>
          <a:p>
            <a:pPr lvl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，你只需要有良好的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基础。有了这些基本的技能，你就可以非常快速地通过阅读 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指南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投入开发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有着很好的性能和高深的内存分配技巧。如果比较快慢的话，这些框架都非常接近（比如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Inferno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）。性能基准只能作为考虑的附注，而不是作为判断标准。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99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zh-CN" altLang="en-US" dirty="0" smtClean="0"/>
              <a:t>趋势</a:t>
            </a:r>
            <a:endParaRPr lang="en-US" altLang="zh-CN" dirty="0" smtClean="0"/>
          </a:p>
          <a:p>
            <a:r>
              <a:rPr lang="en-US" dirty="0" err="1" smtClean="0"/>
              <a:t>Github</a:t>
            </a:r>
            <a:r>
              <a:rPr lang="en-US" baseline="0" dirty="0" smtClean="0"/>
              <a:t> </a:t>
            </a:r>
            <a:r>
              <a:rPr lang="zh-CN" altLang="en-US" baseline="0" dirty="0" smtClean="0"/>
              <a:t>统计</a:t>
            </a:r>
            <a:endParaRPr lang="en-US" altLang="zh-CN" baseline="0" dirty="0" smtClean="0"/>
          </a:p>
          <a:p>
            <a:r>
              <a:rPr lang="en-US" altLang="zh-CN" baseline="0" dirty="0" smtClean="0"/>
              <a:t>Google </a:t>
            </a:r>
            <a:r>
              <a:rPr lang="zh-CN" altLang="en-US" baseline="0" dirty="0" smtClean="0"/>
              <a:t>搜索趋势：中国 </a:t>
            </a:r>
            <a:r>
              <a:rPr lang="en-US" altLang="zh-CN" baseline="0" dirty="0" err="1" smtClean="0"/>
              <a:t>vue</a:t>
            </a:r>
            <a:r>
              <a:rPr lang="en-US" altLang="zh-CN" baseline="0" dirty="0" smtClean="0"/>
              <a:t> 48% react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44%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angular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8%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9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zh-CN" altLang="en-US" dirty="0" smtClean="0"/>
              <a:t>、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俗称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-cli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为脚手架，是一套大众化的前端自动化解决方案，他的核心是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，框架是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，还有相关辅助插件组成。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自己也可以按照自己的习惯搭一套，如果你有丰富的前端经验，可能构建一条合理的解决方案，不然会疏忽很多细节。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时代，前端自动化规则，输入输出文件格式，文件的监听，文件的路径都是自己配置的。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配置一套理想的方案也是相当耗费时间，所以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就提供了一套面相大众的解决方案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-cli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，他的输入输出规则，文件的打包路径，模块的命名基本上符合大众前端开发者的习惯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不过实际开发中需要一定的调整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1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代码就是视图层。</a:t>
            </a:r>
            <a:endParaRPr lang="en-US" altLang="zh-CN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：控制器负责视图的渲染并且操作模型。</a:t>
            </a:r>
            <a:endParaRPr lang="en-US" altLang="zh-CN" dirty="0" smtClean="0"/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：模型中包含部分业务逻辑并负责管理数据库。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06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MV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MVVM</a:t>
            </a:r>
            <a:r>
              <a:rPr lang="zh-CN" altLang="en-US" dirty="0" smtClean="0"/>
              <a:t>思想的核心，</a:t>
            </a:r>
            <a:r>
              <a:rPr lang="en-US" altLang="zh-CN" dirty="0" smtClean="0"/>
              <a:t>VM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之间的调度者，</a:t>
            </a:r>
            <a:r>
              <a:rPr lang="zh-CN" altLang="en-US" dirty="0" smtClean="0"/>
              <a:t>分割了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en-US" altLang="zh-CN" dirty="0" smtClean="0"/>
              <a:t>Model </a:t>
            </a:r>
            <a:r>
              <a:rPr lang="zh-CN" altLang="en-US" dirty="0" smtClean="0"/>
              <a:t>是每个页面中的数据。</a:t>
            </a:r>
            <a:endParaRPr lang="en-US" altLang="zh-CN" dirty="0" smtClean="0"/>
          </a:p>
          <a:p>
            <a:r>
              <a:rPr lang="en-US" altLang="zh-CN" dirty="0" smtClean="0"/>
              <a:t>View </a:t>
            </a:r>
            <a:r>
              <a:rPr lang="zh-CN" altLang="en-US" dirty="0" smtClean="0"/>
              <a:t>是每个页面中的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5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的一种运行环境，是对</a:t>
            </a:r>
            <a:r>
              <a:rPr lang="en-US" altLang="zh-CN" dirty="0" smtClean="0"/>
              <a:t>Google V8</a:t>
            </a:r>
            <a:r>
              <a:rPr lang="zh-CN" altLang="en-US" dirty="0" smtClean="0"/>
              <a:t>引擎进行的封装。是一个服务器端的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的解释器。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Nodejs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包含 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，安装好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，打开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输入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–v </a:t>
            </a:r>
            <a:r>
              <a:rPr lang="zh-CN" altLang="en-US" dirty="0" smtClean="0"/>
              <a:t>会发现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的版本号，说明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已经安装好。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其实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的包管理器（</a:t>
            </a:r>
            <a:r>
              <a:rPr lang="en-US" altLang="zh-CN" dirty="0" smtClean="0"/>
              <a:t>node package manager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上开发时，会用到很多别人已经写好的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代码，如果每当我们需要别人的代码时，都根据名字搜索一下，下载源码，解压，再使用，会非常麻烦。于是就出现了包管理器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。大家把自己写好的源码上传到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官网上，如果要用某个或某些个，直接通过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安装就可以了，不用管那个源码在哪里。并且如果我们要使用模块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，而模块</a:t>
            </a:r>
            <a:r>
              <a:rPr lang="en-US" altLang="zh-CN" dirty="0" smtClean="0"/>
              <a:t>A</a:t>
            </a:r>
            <a:r>
              <a:rPr lang="zh-CN" altLang="en-US" dirty="0" smtClean="0"/>
              <a:t>又依赖模块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，模块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又依赖模块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，此时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会根据依赖关系，把所有依赖的包都下载下来并且管理起来。试想如果这些工作全靠我们自己去完成会多么麻烦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14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Roboto" pitchFamily="2" charset="0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Roboto" pitchFamily="2" charset="0"/>
              </a:rPr>
              <a:t>、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Roboto" pitchFamily="2" charset="0"/>
              </a:rPr>
              <a:t>v-text v-html</a:t>
            </a:r>
            <a:endParaRPr lang="en-US" altLang="zh-CN" sz="1200" dirty="0" smtClean="0">
              <a:solidFill>
                <a:schemeClr val="bg1"/>
              </a:solidFill>
              <a:latin typeface="Roboto" pitchFamily="2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Roboto" pitchFamily="2" charset="0"/>
              </a:rPr>
              <a:t>&lt;h4 v-text="</a:t>
            </a:r>
            <a:r>
              <a:rPr lang="en-US" altLang="zh-CN" sz="1200" dirty="0" err="1" smtClean="0">
                <a:solidFill>
                  <a:schemeClr val="bg1"/>
                </a:solidFill>
                <a:latin typeface="Roboto" pitchFamily="2" charset="0"/>
              </a:rPr>
              <a:t>msg</a:t>
            </a:r>
            <a:r>
              <a:rPr lang="en-US" altLang="zh-CN" sz="1200" dirty="0" smtClean="0">
                <a:solidFill>
                  <a:schemeClr val="bg1"/>
                </a:solidFill>
                <a:latin typeface="Roboto" pitchFamily="2" charset="0"/>
              </a:rPr>
              <a:t>"&gt;&lt;/h4&gt;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Roboto" pitchFamily="2" charset="0"/>
              </a:rPr>
              <a:t>&lt;div v-html="msg2"&gt;&lt;/div&gt; &lt;!--v-html</a:t>
            </a:r>
            <a:r>
              <a:rPr lang="zh-CN" altLang="en-US" sz="1200" dirty="0" smtClean="0">
                <a:solidFill>
                  <a:schemeClr val="bg1"/>
                </a:solidFill>
                <a:latin typeface="Roboto" pitchFamily="2" charset="0"/>
              </a:rPr>
              <a:t>可以解析</a:t>
            </a:r>
            <a:r>
              <a:rPr lang="en-US" altLang="zh-CN" sz="1200" dirty="0" smtClean="0">
                <a:solidFill>
                  <a:schemeClr val="bg1"/>
                </a:solidFill>
                <a:latin typeface="Roboto" pitchFamily="2" charset="0"/>
              </a:rPr>
              <a:t>html--&gt;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bg1"/>
              </a:solidFill>
              <a:latin typeface="Roboto" pitchFamily="2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Roboto" pitchFamily="2" charset="0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Roboto" pitchFamily="2" charset="0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Roboto" pitchFamily="2" charset="0"/>
              </a:rPr>
              <a:t>v-bind</a:t>
            </a:r>
          </a:p>
          <a:p>
            <a:endParaRPr lang="en-US" altLang="zh-CN" sz="1200" dirty="0" smtClean="0">
              <a:solidFill>
                <a:schemeClr val="bg1"/>
              </a:solidFill>
              <a:latin typeface="Roboto" pitchFamily="2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Roboto" pitchFamily="2" charset="0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Roboto" pitchFamily="2" charset="0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Roboto" pitchFamily="2" charset="0"/>
              </a:rPr>
              <a:t>v-on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latin typeface="Roboto" pitchFamily="2" charset="0"/>
              </a:rPr>
              <a:t>&lt;input type="button" value="</a:t>
            </a:r>
            <a:r>
              <a:rPr lang="zh-CN" altLang="en-US" sz="1200" dirty="0" smtClean="0">
                <a:solidFill>
                  <a:schemeClr val="bg1"/>
                </a:solidFill>
                <a:latin typeface="Roboto" pitchFamily="2" charset="0"/>
              </a:rPr>
              <a:t>按钮</a:t>
            </a:r>
            <a:r>
              <a:rPr lang="en-US" altLang="zh-CN" sz="1200" dirty="0" smtClean="0">
                <a:solidFill>
                  <a:schemeClr val="bg1"/>
                </a:solidFill>
                <a:latin typeface="Roboto" pitchFamily="2" charset="0"/>
              </a:rPr>
              <a:t>" </a:t>
            </a:r>
            <a:r>
              <a:rPr lang="en-US" altLang="zh-CN" sz="1200" dirty="0" err="1" smtClean="0">
                <a:solidFill>
                  <a:schemeClr val="bg1"/>
                </a:solidFill>
                <a:latin typeface="Roboto" pitchFamily="2" charset="0"/>
              </a:rPr>
              <a:t>v-on:click</a:t>
            </a:r>
            <a:r>
              <a:rPr lang="en-US" altLang="zh-CN" sz="1200" dirty="0" smtClean="0">
                <a:solidFill>
                  <a:schemeClr val="bg1"/>
                </a:solidFill>
                <a:latin typeface="Roboto" pitchFamily="2" charset="0"/>
              </a:rPr>
              <a:t>="show"&gt;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latin typeface="Roboto" pitchFamily="2" charset="0"/>
              </a:rPr>
              <a:t>&lt;input type="button" value="</a:t>
            </a:r>
            <a:r>
              <a:rPr lang="zh-CN" altLang="en-US" sz="1200" dirty="0" smtClean="0">
                <a:solidFill>
                  <a:schemeClr val="bg1"/>
                </a:solidFill>
                <a:latin typeface="Roboto" pitchFamily="2" charset="0"/>
              </a:rPr>
              <a:t>按钮</a:t>
            </a:r>
            <a:r>
              <a:rPr lang="en-US" altLang="zh-CN" sz="1200" dirty="0" smtClean="0">
                <a:solidFill>
                  <a:schemeClr val="bg1"/>
                </a:solidFill>
                <a:latin typeface="Roboto" pitchFamily="2" charset="0"/>
              </a:rPr>
              <a:t>" </a:t>
            </a:r>
            <a:r>
              <a:rPr lang="en-US" altLang="zh-CN" sz="1200" dirty="0" err="1" smtClean="0">
                <a:solidFill>
                  <a:schemeClr val="bg1"/>
                </a:solidFill>
                <a:latin typeface="Roboto" pitchFamily="2" charset="0"/>
              </a:rPr>
              <a:t>v-on:mouseover</a:t>
            </a:r>
            <a:r>
              <a:rPr lang="en-US" altLang="zh-CN" sz="1200" dirty="0" smtClean="0">
                <a:solidFill>
                  <a:schemeClr val="bg1"/>
                </a:solidFill>
                <a:latin typeface="Roboto" pitchFamily="2" charset="0"/>
              </a:rPr>
              <a:t>="show"&gt;</a:t>
            </a:r>
          </a:p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v-model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Roboto" pitchFamily="2" charset="0"/>
              </a:rPr>
              <a:t>&lt;input type="text" :value="</a:t>
            </a:r>
            <a:r>
              <a:rPr lang="en-US" altLang="zh-CN" sz="1200" dirty="0" err="1" smtClean="0">
                <a:solidFill>
                  <a:schemeClr val="bg1"/>
                </a:solidFill>
                <a:latin typeface="Roboto" pitchFamily="2" charset="0"/>
              </a:rPr>
              <a:t>msg</a:t>
            </a:r>
            <a:r>
              <a:rPr lang="en-US" altLang="zh-CN" sz="1200" dirty="0" smtClean="0">
                <a:solidFill>
                  <a:schemeClr val="bg1"/>
                </a:solidFill>
                <a:latin typeface="Roboto" pitchFamily="2" charset="0"/>
              </a:rPr>
              <a:t>" style=" width:100%;" v-model="</a:t>
            </a:r>
            <a:r>
              <a:rPr lang="en-US" altLang="zh-CN" sz="1200" dirty="0" err="1" smtClean="0">
                <a:solidFill>
                  <a:schemeClr val="bg1"/>
                </a:solidFill>
                <a:latin typeface="Roboto" pitchFamily="2" charset="0"/>
              </a:rPr>
              <a:t>msg</a:t>
            </a:r>
            <a:r>
              <a:rPr lang="en-US" altLang="zh-CN" sz="1200" dirty="0" smtClean="0">
                <a:solidFill>
                  <a:schemeClr val="bg1"/>
                </a:solidFill>
                <a:latin typeface="Roboto" pitchFamily="2" charset="0"/>
              </a:rPr>
              <a:t>"&gt;</a:t>
            </a:r>
          </a:p>
          <a:p>
            <a:endParaRPr lang="en-US" dirty="0" smtClean="0"/>
          </a:p>
          <a:p>
            <a:r>
              <a:rPr lang="en-US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v-for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user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中每个遍历的对象，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是下标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 v-for="(user,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list1"&gt;ID:{{ user.id }}----Name:{{ user.name }}&lt;/p&gt;</a:t>
            </a:r>
          </a:p>
          <a:p>
            <a:endParaRPr lang="en-US" dirty="0" smtClean="0"/>
          </a:p>
          <a:p>
            <a:r>
              <a:rPr lang="en-US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v-if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v-if: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每次都会删除或者创建元素，有较高的切换性能消耗，如果涉及频繁切换，最好不要使用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v-if --&gt;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&lt;h3 v-if="flag"&gt;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v-if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控制的元素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&lt;/h3&gt;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v-show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v-show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：每次不会重新进行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的删除和创建操作，只是切换了元素的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display:none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样式，有较高的初始渲染消耗，如果元素可能不会被显示，最好不使用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v-show --&gt;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&lt;h3 v-show="flag"&gt;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v-show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控制的元素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&lt;/h3&gt;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06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、创建期间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beforeCreate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第一个生命周期函数，实例被完全创建出来之前，执行它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console.log(this.msg)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beforecreate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生命周期执行的时候，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中的数据方法都还没有初始化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第二个生命周期函数，在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中，数据和方法都已经初始化好了，最早也就只能在这里操作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console.log(this.msg)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beforeMount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第三个生命周期函数，模板已经在内存中编译完成了，尚未把模板渲染到页面中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('h3').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mounted()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第四个生命周期函数，内存中的目标已经真实的挂载到页面中，用户可以看到渲染完成的页面了。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mounted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是实例创建过程中的最后一个生命周期函数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('h3').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、运行期间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beforeUpdate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运行阶段的第一个生命周期，可以被执行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多次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数据被更新了，但是界面没有被更新，未同步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界面上的内容是：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+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('h3').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console.log('data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+ this.msg)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updated()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运行阶段的第二个生命周期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页面和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数据保持同步，均为最新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界面上的内容是：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+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('h3').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console.log('data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+ this.msg)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、销毁期间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beforeDestroy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实例进入销毁阶段，此时实例身上的所有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mehods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都可用，还未真正执行销毁工作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destroyed()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组建完全被销毁，所有数据、方法、指令过滤器等都不可用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8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3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48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2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7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7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7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9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1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6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D162-5CE8-46AE-8329-82B7EA1D14FD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5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n.vuejs.org/v2/guide/" TargetMode="External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segmentfault.com/a/1190000011233005" TargetMode="Externa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Relationship Id="rId9" Type="http://schemas.openxmlformats.org/officeDocument/2006/relationships/hyperlink" Target="https://cli.vuejs.org/zh/guid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.youku.com/v_show/id_XMzMwMTYyODMyNA==.html?spm=a1z3jc.11711052.0.0&amp;isextonly=1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obilesite.github.io/2016/12/18/vuex-introduction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outer.vuejs.org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draveness.me/mvx" TargetMode="Externa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raveness.me/mvx" TargetMode="Externa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jpe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282D38"/>
          </a:fgClr>
          <a:bgClr>
            <a:srgbClr val="0B0D0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552950" y="0"/>
            <a:ext cx="7639052" cy="967195"/>
            <a:chOff x="4067174" y="0"/>
            <a:chExt cx="8124827" cy="1028700"/>
          </a:xfrm>
        </p:grpSpPr>
        <p:sp>
          <p:nvSpPr>
            <p:cNvPr id="17" name="任意多边形 16"/>
            <p:cNvSpPr/>
            <p:nvPr/>
          </p:nvSpPr>
          <p:spPr>
            <a:xfrm>
              <a:off x="4067174" y="0"/>
              <a:ext cx="8124825" cy="723900"/>
            </a:xfrm>
            <a:custGeom>
              <a:avLst/>
              <a:gdLst>
                <a:gd name="connsiteX0" fmla="*/ 407194 w 8128000"/>
                <a:gd name="connsiteY0" fmla="*/ 0 h 723900"/>
                <a:gd name="connsiteX1" fmla="*/ 8128000 w 8128000"/>
                <a:gd name="connsiteY1" fmla="*/ 0 h 723900"/>
                <a:gd name="connsiteX2" fmla="*/ 8128000 w 8128000"/>
                <a:gd name="connsiteY2" fmla="*/ 723900 h 723900"/>
                <a:gd name="connsiteX3" fmla="*/ 0 w 8128000"/>
                <a:gd name="connsiteY3" fmla="*/ 72390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7540" h="723900">
                  <a:moveTo>
                    <a:pt x="416734" y="0"/>
                  </a:moveTo>
                  <a:lnTo>
                    <a:pt x="8137540" y="0"/>
                  </a:lnTo>
                  <a:lnTo>
                    <a:pt x="8137540" y="723900"/>
                  </a:lnTo>
                  <a:lnTo>
                    <a:pt x="0" y="704850"/>
                  </a:lnTo>
                  <a:cubicBezTo>
                    <a:pt x="107111" y="473075"/>
                    <a:pt x="281003" y="241300"/>
                    <a:pt x="416734" y="0"/>
                  </a:cubicBezTo>
                  <a:close/>
                </a:path>
              </a:pathLst>
            </a:custGeom>
            <a:solidFill>
              <a:srgbClr val="981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076700" y="434974"/>
              <a:ext cx="8115301" cy="593726"/>
            </a:xfrm>
            <a:custGeom>
              <a:avLst/>
              <a:gdLst>
                <a:gd name="connsiteX0" fmla="*/ 270626 w 8115301"/>
                <a:gd name="connsiteY0" fmla="*/ 0 h 675970"/>
                <a:gd name="connsiteX1" fmla="*/ 309120 w 8115301"/>
                <a:gd name="connsiteY1" fmla="*/ 0 h 675970"/>
                <a:gd name="connsiteX2" fmla="*/ 8115301 w 8115301"/>
                <a:gd name="connsiteY2" fmla="*/ 0 h 675970"/>
                <a:gd name="connsiteX3" fmla="*/ 8115301 w 8115301"/>
                <a:gd name="connsiteY3" fmla="*/ 675969 h 675970"/>
                <a:gd name="connsiteX4" fmla="*/ 309129 w 8115301"/>
                <a:gd name="connsiteY4" fmla="*/ 675969 h 675970"/>
                <a:gd name="connsiteX5" fmla="*/ 309120 w 8115301"/>
                <a:gd name="connsiteY5" fmla="*/ 675970 h 675970"/>
                <a:gd name="connsiteX6" fmla="*/ 309111 w 8115301"/>
                <a:gd name="connsiteY6" fmla="*/ 675969 h 675970"/>
                <a:gd name="connsiteX7" fmla="*/ 270626 w 8115301"/>
                <a:gd name="connsiteY7" fmla="*/ 675969 h 675970"/>
                <a:gd name="connsiteX8" fmla="*/ 270626 w 8115301"/>
                <a:gd name="connsiteY8" fmla="*/ 671727 h 675970"/>
                <a:gd name="connsiteX9" fmla="*/ 246821 w 8115301"/>
                <a:gd name="connsiteY9" fmla="*/ 669103 h 675970"/>
                <a:gd name="connsiteX10" fmla="*/ 0 w 8115301"/>
                <a:gd name="connsiteY10" fmla="*/ 337985 h 675970"/>
                <a:gd name="connsiteX11" fmla="*/ 246821 w 8115301"/>
                <a:gd name="connsiteY11" fmla="*/ 6867 h 675970"/>
                <a:gd name="connsiteX12" fmla="*/ 270626 w 8115301"/>
                <a:gd name="connsiteY12" fmla="*/ 4243 h 675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15301" h="675970">
                  <a:moveTo>
                    <a:pt x="270626" y="0"/>
                  </a:moveTo>
                  <a:lnTo>
                    <a:pt x="309120" y="0"/>
                  </a:lnTo>
                  <a:lnTo>
                    <a:pt x="8115301" y="0"/>
                  </a:lnTo>
                  <a:lnTo>
                    <a:pt x="8115301" y="675969"/>
                  </a:lnTo>
                  <a:lnTo>
                    <a:pt x="309129" y="675969"/>
                  </a:lnTo>
                  <a:lnTo>
                    <a:pt x="309120" y="675970"/>
                  </a:lnTo>
                  <a:lnTo>
                    <a:pt x="309111" y="675969"/>
                  </a:lnTo>
                  <a:lnTo>
                    <a:pt x="270626" y="675969"/>
                  </a:lnTo>
                  <a:lnTo>
                    <a:pt x="270626" y="671727"/>
                  </a:lnTo>
                  <a:lnTo>
                    <a:pt x="246821" y="669103"/>
                  </a:lnTo>
                  <a:cubicBezTo>
                    <a:pt x="105961" y="637588"/>
                    <a:pt x="0" y="501316"/>
                    <a:pt x="0" y="337985"/>
                  </a:cubicBezTo>
                  <a:cubicBezTo>
                    <a:pt x="0" y="174654"/>
                    <a:pt x="105961" y="38383"/>
                    <a:pt x="246821" y="6867"/>
                  </a:cubicBezTo>
                  <a:lnTo>
                    <a:pt x="270626" y="4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 flipH="1" flipV="1">
            <a:off x="0" y="5832074"/>
            <a:ext cx="9772650" cy="1026584"/>
            <a:chOff x="4067174" y="0"/>
            <a:chExt cx="9258302" cy="1028701"/>
          </a:xfrm>
        </p:grpSpPr>
        <p:sp>
          <p:nvSpPr>
            <p:cNvPr id="24" name="任意多边形 23"/>
            <p:cNvSpPr/>
            <p:nvPr/>
          </p:nvSpPr>
          <p:spPr>
            <a:xfrm>
              <a:off x="4067174" y="0"/>
              <a:ext cx="9258302" cy="723900"/>
            </a:xfrm>
            <a:custGeom>
              <a:avLst/>
              <a:gdLst>
                <a:gd name="connsiteX0" fmla="*/ 407194 w 8128000"/>
                <a:gd name="connsiteY0" fmla="*/ 0 h 723900"/>
                <a:gd name="connsiteX1" fmla="*/ 8128000 w 8128000"/>
                <a:gd name="connsiteY1" fmla="*/ 0 h 723900"/>
                <a:gd name="connsiteX2" fmla="*/ 8128000 w 8128000"/>
                <a:gd name="connsiteY2" fmla="*/ 723900 h 723900"/>
                <a:gd name="connsiteX3" fmla="*/ 0 w 8128000"/>
                <a:gd name="connsiteY3" fmla="*/ 72390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7540" h="723900">
                  <a:moveTo>
                    <a:pt x="416734" y="0"/>
                  </a:moveTo>
                  <a:lnTo>
                    <a:pt x="8137540" y="0"/>
                  </a:lnTo>
                  <a:lnTo>
                    <a:pt x="8137540" y="723900"/>
                  </a:lnTo>
                  <a:lnTo>
                    <a:pt x="0" y="704850"/>
                  </a:lnTo>
                  <a:cubicBezTo>
                    <a:pt x="107111" y="473075"/>
                    <a:pt x="281003" y="241300"/>
                    <a:pt x="416734" y="0"/>
                  </a:cubicBezTo>
                  <a:close/>
                </a:path>
              </a:pathLst>
            </a:custGeom>
            <a:solidFill>
              <a:srgbClr val="981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076700" y="434975"/>
              <a:ext cx="9248776" cy="593726"/>
            </a:xfrm>
            <a:custGeom>
              <a:avLst/>
              <a:gdLst>
                <a:gd name="connsiteX0" fmla="*/ 270626 w 8115301"/>
                <a:gd name="connsiteY0" fmla="*/ 0 h 675970"/>
                <a:gd name="connsiteX1" fmla="*/ 309120 w 8115301"/>
                <a:gd name="connsiteY1" fmla="*/ 0 h 675970"/>
                <a:gd name="connsiteX2" fmla="*/ 8115301 w 8115301"/>
                <a:gd name="connsiteY2" fmla="*/ 0 h 675970"/>
                <a:gd name="connsiteX3" fmla="*/ 8115301 w 8115301"/>
                <a:gd name="connsiteY3" fmla="*/ 675969 h 675970"/>
                <a:gd name="connsiteX4" fmla="*/ 309129 w 8115301"/>
                <a:gd name="connsiteY4" fmla="*/ 675969 h 675970"/>
                <a:gd name="connsiteX5" fmla="*/ 309120 w 8115301"/>
                <a:gd name="connsiteY5" fmla="*/ 675970 h 675970"/>
                <a:gd name="connsiteX6" fmla="*/ 309111 w 8115301"/>
                <a:gd name="connsiteY6" fmla="*/ 675969 h 675970"/>
                <a:gd name="connsiteX7" fmla="*/ 270626 w 8115301"/>
                <a:gd name="connsiteY7" fmla="*/ 675969 h 675970"/>
                <a:gd name="connsiteX8" fmla="*/ 270626 w 8115301"/>
                <a:gd name="connsiteY8" fmla="*/ 671727 h 675970"/>
                <a:gd name="connsiteX9" fmla="*/ 246821 w 8115301"/>
                <a:gd name="connsiteY9" fmla="*/ 669103 h 675970"/>
                <a:gd name="connsiteX10" fmla="*/ 0 w 8115301"/>
                <a:gd name="connsiteY10" fmla="*/ 337985 h 675970"/>
                <a:gd name="connsiteX11" fmla="*/ 246821 w 8115301"/>
                <a:gd name="connsiteY11" fmla="*/ 6867 h 675970"/>
                <a:gd name="connsiteX12" fmla="*/ 270626 w 8115301"/>
                <a:gd name="connsiteY12" fmla="*/ 4243 h 675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15301" h="675970">
                  <a:moveTo>
                    <a:pt x="270626" y="0"/>
                  </a:moveTo>
                  <a:lnTo>
                    <a:pt x="309120" y="0"/>
                  </a:lnTo>
                  <a:lnTo>
                    <a:pt x="8115301" y="0"/>
                  </a:lnTo>
                  <a:lnTo>
                    <a:pt x="8115301" y="675969"/>
                  </a:lnTo>
                  <a:lnTo>
                    <a:pt x="309129" y="675969"/>
                  </a:lnTo>
                  <a:lnTo>
                    <a:pt x="309120" y="675970"/>
                  </a:lnTo>
                  <a:lnTo>
                    <a:pt x="309111" y="675969"/>
                  </a:lnTo>
                  <a:lnTo>
                    <a:pt x="270626" y="675969"/>
                  </a:lnTo>
                  <a:lnTo>
                    <a:pt x="270626" y="671727"/>
                  </a:lnTo>
                  <a:lnTo>
                    <a:pt x="246821" y="669103"/>
                  </a:lnTo>
                  <a:cubicBezTo>
                    <a:pt x="105961" y="637588"/>
                    <a:pt x="0" y="501316"/>
                    <a:pt x="0" y="337985"/>
                  </a:cubicBezTo>
                  <a:cubicBezTo>
                    <a:pt x="0" y="174654"/>
                    <a:pt x="105961" y="38383"/>
                    <a:pt x="246821" y="6867"/>
                  </a:cubicBezTo>
                  <a:lnTo>
                    <a:pt x="270626" y="4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24114" y="3819204"/>
            <a:ext cx="10972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dirty="0" err="1" smtClean="0">
                <a:solidFill>
                  <a:srgbClr val="EE1C39"/>
                </a:solidFill>
                <a:latin typeface="Roboto" pitchFamily="2" charset="0"/>
                <a:ea typeface="Roboto" pitchFamily="2" charset="0"/>
              </a:rPr>
              <a:t>Vuejs</a:t>
            </a:r>
            <a:r>
              <a:rPr lang="en-US" altLang="zh-CN" sz="6000" dirty="0" smtClean="0">
                <a:solidFill>
                  <a:srgbClr val="EE1C39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zh-CN" altLang="en-US" sz="6000" dirty="0" smtClean="0">
                <a:solidFill>
                  <a:srgbClr val="EE1C39"/>
                </a:solidFill>
                <a:latin typeface="Roboto" pitchFamily="2" charset="0"/>
                <a:ea typeface="Roboto" pitchFamily="2" charset="0"/>
              </a:rPr>
              <a:t>入门       </a:t>
            </a:r>
            <a:r>
              <a:rPr lang="en-US" altLang="zh-CN" sz="2400" dirty="0" smtClean="0">
                <a:solidFill>
                  <a:srgbClr val="EE1C39"/>
                </a:solidFill>
                <a:latin typeface="Roboto" pitchFamily="2" charset="0"/>
                <a:ea typeface="Roboto" pitchFamily="2" charset="0"/>
              </a:rPr>
              <a:t>By Wang Haipeng</a:t>
            </a:r>
            <a:endParaRPr lang="zh-CN" altLang="en-US" sz="6000" dirty="0">
              <a:solidFill>
                <a:schemeClr val="bg1"/>
              </a:solidFill>
              <a:latin typeface="Roboto" pitchFamily="2" charset="0"/>
            </a:endParaRPr>
          </a:p>
        </p:txBody>
      </p:sp>
      <p:pic>
        <p:nvPicPr>
          <p:cNvPr id="1030" name="Picture 6" descr="https://cn.vuejs.org/images/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692" y="1792031"/>
            <a:ext cx="1639659" cy="163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reveal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640970" y="4476274"/>
            <a:ext cx="8939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err="1" smtClean="0">
                <a:solidFill>
                  <a:schemeClr val="bg1"/>
                </a:solidFill>
                <a:latin typeface="Roboto" pitchFamily="2" charset="0"/>
              </a:rPr>
              <a:t>Vue</a:t>
            </a:r>
            <a:r>
              <a:rPr lang="en-US" altLang="zh-CN" sz="6000" dirty="0" smtClean="0">
                <a:solidFill>
                  <a:schemeClr val="bg1"/>
                </a:solidFill>
                <a:latin typeface="Roboto" pitchFamily="2" charset="0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Roboto" pitchFamily="2" charset="0"/>
              </a:rPr>
              <a:t>安装使用</a:t>
            </a:r>
            <a:endParaRPr lang="zh-CN" altLang="en-US" sz="6000" dirty="0">
              <a:solidFill>
                <a:schemeClr val="bg1"/>
              </a:solidFill>
              <a:latin typeface="Roboto" pitchFamily="2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03372" y="1751311"/>
            <a:ext cx="1778000" cy="1778000"/>
            <a:chOff x="5159830" y="1574801"/>
            <a:chExt cx="1778000" cy="1778000"/>
          </a:xfrm>
          <a:solidFill>
            <a:srgbClr val="EE1C39"/>
          </a:solidFill>
        </p:grpSpPr>
        <p:sp>
          <p:nvSpPr>
            <p:cNvPr id="17" name="椭圆 16"/>
            <p:cNvSpPr/>
            <p:nvPr/>
          </p:nvSpPr>
          <p:spPr>
            <a:xfrm>
              <a:off x="5159830" y="1574801"/>
              <a:ext cx="1778000" cy="1778000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Freeform 106"/>
            <p:cNvSpPr>
              <a:spLocks/>
            </p:cNvSpPr>
            <p:nvPr/>
          </p:nvSpPr>
          <p:spPr bwMode="auto">
            <a:xfrm>
              <a:off x="6048830" y="2459186"/>
              <a:ext cx="0" cy="9231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7"/>
            <p:cNvSpPr>
              <a:spLocks/>
            </p:cNvSpPr>
            <p:nvPr/>
          </p:nvSpPr>
          <p:spPr bwMode="auto">
            <a:xfrm>
              <a:off x="6048830" y="24638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391810" y="2078861"/>
            <a:ext cx="14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54493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2" name="Picture 12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08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3" name="Picture 1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23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39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5" name="Picture 15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54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600" y="5104039"/>
            <a:ext cx="47625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725" y="563124"/>
            <a:ext cx="1092565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err="1">
                <a:solidFill>
                  <a:schemeClr val="bg1"/>
                </a:solidFill>
                <a:latin typeface="Roboto" pitchFamily="2" charset="0"/>
              </a:rPr>
              <a:t>Vue</a:t>
            </a:r>
            <a:r>
              <a:rPr lang="en-US" altLang="zh-CN" sz="4400" dirty="0">
                <a:solidFill>
                  <a:schemeClr val="bg1"/>
                </a:solidFill>
                <a:latin typeface="Roboto" pitchFamily="2" charset="0"/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  <a:latin typeface="Roboto" pitchFamily="2" charset="0"/>
              </a:rPr>
              <a:t>安装使用</a:t>
            </a:r>
            <a:endParaRPr lang="en-US" altLang="zh-CN" sz="44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CN" alt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安装配置好</a:t>
            </a: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Nodejs</a:t>
            </a: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sz="1600" dirty="0">
                <a:hlinkClick r:id="rId7"/>
              </a:rPr>
              <a:t>https://segmentfault.com/a/1190000011233005</a:t>
            </a:r>
            <a:r>
              <a:rPr lang="en-US" altLang="zh-C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)</a:t>
            </a:r>
            <a:endParaRPr lang="en-US" altLang="zh-CN" sz="44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altLang="zh-CN" sz="44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</a:t>
            </a: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sz="1600" dirty="0">
                <a:hlinkClick r:id="rId8"/>
              </a:rPr>
              <a:t>https://cn.vuejs.org/v2/guide/</a:t>
            </a:r>
            <a:r>
              <a:rPr lang="en-US" altLang="zh-C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30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npm</a:t>
            </a:r>
            <a:r>
              <a:rPr lang="en-US" altLang="zh-CN" sz="3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install </a:t>
            </a:r>
            <a:r>
              <a:rPr lang="en-US" altLang="zh-CN" sz="30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</a:t>
            </a: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最新稳定</a:t>
            </a:r>
            <a:r>
              <a:rPr lang="zh-CN" altLang="en-US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版，</a:t>
            </a:r>
            <a:r>
              <a:rPr lang="en-US" altLang="zh-C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IDE</a:t>
            </a:r>
            <a:r>
              <a:rPr lang="zh-CN" altLang="en-US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推荐</a:t>
            </a:r>
            <a:r>
              <a:rPr lang="en-US" altLang="zh-CN" sz="16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VScode</a:t>
            </a:r>
            <a:r>
              <a:rPr lang="en-US" altLang="zh-C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altLang="zh-CN" sz="44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</a:t>
            </a: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-cli </a:t>
            </a:r>
            <a:r>
              <a:rPr lang="en-US" altLang="zh-C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sz="1600" dirty="0">
                <a:hlinkClick r:id="rId9"/>
              </a:rPr>
              <a:t>https://cli.vuejs.org/zh/guide/</a:t>
            </a:r>
            <a:r>
              <a:rPr lang="en-US" altLang="zh-C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)</a:t>
            </a:r>
            <a:endParaRPr lang="en-US" altLang="zh-CN" sz="16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30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npm</a:t>
            </a:r>
            <a:r>
              <a:rPr lang="en-US" altLang="zh-CN" sz="3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install -g @</a:t>
            </a:r>
            <a:r>
              <a:rPr lang="en-US" altLang="zh-CN" sz="30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</a:t>
            </a:r>
            <a:r>
              <a:rPr lang="en-US" altLang="zh-CN" sz="3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/cli (or)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3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yarn </a:t>
            </a:r>
            <a:r>
              <a:rPr lang="en-US" altLang="zh-CN" sz="3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global add @</a:t>
            </a:r>
            <a:r>
              <a:rPr lang="en-US" altLang="zh-CN" sz="30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</a:t>
            </a:r>
            <a:r>
              <a:rPr lang="en-US" altLang="zh-CN" sz="3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/cli</a:t>
            </a:r>
            <a:endParaRPr lang="en-US" altLang="zh-CN" sz="44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681606"/>
      </p:ext>
    </p:extLst>
  </p:cSld>
  <p:clrMapOvr>
    <a:masterClrMapping/>
  </p:clrMapOvr>
  <p:transition advClick="0" advTm="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1" fill="hold"/>
                                        <p:tgtEl>
                                          <p:spTgt spid="102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91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11" fill="hold"/>
                                        <p:tgtEl>
                                          <p:spTgt spid="102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2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11" fill="hold"/>
                                        <p:tgtEl>
                                          <p:spTgt spid="102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73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911" fill="hold"/>
                                        <p:tgtEl>
                                          <p:spTgt spid="102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2"/>
                </p:tgtEl>
              </p:cMediaNode>
            </p:audio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3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4"/>
                </p:tgtEl>
              </p:cMediaNode>
            </p:audio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640970" y="4476274"/>
            <a:ext cx="893955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err="1" smtClean="0">
                <a:solidFill>
                  <a:schemeClr val="bg1"/>
                </a:solidFill>
                <a:latin typeface="Roboto" pitchFamily="2" charset="0"/>
              </a:rPr>
              <a:t>Vue</a:t>
            </a:r>
            <a:r>
              <a:rPr lang="en-US" altLang="zh-CN" sz="6000" dirty="0" smtClean="0">
                <a:solidFill>
                  <a:schemeClr val="bg1"/>
                </a:solidFill>
                <a:latin typeface="Roboto" pitchFamily="2" charset="0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Roboto" pitchFamily="2" charset="0"/>
              </a:rPr>
              <a:t>基础语法</a:t>
            </a:r>
            <a:endParaRPr lang="en-US" altLang="zh-CN" sz="6000" dirty="0" smtClean="0">
              <a:solidFill>
                <a:schemeClr val="bg1"/>
              </a:solidFill>
              <a:latin typeface="Roboto" pitchFamily="2" charset="0"/>
            </a:endParaRPr>
          </a:p>
          <a:p>
            <a:pPr algn="ctr"/>
            <a:r>
              <a:rPr lang="zh-CN" altLang="en-US" sz="1500" dirty="0" smtClean="0">
                <a:solidFill>
                  <a:schemeClr val="bg1"/>
                </a:solidFill>
                <a:latin typeface="Roboto" pitchFamily="2" charset="0"/>
              </a:rPr>
              <a:t>视频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://v.youku.com/v_show/id_XMzMwMTYyODMyNA==.html?spm=a1z3jc.11711052.0.0&amp;isextonly=1</a:t>
            </a:r>
            <a:endParaRPr lang="zh-CN" altLang="en-US" sz="1500" dirty="0">
              <a:solidFill>
                <a:schemeClr val="bg1"/>
              </a:solidFill>
              <a:latin typeface="Roboto" pitchFamily="2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03372" y="1751311"/>
            <a:ext cx="1778000" cy="1778000"/>
            <a:chOff x="5159830" y="1574801"/>
            <a:chExt cx="1778000" cy="1778000"/>
          </a:xfrm>
          <a:solidFill>
            <a:srgbClr val="EE1C39"/>
          </a:solidFill>
        </p:grpSpPr>
        <p:sp>
          <p:nvSpPr>
            <p:cNvPr id="17" name="椭圆 16"/>
            <p:cNvSpPr/>
            <p:nvPr/>
          </p:nvSpPr>
          <p:spPr>
            <a:xfrm>
              <a:off x="5159830" y="1574801"/>
              <a:ext cx="1778000" cy="1778000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Freeform 106"/>
            <p:cNvSpPr>
              <a:spLocks/>
            </p:cNvSpPr>
            <p:nvPr/>
          </p:nvSpPr>
          <p:spPr bwMode="auto">
            <a:xfrm>
              <a:off x="6048830" y="2459186"/>
              <a:ext cx="0" cy="9231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7"/>
            <p:cNvSpPr>
              <a:spLocks/>
            </p:cNvSpPr>
            <p:nvPr/>
          </p:nvSpPr>
          <p:spPr bwMode="auto">
            <a:xfrm>
              <a:off x="6048830" y="24638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391810" y="2078861"/>
            <a:ext cx="14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04</a:t>
            </a:r>
            <a:endParaRPr lang="zh-CN" altLang="en-US" sz="72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04702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2" name="Picture 12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08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3" name="Picture 1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23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39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5" name="Picture 15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54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00" y="5104039"/>
            <a:ext cx="47625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0319" y="473029"/>
            <a:ext cx="472455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代码结构</a:t>
            </a:r>
            <a:endParaRPr lang="en-US" altLang="zh-CN" sz="44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Html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component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Script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</a:t>
            </a: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reated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omputed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</a:t>
            </a: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ethods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watch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Css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Scss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7613" y="402842"/>
            <a:ext cx="42005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40946"/>
      </p:ext>
    </p:extLst>
  </p:cSld>
  <p:clrMapOvr>
    <a:masterClrMapping/>
  </p:clrMapOvr>
  <p:transition advClick="0" advTm="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1" fill="hold"/>
                                        <p:tgtEl>
                                          <p:spTgt spid="102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91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11" fill="hold"/>
                                        <p:tgtEl>
                                          <p:spTgt spid="102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2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11" fill="hold"/>
                                        <p:tgtEl>
                                          <p:spTgt spid="102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73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911" fill="hold"/>
                                        <p:tgtEl>
                                          <p:spTgt spid="102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2"/>
                </p:tgtEl>
              </p:cMediaNode>
            </p:audio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3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4"/>
                </p:tgtEl>
              </p:cMediaNode>
            </p:audio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2" name="Picture 12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08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3" name="Picture 1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23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39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5" name="Picture 15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54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600" y="5104039"/>
            <a:ext cx="47625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725" y="424202"/>
            <a:ext cx="1082055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Roboto" pitchFamily="2" charset="0"/>
              </a:rPr>
              <a:t>常用指令</a:t>
            </a:r>
            <a:endParaRPr lang="en-US" altLang="zh-CN" sz="40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</a:rPr>
              <a:t>v-text v-html </a:t>
            </a: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指令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</a:rPr>
              <a:t>v-bind: (</a:t>
            </a: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绑定</a:t>
            </a:r>
            <a:r>
              <a:rPr lang="zh-CN" altLang="en-US" sz="2800" dirty="0">
                <a:solidFill>
                  <a:schemeClr val="bg1"/>
                </a:solidFill>
                <a:latin typeface="Roboto" pitchFamily="2" charset="0"/>
              </a:rPr>
              <a:t>属性</a:t>
            </a: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，</a:t>
            </a:r>
            <a:r>
              <a:rPr lang="zh-CN" altLang="en-US" sz="2800" dirty="0">
                <a:solidFill>
                  <a:schemeClr val="bg1"/>
                </a:solidFill>
                <a:latin typeface="Roboto" pitchFamily="2" charset="0"/>
              </a:rPr>
              <a:t>缩写</a:t>
            </a: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是：</a:t>
            </a: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</a:rPr>
              <a:t>v-on </a:t>
            </a: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用于</a:t>
            </a:r>
            <a:r>
              <a:rPr lang="zh-CN" altLang="en-US" sz="2000" dirty="0">
                <a:solidFill>
                  <a:schemeClr val="bg1"/>
                </a:solidFill>
                <a:latin typeface="Roboto" pitchFamily="2" charset="0"/>
              </a:rPr>
              <a:t>绑定事件，缩写是</a:t>
            </a: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@</a:t>
            </a: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，</a:t>
            </a:r>
            <a:r>
              <a:rPr lang="zh-CN" altLang="en-US" sz="2000" dirty="0">
                <a:solidFill>
                  <a:schemeClr val="bg1"/>
                </a:solidFill>
                <a:latin typeface="Roboto" pitchFamily="2" charset="0"/>
              </a:rPr>
              <a:t>绑定</a:t>
            </a: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事件，</a:t>
            </a: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click, mouse</a:t>
            </a: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）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</a:rPr>
              <a:t>v-model (</a:t>
            </a: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双向</a:t>
            </a:r>
            <a:r>
              <a:rPr lang="zh-CN" altLang="en-US" sz="2800" dirty="0">
                <a:solidFill>
                  <a:schemeClr val="bg1"/>
                </a:solidFill>
                <a:latin typeface="Roboto" pitchFamily="2" charset="0"/>
              </a:rPr>
              <a:t>数据</a:t>
            </a: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绑定</a:t>
            </a: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</a:rPr>
              <a:t>v-for (</a:t>
            </a: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遍历</a:t>
            </a:r>
            <a:r>
              <a:rPr lang="zh-CN" altLang="en-US" sz="2800" dirty="0">
                <a:solidFill>
                  <a:schemeClr val="bg1"/>
                </a:solidFill>
                <a:latin typeface="Roboto" pitchFamily="2" charset="0"/>
              </a:rPr>
              <a:t>普通数组，对象数组，数字等</a:t>
            </a: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</a:rPr>
              <a:t>v-if (</a:t>
            </a: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控制元素是否渲染</a:t>
            </a: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</a:rPr>
              <a:t>v-show (</a:t>
            </a:r>
            <a:r>
              <a:rPr lang="zh-CN" altLang="en-US" sz="2800" dirty="0">
                <a:solidFill>
                  <a:schemeClr val="bg1"/>
                </a:solidFill>
                <a:latin typeface="Roboto" pitchFamily="2" charset="0"/>
              </a:rPr>
              <a:t>控制元素显示隐藏</a:t>
            </a: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</a:rPr>
              <a:t>)</a:t>
            </a:r>
            <a:endParaRPr lang="en-US" altLang="zh-CN" sz="2800" dirty="0">
              <a:solidFill>
                <a:schemeClr val="bg1"/>
              </a:solidFill>
              <a:latin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127998"/>
      </p:ext>
    </p:extLst>
  </p:cSld>
  <p:clrMapOvr>
    <a:masterClrMapping/>
  </p:clrMapOvr>
  <p:transition advClick="0" advTm="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1" fill="hold"/>
                                        <p:tgtEl>
                                          <p:spTgt spid="102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91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11" fill="hold"/>
                                        <p:tgtEl>
                                          <p:spTgt spid="102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2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11" fill="hold"/>
                                        <p:tgtEl>
                                          <p:spTgt spid="102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73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911" fill="hold"/>
                                        <p:tgtEl>
                                          <p:spTgt spid="102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2"/>
                </p:tgtEl>
              </p:cMediaNode>
            </p:audio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3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4"/>
                </p:tgtEl>
              </p:cMediaNode>
            </p:audio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00" y="5104039"/>
            <a:ext cx="47625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725" y="56861"/>
            <a:ext cx="10820551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Roboto" pitchFamily="2" charset="0"/>
              </a:rPr>
              <a:t>生命周期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Roboto" pitchFamily="2" charset="0"/>
              </a:rPr>
              <a:t>创建</a:t>
            </a: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期间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bg1"/>
                </a:solidFill>
                <a:latin typeface="Roboto" pitchFamily="2" charset="0"/>
              </a:rPr>
              <a:t>beforeCreate</a:t>
            </a:r>
            <a:r>
              <a:rPr lang="en-US" altLang="zh-CN" sz="2800" dirty="0">
                <a:solidFill>
                  <a:schemeClr val="bg1"/>
                </a:solidFill>
                <a:latin typeface="Roboto" pitchFamily="2" charset="0"/>
              </a:rPr>
              <a:t>() 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</a:rPr>
              <a:t>created()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bg1"/>
                </a:solidFill>
                <a:latin typeface="Roboto" pitchFamily="2" charset="0"/>
              </a:rPr>
              <a:t>beforeMount</a:t>
            </a: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</a:rPr>
              <a:t>mounted()</a:t>
            </a:r>
            <a:endParaRPr lang="en-US" altLang="zh-CN" sz="2800" dirty="0">
              <a:solidFill>
                <a:schemeClr val="bg1"/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运行期间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bg1"/>
                </a:solidFill>
                <a:latin typeface="Roboto" pitchFamily="2" charset="0"/>
              </a:rPr>
              <a:t>beforeUpdate</a:t>
            </a: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</a:rPr>
              <a:t>updated()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销毁期间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bg1"/>
                </a:solidFill>
                <a:latin typeface="Roboto" pitchFamily="2" charset="0"/>
              </a:rPr>
              <a:t>beforeDestroy</a:t>
            </a:r>
            <a:r>
              <a:rPr lang="en-US" altLang="zh-CN" sz="2800" dirty="0">
                <a:solidFill>
                  <a:schemeClr val="bg1"/>
                </a:solidFill>
                <a:latin typeface="Roboto" pitchFamily="2" charset="0"/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Roboto" pitchFamily="2" charset="0"/>
              </a:rPr>
              <a:t>destroyed</a:t>
            </a:r>
            <a:r>
              <a:rPr lang="en-US" altLang="zh-CN" sz="2800" dirty="0" smtClean="0">
                <a:solidFill>
                  <a:schemeClr val="bg1"/>
                </a:solidFill>
                <a:latin typeface="Roboto" pitchFamily="2" charset="0"/>
              </a:rPr>
              <a:t>()</a:t>
            </a:r>
            <a:endParaRPr lang="en-US" altLang="zh-CN" sz="2800" dirty="0">
              <a:solidFill>
                <a:schemeClr val="bg1"/>
              </a:solidFill>
              <a:latin typeface="Roboto" pitchFamily="2" charset="0"/>
            </a:endParaRPr>
          </a:p>
        </p:txBody>
      </p:sp>
      <p:pic>
        <p:nvPicPr>
          <p:cNvPr id="5122" name="Picture 2" descr="Vue å®ä¾çå½å¨æ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255" y="25333"/>
            <a:ext cx="2876221" cy="728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56819"/>
      </p:ext>
    </p:extLst>
  </p:cSld>
  <p:clrMapOvr>
    <a:masterClrMapping/>
  </p:clrMapOvr>
  <p:transition advClick="0" advTm="5000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640970" y="4476274"/>
            <a:ext cx="8939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err="1" smtClean="0">
                <a:solidFill>
                  <a:schemeClr val="bg1"/>
                </a:solidFill>
                <a:latin typeface="Roboto" pitchFamily="2" charset="0"/>
              </a:rPr>
              <a:t>Vue</a:t>
            </a:r>
            <a:r>
              <a:rPr lang="en-US" altLang="zh-CN" sz="6000" dirty="0" err="1" smtClean="0">
                <a:solidFill>
                  <a:schemeClr val="bg1"/>
                </a:solidFill>
                <a:latin typeface="Roboto" pitchFamily="2" charset="0"/>
              </a:rPr>
              <a:t>x</a:t>
            </a:r>
            <a:endParaRPr lang="en-US" altLang="zh-CN" sz="6000" dirty="0" smtClean="0">
              <a:solidFill>
                <a:schemeClr val="bg1"/>
              </a:solidFill>
              <a:latin typeface="Roboto" pitchFamily="2" charset="0"/>
            </a:endParaRPr>
          </a:p>
          <a:p>
            <a:pPr algn="ctr"/>
            <a:r>
              <a:rPr lang="en-US" sz="2000" dirty="0">
                <a:hlinkClick r:id="rId3"/>
              </a:rPr>
              <a:t>https://mobilesite.github.io/2016/12/18/vuex-introduction/</a:t>
            </a:r>
            <a:endParaRPr lang="zh-CN" altLang="en-US" sz="2000" dirty="0">
              <a:solidFill>
                <a:schemeClr val="bg1"/>
              </a:solidFill>
              <a:latin typeface="Roboto" pitchFamily="2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03372" y="1751311"/>
            <a:ext cx="1778000" cy="1778000"/>
            <a:chOff x="5159830" y="1574801"/>
            <a:chExt cx="1778000" cy="1778000"/>
          </a:xfrm>
          <a:solidFill>
            <a:srgbClr val="EE1C39"/>
          </a:solidFill>
        </p:grpSpPr>
        <p:sp>
          <p:nvSpPr>
            <p:cNvPr id="17" name="椭圆 16"/>
            <p:cNvSpPr/>
            <p:nvPr/>
          </p:nvSpPr>
          <p:spPr>
            <a:xfrm>
              <a:off x="5159830" y="1574801"/>
              <a:ext cx="1778000" cy="1778000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Freeform 106"/>
            <p:cNvSpPr>
              <a:spLocks/>
            </p:cNvSpPr>
            <p:nvPr/>
          </p:nvSpPr>
          <p:spPr bwMode="auto">
            <a:xfrm>
              <a:off x="6048830" y="2459186"/>
              <a:ext cx="0" cy="9231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7"/>
            <p:cNvSpPr>
              <a:spLocks/>
            </p:cNvSpPr>
            <p:nvPr/>
          </p:nvSpPr>
          <p:spPr bwMode="auto">
            <a:xfrm>
              <a:off x="6048830" y="24638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391810" y="2078861"/>
            <a:ext cx="14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05</a:t>
            </a:r>
            <a:endParaRPr lang="zh-CN" altLang="en-US" sz="72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58375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00" y="5104039"/>
            <a:ext cx="47625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725" y="16581"/>
            <a:ext cx="1084157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Vuex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Roboto" pitchFamily="2" charset="0"/>
              </a:rPr>
              <a:t>公共数据管理</a:t>
            </a: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工具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把</a:t>
            </a:r>
            <a:r>
              <a:rPr lang="zh-CN" altLang="en-US" sz="2800" dirty="0">
                <a:solidFill>
                  <a:schemeClr val="bg1"/>
                </a:solidFill>
                <a:latin typeface="Roboto" pitchFamily="2" charset="0"/>
              </a:rPr>
              <a:t>共享数据保存到</a:t>
            </a:r>
            <a:r>
              <a:rPr lang="en-US" altLang="zh-CN" sz="2800" dirty="0" err="1">
                <a:solidFill>
                  <a:schemeClr val="bg1"/>
                </a:solidFill>
                <a:latin typeface="Roboto" pitchFamily="2" charset="0"/>
              </a:rPr>
              <a:t>Vuex</a:t>
            </a: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中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方便</a:t>
            </a:r>
            <a:r>
              <a:rPr lang="en-US" altLang="zh-CN" sz="2800" dirty="0" err="1">
                <a:solidFill>
                  <a:schemeClr val="bg1"/>
                </a:solidFill>
                <a:latin typeface="Roboto" pitchFamily="2" charset="0"/>
              </a:rPr>
              <a:t>vuex</a:t>
            </a:r>
            <a:r>
              <a:rPr lang="zh-CN" altLang="en-US" sz="2800" dirty="0">
                <a:solidFill>
                  <a:schemeClr val="bg1"/>
                </a:solidFill>
                <a:latin typeface="Roboto" pitchFamily="2" charset="0"/>
              </a:rPr>
              <a:t>中的组件使用修改公共数据</a:t>
            </a:r>
            <a:endParaRPr lang="en-US" altLang="zh-CN" sz="2800" dirty="0">
              <a:solidFill>
                <a:schemeClr val="bg1"/>
              </a:solidFill>
              <a:latin typeface="Roboto" pitchFamily="2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安装</a:t>
            </a:r>
            <a:r>
              <a:rPr lang="en-US" altLang="zh-CN" sz="2800" dirty="0" err="1" smtClean="0">
                <a:solidFill>
                  <a:schemeClr val="bg1"/>
                </a:solidFill>
                <a:latin typeface="Roboto" pitchFamily="2" charset="0"/>
              </a:rPr>
              <a:t>vuex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引入</a:t>
            </a: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并使用</a:t>
            </a:r>
            <a:r>
              <a:rPr lang="en-US" altLang="zh-CN" sz="2800" dirty="0" err="1" smtClean="0">
                <a:solidFill>
                  <a:schemeClr val="bg1"/>
                </a:solidFill>
                <a:latin typeface="Roboto" pitchFamily="2" charset="0"/>
              </a:rPr>
              <a:t>v</a:t>
            </a:r>
            <a:r>
              <a:rPr lang="en-US" altLang="zh-CN" sz="2800" dirty="0" err="1" smtClean="0">
                <a:solidFill>
                  <a:schemeClr val="bg1"/>
                </a:solidFill>
                <a:latin typeface="Roboto" pitchFamily="2" charset="0"/>
              </a:rPr>
              <a:t>uex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按模块创建</a:t>
            </a:r>
            <a:r>
              <a:rPr lang="en-US" altLang="zh-CN" sz="2800" dirty="0" err="1" smtClean="0">
                <a:solidFill>
                  <a:schemeClr val="bg1"/>
                </a:solidFill>
                <a:latin typeface="Roboto" pitchFamily="2" charset="0"/>
              </a:rPr>
              <a:t>vuex</a:t>
            </a: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的结构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新建</a:t>
            </a:r>
            <a:r>
              <a:rPr lang="en-US" altLang="zh-CN" sz="2800" dirty="0" err="1" smtClean="0">
                <a:solidFill>
                  <a:schemeClr val="bg1"/>
                </a:solidFill>
                <a:latin typeface="Roboto" pitchFamily="2" charset="0"/>
              </a:rPr>
              <a:t>vue</a:t>
            </a: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的实例的时候引入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Roboto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t="1" b="321"/>
          <a:stretch/>
        </p:blipFill>
        <p:spPr>
          <a:xfrm>
            <a:off x="7333385" y="135083"/>
            <a:ext cx="4683308" cy="64423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871" y="4587431"/>
            <a:ext cx="2944822" cy="19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52386"/>
      </p:ext>
    </p:extLst>
  </p:cSld>
  <p:clrMapOvr>
    <a:masterClrMapping/>
  </p:clrMapOvr>
  <p:transition advClick="0" advTm="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00" y="5104039"/>
            <a:ext cx="47625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725" y="16581"/>
            <a:ext cx="1084157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Vuex</a:t>
            </a:r>
            <a:endParaRPr lang="en-US" altLang="zh-CN" sz="2800" dirty="0">
              <a:solidFill>
                <a:schemeClr val="bg1"/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State</a:t>
            </a:r>
            <a:endParaRPr lang="zh-CN" altLang="en-US" sz="2000" dirty="0">
              <a:solidFill>
                <a:schemeClr val="bg1"/>
              </a:solidFill>
              <a:latin typeface="Roboto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存储公共数据</a:t>
            </a: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直接获取</a:t>
            </a: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state</a:t>
            </a: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数据</a:t>
            </a: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Roboto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从</a:t>
            </a:r>
            <a:r>
              <a:rPr lang="en-US" altLang="zh-CN" sz="2000" dirty="0" err="1">
                <a:solidFill>
                  <a:schemeClr val="bg1"/>
                </a:solidFill>
                <a:latin typeface="Roboto" pitchFamily="2" charset="0"/>
              </a:rPr>
              <a:t>mapState</a:t>
            </a:r>
            <a:r>
              <a:rPr lang="zh-CN" altLang="en-US" sz="2000" dirty="0">
                <a:solidFill>
                  <a:schemeClr val="bg1"/>
                </a:solidFill>
                <a:latin typeface="Roboto" pitchFamily="2" charset="0"/>
              </a:rPr>
              <a:t>中</a:t>
            </a: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获取</a:t>
            </a: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 smtClean="0">
              <a:solidFill>
                <a:schemeClr val="bg1"/>
              </a:solidFill>
              <a:latin typeface="Roboto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014" y="1534391"/>
            <a:ext cx="3314700" cy="1295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014" y="3123041"/>
            <a:ext cx="23812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31973"/>
      </p:ext>
    </p:extLst>
  </p:cSld>
  <p:clrMapOvr>
    <a:masterClrMapping/>
  </p:clrMapOvr>
  <p:transition advClick="0" advTm="5000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00" y="5104039"/>
            <a:ext cx="47625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725" y="16581"/>
            <a:ext cx="1084157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Vuex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Roboto" pitchFamily="2" charset="0"/>
              </a:rPr>
              <a:t>Getters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原</a:t>
            </a:r>
            <a:r>
              <a:rPr lang="zh-CN" altLang="en-US" sz="2000" dirty="0">
                <a:solidFill>
                  <a:schemeClr val="bg1"/>
                </a:solidFill>
                <a:latin typeface="Roboto" pitchFamily="2" charset="0"/>
              </a:rPr>
              <a:t>数据进行了</a:t>
            </a: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包装 </a:t>
            </a: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– this.$</a:t>
            </a:r>
            <a:r>
              <a:rPr lang="en-US" altLang="zh-CN" sz="2000" dirty="0" err="1" smtClean="0">
                <a:solidFill>
                  <a:schemeClr val="bg1"/>
                </a:solidFill>
                <a:latin typeface="Roboto" pitchFamily="2" charset="0"/>
              </a:rPr>
              <a:t>store.getters</a:t>
            </a:r>
            <a:r>
              <a:rPr lang="en-US" altLang="zh-CN" sz="2000" dirty="0">
                <a:solidFill>
                  <a:schemeClr val="bg1"/>
                </a:solidFill>
                <a:latin typeface="Roboto" pitchFamily="2" charset="0"/>
              </a:rPr>
              <a:t>['account/profile']</a:t>
            </a:r>
            <a:endParaRPr lang="zh-CN" altLang="en-US" sz="2000" dirty="0">
              <a:solidFill>
                <a:schemeClr val="bg1"/>
              </a:solidFill>
              <a:latin typeface="Roboto" pitchFamily="2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Roboto" pitchFamily="2" charset="0"/>
              </a:rPr>
              <a:t>Getters:{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Roboto" pitchFamily="2" charset="0"/>
              </a:rPr>
              <a:t>	</a:t>
            </a:r>
            <a:r>
              <a:rPr lang="en-US" altLang="zh-CN" sz="1600" dirty="0" err="1">
                <a:solidFill>
                  <a:schemeClr val="bg1"/>
                </a:solidFill>
                <a:latin typeface="Roboto" pitchFamily="2" charset="0"/>
              </a:rPr>
              <a:t>optCount</a:t>
            </a:r>
            <a:r>
              <a:rPr lang="en-US" altLang="zh-CN" sz="1600" dirty="0">
                <a:solidFill>
                  <a:schemeClr val="bg1"/>
                </a:solidFill>
                <a:latin typeface="Roboto" pitchFamily="2" charset="0"/>
              </a:rPr>
              <a:t>: function(state){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Roboto" pitchFamily="2" charset="0"/>
              </a:rPr>
              <a:t>	Return '</a:t>
            </a:r>
            <a:r>
              <a:rPr lang="zh-CN" altLang="en-US" sz="1600" dirty="0">
                <a:solidFill>
                  <a:schemeClr val="bg1"/>
                </a:solidFill>
                <a:latin typeface="Roboto" pitchFamily="2" charset="0"/>
              </a:rPr>
              <a:t>当前最新的</a:t>
            </a:r>
            <a:r>
              <a:rPr lang="en-US" altLang="zh-CN" sz="1600" dirty="0">
                <a:solidFill>
                  <a:schemeClr val="bg1"/>
                </a:solidFill>
                <a:latin typeface="Roboto" pitchFamily="2" charset="0"/>
              </a:rPr>
              <a:t>count</a:t>
            </a:r>
            <a:r>
              <a:rPr lang="zh-CN" altLang="en-US" sz="1600" dirty="0">
                <a:solidFill>
                  <a:schemeClr val="bg1"/>
                </a:solidFill>
                <a:latin typeface="Roboto" pitchFamily="2" charset="0"/>
              </a:rPr>
              <a:t>数据是</a:t>
            </a:r>
            <a:r>
              <a:rPr lang="en-US" altLang="zh-CN" sz="1600" dirty="0">
                <a:solidFill>
                  <a:schemeClr val="bg1"/>
                </a:solidFill>
                <a:latin typeface="Roboto" pitchFamily="2" charset="0"/>
              </a:rPr>
              <a:t>' + </a:t>
            </a:r>
            <a:r>
              <a:rPr lang="en-US" altLang="zh-CN" sz="1600" dirty="0" err="1">
                <a:solidFill>
                  <a:schemeClr val="bg1"/>
                </a:solidFill>
                <a:latin typeface="Roboto" pitchFamily="2" charset="0"/>
              </a:rPr>
              <a:t>state.count</a:t>
            </a:r>
            <a:endParaRPr lang="en-US" altLang="zh-CN" sz="1600" dirty="0">
              <a:solidFill>
                <a:schemeClr val="bg1"/>
              </a:solidFill>
              <a:latin typeface="Roboto" pitchFamily="2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Roboto" pitchFamily="2" charset="0"/>
              </a:rPr>
              <a:t>	}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Roboto" pitchFamily="2" charset="0"/>
              </a:rPr>
              <a:t>}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/>
                </a:solidFill>
                <a:latin typeface="Roboto" pitchFamily="2" charset="0"/>
              </a:rPr>
              <a:t>mapgetters</a:t>
            </a:r>
            <a:r>
              <a:rPr lang="en-US" altLang="zh-CN" sz="2000" dirty="0">
                <a:solidFill>
                  <a:schemeClr val="bg1"/>
                </a:solidFill>
                <a:latin typeface="Roboto" pitchFamily="2" charset="0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Roboto" pitchFamily="2" charset="0"/>
              </a:rPr>
              <a:t>辅助函数</a:t>
            </a: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Roboto" pitchFamily="2" charset="0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将 </a:t>
            </a:r>
            <a:r>
              <a:rPr lang="en-US" altLang="zh-CN" sz="2000" dirty="0">
                <a:solidFill>
                  <a:schemeClr val="bg1"/>
                </a:solidFill>
                <a:latin typeface="Roboto" pitchFamily="2" charset="0"/>
              </a:rPr>
              <a:t>store </a:t>
            </a:r>
            <a:r>
              <a:rPr lang="zh-CN" altLang="en-US" sz="2000" dirty="0">
                <a:solidFill>
                  <a:schemeClr val="bg1"/>
                </a:solidFill>
                <a:latin typeface="Roboto" pitchFamily="2" charset="0"/>
              </a:rPr>
              <a:t>中的 </a:t>
            </a:r>
            <a:r>
              <a:rPr lang="en-US" altLang="zh-CN" sz="2000" dirty="0">
                <a:solidFill>
                  <a:schemeClr val="bg1"/>
                </a:solidFill>
                <a:latin typeface="Roboto" pitchFamily="2" charset="0"/>
              </a:rPr>
              <a:t>getter </a:t>
            </a:r>
            <a:r>
              <a:rPr lang="zh-CN" altLang="en-US" sz="2000" dirty="0">
                <a:solidFill>
                  <a:schemeClr val="bg1"/>
                </a:solidFill>
                <a:latin typeface="Roboto" pitchFamily="2" charset="0"/>
              </a:rPr>
              <a:t>映射到局部计算属性</a:t>
            </a: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Roboto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859" y="3565751"/>
            <a:ext cx="51435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71354"/>
      </p:ext>
    </p:extLst>
  </p:cSld>
  <p:clrMapOvr>
    <a:masterClrMapping/>
  </p:clrMapOvr>
  <p:transition advClick="0" advTm="500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2" name="Picture 12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08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3" name="Picture 1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23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39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5" name="Picture 15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54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00" y="5104039"/>
            <a:ext cx="47625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725" y="783840"/>
            <a:ext cx="83024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</a:rPr>
              <a:t>01 </a:t>
            </a: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</a:rPr>
              <a:t>Vue</a:t>
            </a: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</a:rPr>
              <a:t> </a:t>
            </a:r>
            <a:r>
              <a:rPr lang="en-US" altLang="zh-CN" sz="4400" dirty="0">
                <a:solidFill>
                  <a:schemeClr val="bg1"/>
                </a:solidFill>
                <a:latin typeface="Roboto" pitchFamily="2" charset="0"/>
              </a:rPr>
              <a:t>React </a:t>
            </a:r>
            <a:r>
              <a:rPr lang="en-US" altLang="zh-CN" sz="4400" dirty="0" err="1">
                <a:solidFill>
                  <a:schemeClr val="bg1"/>
                </a:solidFill>
                <a:latin typeface="Roboto" pitchFamily="2" charset="0"/>
              </a:rPr>
              <a:t>Angualr</a:t>
            </a:r>
            <a:r>
              <a:rPr lang="en-US" altLang="zh-CN" sz="4400" dirty="0">
                <a:solidFill>
                  <a:schemeClr val="bg1"/>
                </a:solidFill>
                <a:latin typeface="Roboto" pitchFamily="2" charset="0"/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  <a:latin typeface="Roboto" pitchFamily="2" charset="0"/>
              </a:rPr>
              <a:t>对比</a:t>
            </a:r>
            <a:endParaRPr lang="en-US" altLang="zh-CN" sz="44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02 </a:t>
            </a: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</a:t>
            </a: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简介</a:t>
            </a:r>
            <a:endParaRPr lang="en-US" altLang="zh-CN" sz="44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03 </a:t>
            </a: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</a:t>
            </a: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安装使用</a:t>
            </a:r>
            <a:endParaRPr lang="en-US" altLang="zh-CN" sz="44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04 </a:t>
            </a: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</a:t>
            </a: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基础语法</a:t>
            </a:r>
            <a:endParaRPr lang="en-US" altLang="zh-CN" sz="44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05Vuex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06 </a:t>
            </a: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</a:t>
            </a: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Router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07 </a:t>
            </a: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</a:t>
            </a: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Component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08 Demo</a:t>
            </a:r>
          </a:p>
        </p:txBody>
      </p:sp>
    </p:spTree>
    <p:extLst>
      <p:ext uri="{BB962C8B-B14F-4D97-AF65-F5344CB8AC3E}">
        <p14:creationId xmlns:p14="http://schemas.microsoft.com/office/powerpoint/2010/main" val="496189119"/>
      </p:ext>
    </p:extLst>
  </p:cSld>
  <p:clrMapOvr>
    <a:masterClrMapping/>
  </p:clrMapOvr>
  <p:transition advClick="0" advTm="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1" fill="hold"/>
                                        <p:tgtEl>
                                          <p:spTgt spid="102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91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11" fill="hold"/>
                                        <p:tgtEl>
                                          <p:spTgt spid="102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2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11" fill="hold"/>
                                        <p:tgtEl>
                                          <p:spTgt spid="102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73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911" fill="hold"/>
                                        <p:tgtEl>
                                          <p:spTgt spid="102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2"/>
                </p:tgtEl>
              </p:cMediaNode>
            </p:audio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3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4"/>
                </p:tgtEl>
              </p:cMediaNode>
            </p:audio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00" y="5104039"/>
            <a:ext cx="47625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725" y="16581"/>
            <a:ext cx="108415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Vuex</a:t>
            </a:r>
            <a:endParaRPr lang="en-US" altLang="zh-CN" sz="2800" dirty="0">
              <a:solidFill>
                <a:schemeClr val="bg1"/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Mutations</a:t>
            </a:r>
            <a:endParaRPr lang="zh-CN" altLang="en-US" sz="2000" dirty="0">
              <a:solidFill>
                <a:schemeClr val="bg1"/>
              </a:solidFill>
              <a:latin typeface="Roboto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更改</a:t>
            </a: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state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直接更改：</a:t>
            </a: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this</a:t>
            </a:r>
            <a:r>
              <a:rPr lang="en-US" altLang="zh-CN" sz="2000" dirty="0">
                <a:solidFill>
                  <a:schemeClr val="bg1"/>
                </a:solidFill>
                <a:latin typeface="Roboto" pitchFamily="2" charset="0"/>
              </a:rPr>
              <a:t>.$</a:t>
            </a:r>
            <a:r>
              <a:rPr lang="en-US" altLang="zh-CN" sz="2000" dirty="0" err="1">
                <a:solidFill>
                  <a:schemeClr val="bg1"/>
                </a:solidFill>
                <a:latin typeface="Roboto" pitchFamily="2" charset="0"/>
              </a:rPr>
              <a:t>store.state.count</a:t>
            </a: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++	    // </a:t>
            </a: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不推荐，不规范容易造成混乱</a:t>
            </a: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Mutations</a:t>
            </a: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函数更改：</a:t>
            </a: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	this</a:t>
            </a:r>
            <a:r>
              <a:rPr lang="en-US" altLang="zh-CN" sz="2000" dirty="0">
                <a:solidFill>
                  <a:schemeClr val="bg1"/>
                </a:solidFill>
                <a:latin typeface="Roboto" pitchFamily="2" charset="0"/>
              </a:rPr>
              <a:t>.$</a:t>
            </a:r>
            <a:r>
              <a:rPr lang="en-US" altLang="zh-CN" sz="2000" dirty="0" err="1">
                <a:solidFill>
                  <a:schemeClr val="bg1"/>
                </a:solidFill>
                <a:latin typeface="Roboto" pitchFamily="2" charset="0"/>
              </a:rPr>
              <a:t>store.commit</a:t>
            </a:r>
            <a:r>
              <a:rPr lang="en-US" altLang="zh-CN" sz="2000" dirty="0">
                <a:solidFill>
                  <a:schemeClr val="bg1"/>
                </a:solidFill>
                <a:latin typeface="Roboto" pitchFamily="2" charset="0"/>
              </a:rPr>
              <a:t>('</a:t>
            </a:r>
            <a:r>
              <a:rPr lang="zh-CN" altLang="en-US" sz="2000" dirty="0">
                <a:solidFill>
                  <a:schemeClr val="bg1"/>
                </a:solidFill>
                <a:latin typeface="Roboto" pitchFamily="2" charset="0"/>
              </a:rPr>
              <a:t>方法名</a:t>
            </a:r>
            <a:r>
              <a:rPr lang="en-US" altLang="zh-CN" sz="2000" dirty="0">
                <a:solidFill>
                  <a:schemeClr val="bg1"/>
                </a:solidFill>
                <a:latin typeface="Roboto" pitchFamily="2" charset="0"/>
              </a:rPr>
              <a:t>‘, {parameters</a:t>
            </a: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}) // </a:t>
            </a: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推荐，编写方法</a:t>
            </a:r>
            <a:r>
              <a:rPr lang="zh-CN" altLang="en-US" sz="2000" dirty="0">
                <a:solidFill>
                  <a:schemeClr val="bg1"/>
                </a:solidFill>
                <a:latin typeface="Roboto" pitchFamily="2" charset="0"/>
              </a:rPr>
              <a:t>，用来</a:t>
            </a: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操作数据</a:t>
            </a: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/>
                </a:solidFill>
                <a:latin typeface="Roboto" pitchFamily="2" charset="0"/>
              </a:rPr>
              <a:t>mapMutations</a:t>
            </a: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更改</a:t>
            </a: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086" y="3834244"/>
            <a:ext cx="7759943" cy="302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33682"/>
      </p:ext>
    </p:extLst>
  </p:cSld>
  <p:clrMapOvr>
    <a:masterClrMapping/>
  </p:clrMapOvr>
  <p:transition advClick="0" advTm="5000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00" y="5104039"/>
            <a:ext cx="47625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725" y="16581"/>
            <a:ext cx="108415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Vuex</a:t>
            </a:r>
            <a:endParaRPr lang="en-US" altLang="zh-CN" sz="2800" dirty="0">
              <a:solidFill>
                <a:schemeClr val="bg1"/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action</a:t>
            </a:r>
            <a:endParaRPr lang="zh-CN" altLang="en-US" sz="2000" dirty="0">
              <a:solidFill>
                <a:schemeClr val="bg1"/>
              </a:solidFill>
              <a:latin typeface="Roboto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Roboto" pitchFamily="2" charset="0"/>
              </a:rPr>
              <a:t>异步修改</a:t>
            </a: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state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action</a:t>
            </a:r>
            <a:r>
              <a:rPr lang="zh-CN" altLang="en-US" sz="2000" dirty="0">
                <a:solidFill>
                  <a:schemeClr val="bg1"/>
                </a:solidFill>
                <a:latin typeface="Roboto" pitchFamily="2" charset="0"/>
              </a:rPr>
              <a:t>处理函数中所做的事情则是</a:t>
            </a:r>
            <a:r>
              <a:rPr lang="en-US" altLang="zh-CN" sz="2000" dirty="0">
                <a:solidFill>
                  <a:schemeClr val="bg1"/>
                </a:solidFill>
                <a:latin typeface="Roboto" pitchFamily="2" charset="0"/>
              </a:rPr>
              <a:t>commit </a:t>
            </a: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mutation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2"/>
                </a:solidFill>
                <a:latin typeface="Roboto" pitchFamily="2" charset="0"/>
              </a:rPr>
              <a:t>mutation</a:t>
            </a:r>
            <a:r>
              <a:rPr lang="zh-CN" altLang="en-US" sz="2000" dirty="0">
                <a:solidFill>
                  <a:schemeClr val="accent2"/>
                </a:solidFill>
                <a:latin typeface="Roboto" pitchFamily="2" charset="0"/>
              </a:rPr>
              <a:t>处理函数中所做的事情是改变</a:t>
            </a:r>
            <a:r>
              <a:rPr lang="en-US" altLang="zh-CN" sz="2000" dirty="0" smtClean="0">
                <a:solidFill>
                  <a:schemeClr val="accent2"/>
                </a:solidFill>
                <a:latin typeface="Roboto" pitchFamily="2" charset="0"/>
              </a:rPr>
              <a:t>state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函数调用：</a:t>
            </a: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	this</a:t>
            </a:r>
            <a:r>
              <a:rPr lang="en-US" altLang="zh-CN" sz="2000" dirty="0">
                <a:solidFill>
                  <a:schemeClr val="bg1"/>
                </a:solidFill>
                <a:latin typeface="Roboto" pitchFamily="2" charset="0"/>
              </a:rPr>
              <a:t>.$</a:t>
            </a:r>
            <a:r>
              <a:rPr lang="en-US" altLang="zh-CN" sz="2000" dirty="0" err="1" smtClean="0">
                <a:solidFill>
                  <a:schemeClr val="bg1"/>
                </a:solidFill>
                <a:latin typeface="Roboto" pitchFamily="2" charset="0"/>
              </a:rPr>
              <a:t>store.dispatch</a:t>
            </a: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('</a:t>
            </a:r>
            <a:r>
              <a:rPr lang="zh-CN" altLang="en-US" sz="2000" dirty="0">
                <a:solidFill>
                  <a:schemeClr val="bg1"/>
                </a:solidFill>
                <a:latin typeface="Roboto" pitchFamily="2" charset="0"/>
              </a:rPr>
              <a:t>方法名</a:t>
            </a:r>
            <a:r>
              <a:rPr lang="en-US" altLang="zh-CN" sz="2000" dirty="0">
                <a:solidFill>
                  <a:schemeClr val="bg1"/>
                </a:solidFill>
                <a:latin typeface="Roboto" pitchFamily="2" charset="0"/>
              </a:rPr>
              <a:t>‘, {parameters</a:t>
            </a: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})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/>
                </a:solidFill>
                <a:latin typeface="Roboto" pitchFamily="2" charset="0"/>
              </a:rPr>
              <a:t>mapAction</a:t>
            </a: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更改</a:t>
            </a: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787" y="3763241"/>
            <a:ext cx="4924425" cy="3009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392" y="4849091"/>
            <a:ext cx="36004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45714"/>
      </p:ext>
    </p:extLst>
  </p:cSld>
  <p:clrMapOvr>
    <a:masterClrMapping/>
  </p:clrMapOvr>
  <p:transition advClick="0" advTm="5000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640970" y="4476274"/>
            <a:ext cx="8939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err="1" smtClean="0">
                <a:solidFill>
                  <a:schemeClr val="bg1"/>
                </a:solidFill>
                <a:latin typeface="Roboto" pitchFamily="2" charset="0"/>
              </a:rPr>
              <a:t>Vue</a:t>
            </a:r>
            <a:r>
              <a:rPr lang="en-US" altLang="zh-CN" sz="6000" dirty="0" smtClean="0">
                <a:solidFill>
                  <a:schemeClr val="bg1"/>
                </a:solidFill>
                <a:latin typeface="Roboto" pitchFamily="2" charset="0"/>
              </a:rPr>
              <a:t> Router</a:t>
            </a:r>
          </a:p>
          <a:p>
            <a:pPr algn="ctr"/>
            <a:r>
              <a:rPr lang="en-US" sz="2000" dirty="0">
                <a:hlinkClick r:id="rId3"/>
              </a:rPr>
              <a:t>https://router.vuejs.org/</a:t>
            </a:r>
            <a:endParaRPr lang="zh-CN" altLang="en-US" sz="2000" dirty="0">
              <a:solidFill>
                <a:schemeClr val="bg1"/>
              </a:solidFill>
              <a:latin typeface="Roboto" pitchFamily="2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03372" y="1751311"/>
            <a:ext cx="1778000" cy="1778000"/>
            <a:chOff x="5159830" y="1574801"/>
            <a:chExt cx="1778000" cy="1778000"/>
          </a:xfrm>
          <a:solidFill>
            <a:srgbClr val="EE1C39"/>
          </a:solidFill>
        </p:grpSpPr>
        <p:sp>
          <p:nvSpPr>
            <p:cNvPr id="17" name="椭圆 16"/>
            <p:cNvSpPr/>
            <p:nvPr/>
          </p:nvSpPr>
          <p:spPr>
            <a:xfrm>
              <a:off x="5159830" y="1574801"/>
              <a:ext cx="1778000" cy="1778000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Freeform 106"/>
            <p:cNvSpPr>
              <a:spLocks/>
            </p:cNvSpPr>
            <p:nvPr/>
          </p:nvSpPr>
          <p:spPr bwMode="auto">
            <a:xfrm>
              <a:off x="6048830" y="2459186"/>
              <a:ext cx="0" cy="9231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7"/>
            <p:cNvSpPr>
              <a:spLocks/>
            </p:cNvSpPr>
            <p:nvPr/>
          </p:nvSpPr>
          <p:spPr bwMode="auto">
            <a:xfrm>
              <a:off x="6048830" y="24638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391810" y="2078861"/>
            <a:ext cx="14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06</a:t>
            </a:r>
            <a:endParaRPr lang="zh-CN" altLang="en-US" sz="72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61215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00" y="5104039"/>
            <a:ext cx="47625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725" y="16581"/>
            <a:ext cx="108415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</a:t>
            </a: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Router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路由匹配</a:t>
            </a: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引入组件</a:t>
            </a: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创建</a:t>
            </a: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Router</a:t>
            </a: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对象</a:t>
            </a: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配置路由规则</a:t>
            </a:r>
            <a:endParaRPr lang="en-US" altLang="zh-CN" sz="2000" dirty="0">
              <a:solidFill>
                <a:schemeClr val="bg1"/>
              </a:solidFill>
              <a:latin typeface="Roboto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添加路由对象到</a:t>
            </a:r>
            <a:r>
              <a:rPr lang="en-US" altLang="zh-CN" sz="2000" dirty="0" err="1" smtClean="0">
                <a:solidFill>
                  <a:schemeClr val="bg1"/>
                </a:solidFill>
                <a:latin typeface="Roboto" pitchFamily="2" charset="0"/>
              </a:rPr>
              <a:t>Vue</a:t>
            </a: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实例</a:t>
            </a:r>
            <a:endParaRPr lang="en-US" altLang="zh-CN" sz="2000" dirty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Roboto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789" y="1158587"/>
            <a:ext cx="7458075" cy="5372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178" y="742795"/>
            <a:ext cx="2944822" cy="19900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28" y="3618123"/>
            <a:ext cx="4391025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475761"/>
            <a:ext cx="4866417" cy="18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16039"/>
      </p:ext>
    </p:extLst>
  </p:cSld>
  <p:clrMapOvr>
    <a:masterClrMapping/>
  </p:clrMapOvr>
  <p:transition advClick="0" advTm="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00" y="5104039"/>
            <a:ext cx="47625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725" y="16581"/>
            <a:ext cx="108415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</a:t>
            </a: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Router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嵌套路由</a:t>
            </a: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Roboto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重定向</a:t>
            </a:r>
            <a:endParaRPr lang="en-US" altLang="zh-CN" sz="2000" dirty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Roboto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747" y="1399016"/>
            <a:ext cx="3867150" cy="2152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222" y="4191151"/>
            <a:ext cx="41433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55947"/>
      </p:ext>
    </p:extLst>
  </p:cSld>
  <p:clrMapOvr>
    <a:masterClrMapping/>
  </p:clrMapOvr>
  <p:transition advClick="0" advTm="5000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00" y="5104039"/>
            <a:ext cx="47625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725" y="16581"/>
            <a:ext cx="1084157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</a:t>
            </a: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Router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组件传参</a:t>
            </a:r>
            <a:endParaRPr lang="en-US" altLang="zh-CN" sz="2000" dirty="0">
              <a:solidFill>
                <a:schemeClr val="bg1"/>
              </a:solidFill>
              <a:latin typeface="Roboto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如果</a:t>
            </a: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props</a:t>
            </a: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不设置，默认是</a:t>
            </a:r>
            <a:r>
              <a:rPr lang="en-US" altLang="zh-CN" sz="2000" dirty="0" smtClean="0">
                <a:solidFill>
                  <a:schemeClr val="bg1"/>
                </a:solidFill>
                <a:latin typeface="Roboto" pitchFamily="2" charset="0"/>
              </a:rPr>
              <a:t>false</a:t>
            </a:r>
            <a:endParaRPr lang="en-US" altLang="zh-CN" sz="2000" dirty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Roboto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915" y="1427389"/>
            <a:ext cx="66770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24530"/>
      </p:ext>
    </p:extLst>
  </p:cSld>
  <p:clrMapOvr>
    <a:masterClrMapping/>
  </p:clrMapOvr>
  <p:transition advClick="0" advTm="5000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640970" y="4476274"/>
            <a:ext cx="8939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err="1" smtClean="0">
                <a:solidFill>
                  <a:schemeClr val="bg1"/>
                </a:solidFill>
                <a:latin typeface="Roboto" pitchFamily="2" charset="0"/>
              </a:rPr>
              <a:t>Vue</a:t>
            </a:r>
            <a:r>
              <a:rPr lang="en-US" altLang="zh-CN" sz="6000" dirty="0" smtClean="0">
                <a:solidFill>
                  <a:schemeClr val="bg1"/>
                </a:solidFill>
                <a:latin typeface="Roboto" pitchFamily="2" charset="0"/>
              </a:rPr>
              <a:t> Component</a:t>
            </a:r>
            <a:endParaRPr lang="zh-CN" altLang="en-US" sz="6000" dirty="0">
              <a:solidFill>
                <a:schemeClr val="bg1"/>
              </a:solidFill>
              <a:latin typeface="Roboto" pitchFamily="2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03372" y="1751311"/>
            <a:ext cx="1778000" cy="1778000"/>
            <a:chOff x="5159830" y="1574801"/>
            <a:chExt cx="1778000" cy="1778000"/>
          </a:xfrm>
          <a:solidFill>
            <a:srgbClr val="EE1C39"/>
          </a:solidFill>
        </p:grpSpPr>
        <p:sp>
          <p:nvSpPr>
            <p:cNvPr id="17" name="椭圆 16"/>
            <p:cNvSpPr/>
            <p:nvPr/>
          </p:nvSpPr>
          <p:spPr>
            <a:xfrm>
              <a:off x="5159830" y="1574801"/>
              <a:ext cx="1778000" cy="1778000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Freeform 106"/>
            <p:cNvSpPr>
              <a:spLocks/>
            </p:cNvSpPr>
            <p:nvPr/>
          </p:nvSpPr>
          <p:spPr bwMode="auto">
            <a:xfrm>
              <a:off x="6048830" y="2459186"/>
              <a:ext cx="0" cy="9231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7"/>
            <p:cNvSpPr>
              <a:spLocks/>
            </p:cNvSpPr>
            <p:nvPr/>
          </p:nvSpPr>
          <p:spPr bwMode="auto">
            <a:xfrm>
              <a:off x="6048830" y="24638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391810" y="2078861"/>
            <a:ext cx="14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07</a:t>
            </a:r>
            <a:endParaRPr lang="zh-CN" altLang="en-US" sz="72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5733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00" y="5104039"/>
            <a:ext cx="47625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725" y="16581"/>
            <a:ext cx="1084157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</a:t>
            </a: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Component</a:t>
            </a: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Roboto" pitchFamily="2" charset="0"/>
              </a:rPr>
              <a:t>从</a:t>
            </a:r>
            <a:r>
              <a:rPr lang="en-US" altLang="zh-CN" sz="2800" dirty="0">
                <a:solidFill>
                  <a:schemeClr val="bg1"/>
                </a:solidFill>
                <a:latin typeface="Roboto" pitchFamily="2" charset="0"/>
              </a:rPr>
              <a:t>UI</a:t>
            </a:r>
            <a:r>
              <a:rPr lang="zh-CN" altLang="en-US" sz="2800" dirty="0">
                <a:solidFill>
                  <a:schemeClr val="bg1"/>
                </a:solidFill>
                <a:latin typeface="Roboto" pitchFamily="2" charset="0"/>
              </a:rPr>
              <a:t>界面的角度进行</a:t>
            </a: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划分</a:t>
            </a:r>
            <a:endParaRPr lang="en-US" altLang="zh-CN" sz="2800" dirty="0">
              <a:solidFill>
                <a:schemeClr val="bg1"/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方便</a:t>
            </a:r>
            <a:r>
              <a:rPr lang="zh-CN" altLang="en-US" sz="2800" dirty="0">
                <a:solidFill>
                  <a:schemeClr val="bg1"/>
                </a:solidFill>
                <a:latin typeface="Roboto" pitchFamily="2" charset="0"/>
              </a:rPr>
              <a:t>代码分层</a:t>
            </a: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开发，保证</a:t>
            </a:r>
            <a:r>
              <a:rPr lang="zh-CN" altLang="en-US" sz="2800" dirty="0">
                <a:solidFill>
                  <a:schemeClr val="bg1"/>
                </a:solidFill>
                <a:latin typeface="Roboto" pitchFamily="2" charset="0"/>
              </a:rPr>
              <a:t>每个模块的职能</a:t>
            </a:r>
            <a:r>
              <a:rPr lang="zh-CN" altLang="en-US" sz="2800" dirty="0" smtClean="0">
                <a:solidFill>
                  <a:schemeClr val="bg1"/>
                </a:solidFill>
                <a:latin typeface="Roboto" pitchFamily="2" charset="0"/>
              </a:rPr>
              <a:t>单一</a:t>
            </a:r>
            <a:endParaRPr lang="en-US" altLang="zh-CN" sz="2800" dirty="0">
              <a:solidFill>
                <a:schemeClr val="bg1"/>
              </a:solidFill>
              <a:latin typeface="Roboto" pitchFamily="2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父子组件调用</a:t>
            </a: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组件间传值</a:t>
            </a: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组件切换</a:t>
            </a:r>
            <a:endParaRPr lang="en-US" altLang="zh-CN" sz="20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Roboto" pitchFamily="2" charset="0"/>
              </a:rPr>
              <a:t>组件动画</a:t>
            </a:r>
            <a:endParaRPr lang="en-US" altLang="zh-CN" sz="2000" dirty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solidFill>
                <a:schemeClr val="bg1"/>
              </a:solidFill>
              <a:latin typeface="Roboto" pitchFamily="2" charset="0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Roboto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0" y="2593398"/>
            <a:ext cx="6143006" cy="386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69104"/>
      </p:ext>
    </p:extLst>
  </p:cSld>
  <p:clrMapOvr>
    <a:masterClrMapping/>
  </p:clrMapOvr>
  <p:transition advClick="0" advTm="5000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640970" y="4476274"/>
            <a:ext cx="8939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Roboto" pitchFamily="2" charset="0"/>
              </a:rPr>
              <a:t>Demo</a:t>
            </a:r>
            <a:endParaRPr lang="zh-CN" altLang="en-US" sz="6000" dirty="0">
              <a:solidFill>
                <a:schemeClr val="bg1"/>
              </a:solidFill>
              <a:latin typeface="Roboto" pitchFamily="2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03372" y="1751311"/>
            <a:ext cx="1778000" cy="1778000"/>
            <a:chOff x="5159830" y="1574801"/>
            <a:chExt cx="1778000" cy="1778000"/>
          </a:xfrm>
          <a:solidFill>
            <a:srgbClr val="EE1C39"/>
          </a:solidFill>
        </p:grpSpPr>
        <p:sp>
          <p:nvSpPr>
            <p:cNvPr id="17" name="椭圆 16"/>
            <p:cNvSpPr/>
            <p:nvPr/>
          </p:nvSpPr>
          <p:spPr>
            <a:xfrm>
              <a:off x="5159830" y="1574801"/>
              <a:ext cx="1778000" cy="1778000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Freeform 106"/>
            <p:cNvSpPr>
              <a:spLocks/>
            </p:cNvSpPr>
            <p:nvPr/>
          </p:nvSpPr>
          <p:spPr bwMode="auto">
            <a:xfrm>
              <a:off x="6048830" y="2459186"/>
              <a:ext cx="0" cy="9231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7"/>
            <p:cNvSpPr>
              <a:spLocks/>
            </p:cNvSpPr>
            <p:nvPr/>
          </p:nvSpPr>
          <p:spPr bwMode="auto">
            <a:xfrm>
              <a:off x="6048830" y="24638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391810" y="2078861"/>
            <a:ext cx="14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08</a:t>
            </a:r>
            <a:endParaRPr lang="zh-CN" altLang="en-US" sz="72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78012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282D38"/>
          </a:fgClr>
          <a:bgClr>
            <a:srgbClr val="0B0D0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552950" y="0"/>
            <a:ext cx="7639052" cy="967195"/>
            <a:chOff x="4067174" y="0"/>
            <a:chExt cx="8124827" cy="1028700"/>
          </a:xfrm>
        </p:grpSpPr>
        <p:sp>
          <p:nvSpPr>
            <p:cNvPr id="17" name="任意多边形 16"/>
            <p:cNvSpPr/>
            <p:nvPr/>
          </p:nvSpPr>
          <p:spPr>
            <a:xfrm>
              <a:off x="4067174" y="0"/>
              <a:ext cx="8124825" cy="723900"/>
            </a:xfrm>
            <a:custGeom>
              <a:avLst/>
              <a:gdLst>
                <a:gd name="connsiteX0" fmla="*/ 407194 w 8128000"/>
                <a:gd name="connsiteY0" fmla="*/ 0 h 723900"/>
                <a:gd name="connsiteX1" fmla="*/ 8128000 w 8128000"/>
                <a:gd name="connsiteY1" fmla="*/ 0 h 723900"/>
                <a:gd name="connsiteX2" fmla="*/ 8128000 w 8128000"/>
                <a:gd name="connsiteY2" fmla="*/ 723900 h 723900"/>
                <a:gd name="connsiteX3" fmla="*/ 0 w 8128000"/>
                <a:gd name="connsiteY3" fmla="*/ 72390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7540" h="723900">
                  <a:moveTo>
                    <a:pt x="416734" y="0"/>
                  </a:moveTo>
                  <a:lnTo>
                    <a:pt x="8137540" y="0"/>
                  </a:lnTo>
                  <a:lnTo>
                    <a:pt x="8137540" y="723900"/>
                  </a:lnTo>
                  <a:lnTo>
                    <a:pt x="0" y="704850"/>
                  </a:lnTo>
                  <a:cubicBezTo>
                    <a:pt x="107111" y="473075"/>
                    <a:pt x="281003" y="241300"/>
                    <a:pt x="416734" y="0"/>
                  </a:cubicBezTo>
                  <a:close/>
                </a:path>
              </a:pathLst>
            </a:custGeom>
            <a:solidFill>
              <a:srgbClr val="981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076700" y="434974"/>
              <a:ext cx="8115301" cy="593726"/>
            </a:xfrm>
            <a:custGeom>
              <a:avLst/>
              <a:gdLst>
                <a:gd name="connsiteX0" fmla="*/ 270626 w 8115301"/>
                <a:gd name="connsiteY0" fmla="*/ 0 h 675970"/>
                <a:gd name="connsiteX1" fmla="*/ 309120 w 8115301"/>
                <a:gd name="connsiteY1" fmla="*/ 0 h 675970"/>
                <a:gd name="connsiteX2" fmla="*/ 8115301 w 8115301"/>
                <a:gd name="connsiteY2" fmla="*/ 0 h 675970"/>
                <a:gd name="connsiteX3" fmla="*/ 8115301 w 8115301"/>
                <a:gd name="connsiteY3" fmla="*/ 675969 h 675970"/>
                <a:gd name="connsiteX4" fmla="*/ 309129 w 8115301"/>
                <a:gd name="connsiteY4" fmla="*/ 675969 h 675970"/>
                <a:gd name="connsiteX5" fmla="*/ 309120 w 8115301"/>
                <a:gd name="connsiteY5" fmla="*/ 675970 h 675970"/>
                <a:gd name="connsiteX6" fmla="*/ 309111 w 8115301"/>
                <a:gd name="connsiteY6" fmla="*/ 675969 h 675970"/>
                <a:gd name="connsiteX7" fmla="*/ 270626 w 8115301"/>
                <a:gd name="connsiteY7" fmla="*/ 675969 h 675970"/>
                <a:gd name="connsiteX8" fmla="*/ 270626 w 8115301"/>
                <a:gd name="connsiteY8" fmla="*/ 671727 h 675970"/>
                <a:gd name="connsiteX9" fmla="*/ 246821 w 8115301"/>
                <a:gd name="connsiteY9" fmla="*/ 669103 h 675970"/>
                <a:gd name="connsiteX10" fmla="*/ 0 w 8115301"/>
                <a:gd name="connsiteY10" fmla="*/ 337985 h 675970"/>
                <a:gd name="connsiteX11" fmla="*/ 246821 w 8115301"/>
                <a:gd name="connsiteY11" fmla="*/ 6867 h 675970"/>
                <a:gd name="connsiteX12" fmla="*/ 270626 w 8115301"/>
                <a:gd name="connsiteY12" fmla="*/ 4243 h 675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15301" h="675970">
                  <a:moveTo>
                    <a:pt x="270626" y="0"/>
                  </a:moveTo>
                  <a:lnTo>
                    <a:pt x="309120" y="0"/>
                  </a:lnTo>
                  <a:lnTo>
                    <a:pt x="8115301" y="0"/>
                  </a:lnTo>
                  <a:lnTo>
                    <a:pt x="8115301" y="675969"/>
                  </a:lnTo>
                  <a:lnTo>
                    <a:pt x="309129" y="675969"/>
                  </a:lnTo>
                  <a:lnTo>
                    <a:pt x="309120" y="675970"/>
                  </a:lnTo>
                  <a:lnTo>
                    <a:pt x="309111" y="675969"/>
                  </a:lnTo>
                  <a:lnTo>
                    <a:pt x="270626" y="675969"/>
                  </a:lnTo>
                  <a:lnTo>
                    <a:pt x="270626" y="671727"/>
                  </a:lnTo>
                  <a:lnTo>
                    <a:pt x="246821" y="669103"/>
                  </a:lnTo>
                  <a:cubicBezTo>
                    <a:pt x="105961" y="637588"/>
                    <a:pt x="0" y="501316"/>
                    <a:pt x="0" y="337985"/>
                  </a:cubicBezTo>
                  <a:cubicBezTo>
                    <a:pt x="0" y="174654"/>
                    <a:pt x="105961" y="38383"/>
                    <a:pt x="246821" y="6867"/>
                  </a:cubicBezTo>
                  <a:lnTo>
                    <a:pt x="270626" y="4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 flipH="1" flipV="1">
            <a:off x="0" y="5832074"/>
            <a:ext cx="9772650" cy="1026584"/>
            <a:chOff x="4067174" y="0"/>
            <a:chExt cx="9258302" cy="1028701"/>
          </a:xfrm>
        </p:grpSpPr>
        <p:sp>
          <p:nvSpPr>
            <p:cNvPr id="24" name="任意多边形 23"/>
            <p:cNvSpPr/>
            <p:nvPr/>
          </p:nvSpPr>
          <p:spPr>
            <a:xfrm>
              <a:off x="4067174" y="0"/>
              <a:ext cx="9258302" cy="723900"/>
            </a:xfrm>
            <a:custGeom>
              <a:avLst/>
              <a:gdLst>
                <a:gd name="connsiteX0" fmla="*/ 407194 w 8128000"/>
                <a:gd name="connsiteY0" fmla="*/ 0 h 723900"/>
                <a:gd name="connsiteX1" fmla="*/ 8128000 w 8128000"/>
                <a:gd name="connsiteY1" fmla="*/ 0 h 723900"/>
                <a:gd name="connsiteX2" fmla="*/ 8128000 w 8128000"/>
                <a:gd name="connsiteY2" fmla="*/ 723900 h 723900"/>
                <a:gd name="connsiteX3" fmla="*/ 0 w 8128000"/>
                <a:gd name="connsiteY3" fmla="*/ 72390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7540" h="723900">
                  <a:moveTo>
                    <a:pt x="416734" y="0"/>
                  </a:moveTo>
                  <a:lnTo>
                    <a:pt x="8137540" y="0"/>
                  </a:lnTo>
                  <a:lnTo>
                    <a:pt x="8137540" y="723900"/>
                  </a:lnTo>
                  <a:lnTo>
                    <a:pt x="0" y="704850"/>
                  </a:lnTo>
                  <a:cubicBezTo>
                    <a:pt x="107111" y="473075"/>
                    <a:pt x="281003" y="241300"/>
                    <a:pt x="416734" y="0"/>
                  </a:cubicBezTo>
                  <a:close/>
                </a:path>
              </a:pathLst>
            </a:custGeom>
            <a:solidFill>
              <a:srgbClr val="981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076700" y="434975"/>
              <a:ext cx="9248776" cy="593726"/>
            </a:xfrm>
            <a:custGeom>
              <a:avLst/>
              <a:gdLst>
                <a:gd name="connsiteX0" fmla="*/ 270626 w 8115301"/>
                <a:gd name="connsiteY0" fmla="*/ 0 h 675970"/>
                <a:gd name="connsiteX1" fmla="*/ 309120 w 8115301"/>
                <a:gd name="connsiteY1" fmla="*/ 0 h 675970"/>
                <a:gd name="connsiteX2" fmla="*/ 8115301 w 8115301"/>
                <a:gd name="connsiteY2" fmla="*/ 0 h 675970"/>
                <a:gd name="connsiteX3" fmla="*/ 8115301 w 8115301"/>
                <a:gd name="connsiteY3" fmla="*/ 675969 h 675970"/>
                <a:gd name="connsiteX4" fmla="*/ 309129 w 8115301"/>
                <a:gd name="connsiteY4" fmla="*/ 675969 h 675970"/>
                <a:gd name="connsiteX5" fmla="*/ 309120 w 8115301"/>
                <a:gd name="connsiteY5" fmla="*/ 675970 h 675970"/>
                <a:gd name="connsiteX6" fmla="*/ 309111 w 8115301"/>
                <a:gd name="connsiteY6" fmla="*/ 675969 h 675970"/>
                <a:gd name="connsiteX7" fmla="*/ 270626 w 8115301"/>
                <a:gd name="connsiteY7" fmla="*/ 675969 h 675970"/>
                <a:gd name="connsiteX8" fmla="*/ 270626 w 8115301"/>
                <a:gd name="connsiteY8" fmla="*/ 671727 h 675970"/>
                <a:gd name="connsiteX9" fmla="*/ 246821 w 8115301"/>
                <a:gd name="connsiteY9" fmla="*/ 669103 h 675970"/>
                <a:gd name="connsiteX10" fmla="*/ 0 w 8115301"/>
                <a:gd name="connsiteY10" fmla="*/ 337985 h 675970"/>
                <a:gd name="connsiteX11" fmla="*/ 246821 w 8115301"/>
                <a:gd name="connsiteY11" fmla="*/ 6867 h 675970"/>
                <a:gd name="connsiteX12" fmla="*/ 270626 w 8115301"/>
                <a:gd name="connsiteY12" fmla="*/ 4243 h 675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15301" h="675970">
                  <a:moveTo>
                    <a:pt x="270626" y="0"/>
                  </a:moveTo>
                  <a:lnTo>
                    <a:pt x="309120" y="0"/>
                  </a:lnTo>
                  <a:lnTo>
                    <a:pt x="8115301" y="0"/>
                  </a:lnTo>
                  <a:lnTo>
                    <a:pt x="8115301" y="675969"/>
                  </a:lnTo>
                  <a:lnTo>
                    <a:pt x="309129" y="675969"/>
                  </a:lnTo>
                  <a:lnTo>
                    <a:pt x="309120" y="675970"/>
                  </a:lnTo>
                  <a:lnTo>
                    <a:pt x="309111" y="675969"/>
                  </a:lnTo>
                  <a:lnTo>
                    <a:pt x="270626" y="675969"/>
                  </a:lnTo>
                  <a:lnTo>
                    <a:pt x="270626" y="671727"/>
                  </a:lnTo>
                  <a:lnTo>
                    <a:pt x="246821" y="669103"/>
                  </a:lnTo>
                  <a:cubicBezTo>
                    <a:pt x="105961" y="637588"/>
                    <a:pt x="0" y="501316"/>
                    <a:pt x="0" y="337985"/>
                  </a:cubicBezTo>
                  <a:cubicBezTo>
                    <a:pt x="0" y="174654"/>
                    <a:pt x="105961" y="38383"/>
                    <a:pt x="246821" y="6867"/>
                  </a:cubicBezTo>
                  <a:lnTo>
                    <a:pt x="270626" y="4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24114" y="3951939"/>
            <a:ext cx="10972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EE1C39"/>
                </a:solidFill>
                <a:latin typeface="Roboto" pitchFamily="2" charset="0"/>
                <a:ea typeface="Roboto" pitchFamily="2" charset="0"/>
              </a:rPr>
              <a:t>Q &amp; A</a:t>
            </a:r>
          </a:p>
          <a:p>
            <a:pPr algn="ctr"/>
            <a:r>
              <a:rPr lang="en-US" altLang="zh-CN" sz="6000" dirty="0" smtClean="0">
                <a:solidFill>
                  <a:srgbClr val="EE1C39"/>
                </a:solidFill>
                <a:latin typeface="Roboto" pitchFamily="2" charset="0"/>
                <a:ea typeface="Roboto" pitchFamily="2" charset="0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Roboto" pitchFamily="2" charset="0"/>
            </a:endParaRPr>
          </a:p>
        </p:txBody>
      </p:sp>
      <p:pic>
        <p:nvPicPr>
          <p:cNvPr id="14" name="Picture 6" descr="https://cn.vuejs.org/images/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993" y="1906332"/>
            <a:ext cx="1639659" cy="163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18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2000">
        <p14:vortex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944754" y="4476274"/>
            <a:ext cx="8302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err="1" smtClean="0">
                <a:solidFill>
                  <a:schemeClr val="bg1"/>
                </a:solidFill>
                <a:latin typeface="Roboto" pitchFamily="2" charset="0"/>
              </a:rPr>
              <a:t>Vue</a:t>
            </a:r>
            <a:r>
              <a:rPr lang="en-US" altLang="zh-CN" sz="6000" dirty="0">
                <a:solidFill>
                  <a:schemeClr val="bg1"/>
                </a:solidFill>
                <a:latin typeface="Roboto" pitchFamily="2" charset="0"/>
              </a:rPr>
              <a:t> </a:t>
            </a:r>
            <a:r>
              <a:rPr lang="en-US" altLang="zh-CN" sz="6000" dirty="0" smtClean="0">
                <a:solidFill>
                  <a:schemeClr val="bg1"/>
                </a:solidFill>
                <a:latin typeface="Roboto" pitchFamily="2" charset="0"/>
              </a:rPr>
              <a:t>React </a:t>
            </a:r>
            <a:r>
              <a:rPr lang="en-US" altLang="zh-CN" sz="6000" dirty="0" err="1" smtClean="0">
                <a:solidFill>
                  <a:schemeClr val="bg1"/>
                </a:solidFill>
                <a:latin typeface="Roboto" pitchFamily="2" charset="0"/>
              </a:rPr>
              <a:t>Angualr</a:t>
            </a:r>
            <a:r>
              <a:rPr lang="en-US" altLang="zh-CN" sz="6000" dirty="0" smtClean="0">
                <a:solidFill>
                  <a:schemeClr val="bg1"/>
                </a:solidFill>
                <a:latin typeface="Roboto" pitchFamily="2" charset="0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Roboto" pitchFamily="2" charset="0"/>
              </a:rPr>
              <a:t>对比</a:t>
            </a:r>
            <a:endParaRPr lang="zh-CN" altLang="en-US" sz="6000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03372" y="1751311"/>
            <a:ext cx="1778000" cy="1778000"/>
          </a:xfrm>
          <a:prstGeom prst="ellipse">
            <a:avLst/>
          </a:prstGeom>
          <a:solidFill>
            <a:srgbClr val="EE1C3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 106"/>
          <p:cNvSpPr>
            <a:spLocks/>
          </p:cNvSpPr>
          <p:nvPr/>
        </p:nvSpPr>
        <p:spPr bwMode="auto">
          <a:xfrm>
            <a:off x="6092372" y="2635696"/>
            <a:ext cx="0" cy="9231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07"/>
          <p:cNvSpPr>
            <a:spLocks/>
          </p:cNvSpPr>
          <p:nvPr/>
        </p:nvSpPr>
        <p:spPr bwMode="auto">
          <a:xfrm>
            <a:off x="6092372" y="26403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91810" y="2078861"/>
            <a:ext cx="14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1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">
        <p:push dir="u"/>
      </p:transition>
    </mc:Choice>
    <mc:Fallback xmlns="">
      <p:transition spd="slow" advClick="0" advTm="2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2" name="Picture 12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08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3" name="Picture 1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23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39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5" name="Picture 15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54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90561"/>
              </p:ext>
            </p:extLst>
          </p:nvPr>
        </p:nvGraphicFramePr>
        <p:xfrm>
          <a:off x="1676400" y="1106310"/>
          <a:ext cx="8982892" cy="3442124"/>
        </p:xfrm>
        <a:graphic>
          <a:graphicData uri="http://schemas.openxmlformats.org/drawingml/2006/table">
            <a:tbl>
              <a:tblPr/>
              <a:tblGrid>
                <a:gridCol w="2245723">
                  <a:extLst>
                    <a:ext uri="{9D8B030D-6E8A-4147-A177-3AD203B41FA5}">
                      <a16:colId xmlns:a16="http://schemas.microsoft.com/office/drawing/2014/main" val="3184245459"/>
                    </a:ext>
                  </a:extLst>
                </a:gridCol>
                <a:gridCol w="2245723">
                  <a:extLst>
                    <a:ext uri="{9D8B030D-6E8A-4147-A177-3AD203B41FA5}">
                      <a16:colId xmlns:a16="http://schemas.microsoft.com/office/drawing/2014/main" val="3597272477"/>
                    </a:ext>
                  </a:extLst>
                </a:gridCol>
                <a:gridCol w="2245723">
                  <a:extLst>
                    <a:ext uri="{9D8B030D-6E8A-4147-A177-3AD203B41FA5}">
                      <a16:colId xmlns:a16="http://schemas.microsoft.com/office/drawing/2014/main" val="1710204564"/>
                    </a:ext>
                  </a:extLst>
                </a:gridCol>
                <a:gridCol w="2245723">
                  <a:extLst>
                    <a:ext uri="{9D8B030D-6E8A-4147-A177-3AD203B41FA5}">
                      <a16:colId xmlns:a16="http://schemas.microsoft.com/office/drawing/2014/main" val="4042296756"/>
                    </a:ext>
                  </a:extLst>
                </a:gridCol>
              </a:tblGrid>
              <a:tr h="49173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b="1" dirty="0" smtClean="0">
                          <a:effectLst/>
                        </a:rPr>
                        <a:t>Basic </a:t>
                      </a:r>
                      <a:r>
                        <a:rPr lang="zh-CN" altLang="en-US" b="1" dirty="0" smtClean="0">
                          <a:effectLst/>
                        </a:rPr>
                        <a:t>对比</a:t>
                      </a:r>
                      <a:endParaRPr lang="zh-CN" altLang="en-US" b="1" dirty="0">
                        <a:effectLst/>
                      </a:endParaRP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b="1" dirty="0" err="1">
                          <a:effectLst/>
                        </a:rPr>
                        <a:t>Vue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b="1" dirty="0">
                          <a:effectLst/>
                        </a:rPr>
                        <a:t>React</a:t>
                      </a: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b="1" dirty="0">
                          <a:effectLst/>
                        </a:rPr>
                        <a:t>Angular</a:t>
                      </a: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993227"/>
                  </a:ext>
                </a:extLst>
              </a:tr>
              <a:tr h="491732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b="1" dirty="0">
                          <a:effectLst/>
                        </a:rPr>
                        <a:t>出现年月</a:t>
                      </a: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effectLst/>
                        </a:rPr>
                        <a:t>2014-2</a:t>
                      </a: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effectLst/>
                        </a:rPr>
                        <a:t>2013-3</a:t>
                      </a: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effectLst/>
                        </a:rPr>
                        <a:t>2010-10</a:t>
                      </a: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01792"/>
                  </a:ext>
                </a:extLst>
              </a:tr>
              <a:tr h="491732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b="1" dirty="0">
                          <a:effectLst/>
                        </a:rPr>
                        <a:t>框架类型</a:t>
                      </a: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effectLst/>
                        </a:rPr>
                        <a:t>MVVM</a:t>
                      </a: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effectLst/>
                        </a:rPr>
                        <a:t>MVC</a:t>
                      </a: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effectLst/>
                        </a:rPr>
                        <a:t>MVW</a:t>
                      </a: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5050"/>
                  </a:ext>
                </a:extLst>
              </a:tr>
              <a:tr h="491732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b="1" dirty="0">
                          <a:effectLst/>
                        </a:rPr>
                        <a:t>开源许可</a:t>
                      </a: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effectLst/>
                        </a:rPr>
                        <a:t>MIT license</a:t>
                      </a: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effectLst/>
                        </a:rPr>
                        <a:t>BSD3-license</a:t>
                      </a: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effectLst/>
                        </a:rPr>
                        <a:t>MIT license</a:t>
                      </a: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289512"/>
                  </a:ext>
                </a:extLst>
              </a:tr>
              <a:tr h="491732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b="1" dirty="0" smtClean="0">
                          <a:effectLst/>
                        </a:rPr>
                        <a:t>发布维护者</a:t>
                      </a:r>
                      <a:endParaRPr lang="zh-CN" altLang="en-US" b="1" dirty="0">
                        <a:effectLst/>
                      </a:endParaRP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Evan You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(Google </a:t>
                      </a:r>
                      <a:r>
                        <a:rPr lang="zh-CN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前员工</a:t>
                      </a:r>
                      <a:r>
                        <a:rPr lang="en-US" altLang="zh-CN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034682"/>
                  </a:ext>
                </a:extLst>
              </a:tr>
              <a:tr h="491732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b="1" dirty="0" smtClean="0">
                          <a:effectLst/>
                        </a:rPr>
                        <a:t>团队人数</a:t>
                      </a:r>
                      <a:endParaRPr lang="zh-CN" altLang="en-US" b="1" dirty="0">
                        <a:effectLst/>
                      </a:endParaRP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>
                          <a:effectLst/>
                        </a:rPr>
                        <a:t>25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dirty="0" smtClean="0">
                          <a:effectLst/>
                        </a:rPr>
                        <a:t>X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>
                          <a:effectLst/>
                        </a:rPr>
                        <a:t>40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884514"/>
                  </a:ext>
                </a:extLst>
              </a:tr>
              <a:tr h="4917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effectLst/>
                        </a:rPr>
                        <a:t>最新版本</a:t>
                      </a: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>
                          <a:effectLst/>
                        </a:rPr>
                        <a:t>2.6.10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>
                          <a:effectLst/>
                        </a:rPr>
                        <a:t>16.10.2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9.0.0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38100" marB="3810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03783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02876"/>
              </p:ext>
            </p:extLst>
          </p:nvPr>
        </p:nvGraphicFramePr>
        <p:xfrm>
          <a:off x="1676400" y="1363536"/>
          <a:ext cx="8982892" cy="4580483"/>
        </p:xfrm>
        <a:graphic>
          <a:graphicData uri="http://schemas.openxmlformats.org/drawingml/2006/table">
            <a:tbl>
              <a:tblPr/>
              <a:tblGrid>
                <a:gridCol w="2245723">
                  <a:extLst>
                    <a:ext uri="{9D8B030D-6E8A-4147-A177-3AD203B41FA5}">
                      <a16:colId xmlns:a16="http://schemas.microsoft.com/office/drawing/2014/main" val="527284361"/>
                    </a:ext>
                  </a:extLst>
                </a:gridCol>
                <a:gridCol w="2245723">
                  <a:extLst>
                    <a:ext uri="{9D8B030D-6E8A-4147-A177-3AD203B41FA5}">
                      <a16:colId xmlns:a16="http://schemas.microsoft.com/office/drawing/2014/main" val="2433943517"/>
                    </a:ext>
                  </a:extLst>
                </a:gridCol>
                <a:gridCol w="2245723">
                  <a:extLst>
                    <a:ext uri="{9D8B030D-6E8A-4147-A177-3AD203B41FA5}">
                      <a16:colId xmlns:a16="http://schemas.microsoft.com/office/drawing/2014/main" val="2600371736"/>
                    </a:ext>
                  </a:extLst>
                </a:gridCol>
                <a:gridCol w="2245723">
                  <a:extLst>
                    <a:ext uri="{9D8B030D-6E8A-4147-A177-3AD203B41FA5}">
                      <a16:colId xmlns:a16="http://schemas.microsoft.com/office/drawing/2014/main" val="3474576579"/>
                    </a:ext>
                  </a:extLst>
                </a:gridCol>
              </a:tblGrid>
              <a:tr h="34384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sz="1700" b="1" dirty="0" smtClean="0">
                          <a:effectLst/>
                        </a:rPr>
                        <a:t>Tech </a:t>
                      </a:r>
                      <a:r>
                        <a:rPr lang="zh-CN" altLang="en-US" sz="1700" b="1" dirty="0" smtClean="0">
                          <a:effectLst/>
                        </a:rPr>
                        <a:t>对比</a:t>
                      </a:r>
                      <a:endParaRPr lang="zh-CN" altLang="en-US" sz="1700" b="1" dirty="0">
                        <a:effectLst/>
                      </a:endParaRP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700" b="1" dirty="0" err="1">
                          <a:effectLst/>
                        </a:rPr>
                        <a:t>Vue</a:t>
                      </a:r>
                      <a:endParaRPr lang="en-US" sz="1700" b="1" dirty="0">
                        <a:effectLst/>
                      </a:endParaRP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700" b="1" dirty="0">
                          <a:effectLst/>
                        </a:rPr>
                        <a:t>React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700" b="1" dirty="0">
                          <a:effectLst/>
                        </a:rPr>
                        <a:t>Angular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351518"/>
                  </a:ext>
                </a:extLst>
              </a:tr>
              <a:tr h="343848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 b="1" dirty="0">
                          <a:effectLst/>
                        </a:rPr>
                        <a:t>基于组件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 dirty="0">
                          <a:effectLst/>
                        </a:rPr>
                        <a:t>擅长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 dirty="0">
                          <a:effectLst/>
                        </a:rPr>
                        <a:t>擅长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700" dirty="0">
                          <a:effectLst/>
                        </a:rPr>
                        <a:t>-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11834"/>
                  </a:ext>
                </a:extLst>
              </a:tr>
              <a:tr h="343848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 b="1" dirty="0">
                          <a:effectLst/>
                        </a:rPr>
                        <a:t>依赖标准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700" dirty="0" smtClean="0">
                          <a:effectLst/>
                        </a:rPr>
                        <a:t>ES5 </a:t>
                      </a:r>
                      <a:r>
                        <a:rPr lang="zh-CN" altLang="en-US" sz="1700" dirty="0">
                          <a:effectLst/>
                        </a:rPr>
                        <a:t>或 </a:t>
                      </a:r>
                      <a:r>
                        <a:rPr lang="en-US" sz="1700" dirty="0">
                          <a:effectLst/>
                        </a:rPr>
                        <a:t>ES6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700" dirty="0">
                          <a:effectLst/>
                        </a:rPr>
                        <a:t>ES6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700">
                          <a:effectLst/>
                        </a:rPr>
                        <a:t>TypeScript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313785"/>
                  </a:ext>
                </a:extLst>
              </a:tr>
              <a:tr h="612947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 b="1" dirty="0">
                          <a:effectLst/>
                        </a:rPr>
                        <a:t>底层技术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 dirty="0">
                          <a:effectLst/>
                        </a:rPr>
                        <a:t>单个</a:t>
                      </a:r>
                      <a:r>
                        <a:rPr lang="zh-CN" altLang="en-US" sz="1700" dirty="0" smtClean="0">
                          <a:effectLst/>
                        </a:rPr>
                        <a:t>文件</a:t>
                      </a:r>
                      <a:r>
                        <a:rPr lang="en-US" altLang="zh-CN" sz="1200" dirty="0" smtClean="0">
                          <a:effectLst/>
                        </a:rPr>
                        <a:t>(</a:t>
                      </a:r>
                      <a:r>
                        <a:rPr lang="zh-CN" altLang="en-US" sz="1200" dirty="0" smtClean="0">
                          <a:effectLst/>
                        </a:rPr>
                        <a:t>模板</a:t>
                      </a:r>
                      <a:r>
                        <a:rPr lang="en-US" altLang="zh-CN" sz="1200" dirty="0">
                          <a:effectLst/>
                        </a:rPr>
                        <a:t>+</a:t>
                      </a:r>
                      <a:r>
                        <a:rPr lang="zh-CN" altLang="en-US" sz="1200" dirty="0">
                          <a:effectLst/>
                        </a:rPr>
                        <a:t>脚本</a:t>
                      </a:r>
                      <a:r>
                        <a:rPr lang="en-US" altLang="zh-CN" sz="1200" dirty="0">
                          <a:effectLst/>
                        </a:rPr>
                        <a:t>+</a:t>
                      </a:r>
                      <a:r>
                        <a:rPr lang="zh-CN" altLang="en-US" sz="1200" dirty="0" smtClean="0">
                          <a:effectLst/>
                        </a:rPr>
                        <a:t>样式</a:t>
                      </a:r>
                      <a:r>
                        <a:rPr lang="en-US" altLang="zh-CN" sz="1200" dirty="0" smtClean="0">
                          <a:effectLst/>
                        </a:rPr>
                        <a:t>)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700" dirty="0">
                          <a:effectLst/>
                        </a:rPr>
                        <a:t>JSX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>
                          <a:effectLst/>
                        </a:rPr>
                        <a:t>模板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313158"/>
                  </a:ext>
                </a:extLst>
              </a:tr>
              <a:tr h="343848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 b="1" dirty="0">
                          <a:effectLst/>
                        </a:rPr>
                        <a:t>数据绑定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 dirty="0">
                          <a:effectLst/>
                        </a:rPr>
                        <a:t>单</a:t>
                      </a:r>
                      <a:r>
                        <a:rPr lang="en-US" altLang="zh-CN" sz="1700" dirty="0">
                          <a:effectLst/>
                        </a:rPr>
                        <a:t>/</a:t>
                      </a:r>
                      <a:r>
                        <a:rPr lang="zh-CN" altLang="en-US" sz="1700" dirty="0">
                          <a:effectLst/>
                        </a:rPr>
                        <a:t>双向绑定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>
                          <a:effectLst/>
                        </a:rPr>
                        <a:t>单向绑定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>
                          <a:effectLst/>
                        </a:rPr>
                        <a:t>双向绑定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43730"/>
                  </a:ext>
                </a:extLst>
              </a:tr>
              <a:tr h="947653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 b="1" dirty="0">
                          <a:effectLst/>
                        </a:rPr>
                        <a:t>支持原生开发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 dirty="0" smtClean="0">
                          <a:effectLst/>
                        </a:rPr>
                        <a:t>支持</a:t>
                      </a:r>
                      <a:r>
                        <a:rPr lang="en-US" altLang="zh-CN" sz="1200" dirty="0" smtClean="0">
                          <a:effectLst/>
                        </a:rPr>
                        <a:t>(</a:t>
                      </a:r>
                      <a:r>
                        <a:rPr lang="en-US" sz="1200" dirty="0" err="1" smtClean="0">
                          <a:effectLst/>
                        </a:rPr>
                        <a:t>Weex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700" dirty="0">
                        <a:effectLst/>
                      </a:endParaRP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 dirty="0" smtClean="0">
                          <a:effectLst/>
                        </a:rPr>
                        <a:t>支持</a:t>
                      </a:r>
                      <a:r>
                        <a:rPr lang="en-US" altLang="zh-CN" sz="1200" dirty="0" smtClean="0">
                          <a:effectLst/>
                        </a:rPr>
                        <a:t>(</a:t>
                      </a:r>
                      <a:r>
                        <a:rPr lang="en-US" sz="1200" dirty="0" smtClean="0">
                          <a:effectLst/>
                        </a:rPr>
                        <a:t>react-native/react-native-renderer)</a:t>
                      </a:r>
                      <a:endParaRPr lang="en-US" sz="1200" dirty="0">
                        <a:effectLst/>
                      </a:endParaRP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 dirty="0" smtClean="0">
                          <a:effectLst/>
                        </a:rPr>
                        <a:t>支持</a:t>
                      </a:r>
                      <a:r>
                        <a:rPr lang="en-US" altLang="zh-CN" sz="1200" dirty="0" smtClean="0">
                          <a:effectLst/>
                        </a:rPr>
                        <a:t>(</a:t>
                      </a:r>
                      <a:r>
                        <a:rPr lang="en-US" sz="1200" dirty="0" err="1" smtClean="0">
                          <a:effectLst/>
                        </a:rPr>
                        <a:t>NativeScript、Ionic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22202"/>
                  </a:ext>
                </a:extLst>
              </a:tr>
              <a:tr h="612947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 b="1" dirty="0">
                          <a:effectLst/>
                        </a:rPr>
                        <a:t>服务端渲染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700" dirty="0">
                          <a:effectLst/>
                        </a:rPr>
                        <a:t>nuxt.js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700">
                          <a:effectLst/>
                        </a:rPr>
                        <a:t>next.js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700" dirty="0">
                          <a:effectLst/>
                        </a:rPr>
                        <a:t>Angular Universal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057882"/>
                  </a:ext>
                </a:extLst>
              </a:tr>
              <a:tr h="343848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 b="1" dirty="0">
                          <a:effectLst/>
                        </a:rPr>
                        <a:t>浏览器兼容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700">
                          <a:effectLst/>
                        </a:rPr>
                        <a:t>ie8 +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700">
                          <a:effectLst/>
                        </a:rPr>
                        <a:t>ie9 +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700">
                          <a:effectLst/>
                        </a:rPr>
                        <a:t>ie9 +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013494"/>
                  </a:ext>
                </a:extLst>
              </a:tr>
              <a:tr h="343848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 b="1" dirty="0">
                          <a:effectLst/>
                        </a:rPr>
                        <a:t>学习曲线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 dirty="0">
                          <a:solidFill>
                            <a:srgbClr val="FF0000"/>
                          </a:solidFill>
                          <a:effectLst/>
                        </a:rPr>
                        <a:t>简单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 dirty="0">
                          <a:solidFill>
                            <a:srgbClr val="FF0000"/>
                          </a:solidFill>
                          <a:effectLst/>
                        </a:rPr>
                        <a:t>中等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 dirty="0">
                          <a:solidFill>
                            <a:srgbClr val="FF0000"/>
                          </a:solidFill>
                          <a:effectLst/>
                        </a:rPr>
                        <a:t>陡峭</a:t>
                      </a: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68631"/>
                  </a:ext>
                </a:extLst>
              </a:tr>
              <a:tr h="343848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700" b="1" dirty="0" smtClean="0">
                          <a:effectLst/>
                        </a:rPr>
                        <a:t>内存分配</a:t>
                      </a:r>
                      <a:endParaRPr lang="zh-CN" altLang="en-US" sz="1700" b="1" dirty="0">
                        <a:effectLst/>
                      </a:endParaRP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  <a:effectLst/>
                        </a:rPr>
                        <a:t>Good</a:t>
                      </a:r>
                      <a:endParaRPr lang="zh-CN" alt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  <a:effectLst/>
                        </a:rPr>
                        <a:t>General</a:t>
                      </a:r>
                      <a:endParaRPr lang="zh-CN" alt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  <a:effectLst/>
                        </a:rPr>
                        <a:t>General</a:t>
                      </a:r>
                      <a:endParaRPr lang="zh-CN" alt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604" marR="58604" marT="36627" marB="36627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77114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01436" y="197426"/>
            <a:ext cx="9923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>
                <a:solidFill>
                  <a:schemeClr val="bg1"/>
                </a:solidFill>
              </a:rPr>
              <a:t>Vue</a:t>
            </a:r>
            <a:r>
              <a:rPr lang="en-US" altLang="zh-CN" sz="3200" dirty="0" smtClean="0">
                <a:solidFill>
                  <a:schemeClr val="bg1"/>
                </a:solidFill>
              </a:rPr>
              <a:t> React Angular </a:t>
            </a:r>
            <a:r>
              <a:rPr lang="zh-CN" altLang="en-US" sz="3200" dirty="0" smtClean="0">
                <a:solidFill>
                  <a:schemeClr val="bg1"/>
                </a:solidFill>
              </a:rPr>
              <a:t>对比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037046"/>
      </p:ext>
    </p:extLst>
  </p:cSld>
  <p:clrMapOvr>
    <a:masterClrMapping/>
  </p:clrMapOvr>
  <p:transition advClick="0" advTm="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1" fill="hold"/>
                                        <p:tgtEl>
                                          <p:spTgt spid="102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91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11" fill="hold"/>
                                        <p:tgtEl>
                                          <p:spTgt spid="102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2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11" fill="hold"/>
                                        <p:tgtEl>
                                          <p:spTgt spid="102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73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911" fill="hold"/>
                                        <p:tgtEl>
                                          <p:spTgt spid="102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4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2"/>
                </p:tgtEl>
              </p:cMediaNode>
            </p:audio>
            <p:audio>
              <p:cMediaNode>
                <p:cTn id="41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3"/>
                </p:tgtEl>
              </p:cMediaNode>
            </p:audio>
            <p:audio>
              <p:cMediaNode>
                <p:cTn id="42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4"/>
                </p:tgtEl>
              </p:cMediaNode>
            </p:audio>
            <p:audio>
              <p:cMediaNode>
                <p:cTn id="43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2" name="Picture 12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08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3" name="Picture 1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23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39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5" name="Picture 15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54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1390941"/>
            <a:ext cx="8224966" cy="37075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42" y="1853267"/>
            <a:ext cx="11209482" cy="25998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397" y="1019635"/>
            <a:ext cx="9976572" cy="4833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3548" y="1666673"/>
            <a:ext cx="10153073" cy="33083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01436" y="197426"/>
            <a:ext cx="9923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>
                <a:solidFill>
                  <a:schemeClr val="bg1"/>
                </a:solidFill>
              </a:rPr>
              <a:t>Vue</a:t>
            </a:r>
            <a:r>
              <a:rPr lang="en-US" altLang="zh-CN" sz="3200" dirty="0" smtClean="0">
                <a:solidFill>
                  <a:schemeClr val="bg1"/>
                </a:solidFill>
              </a:rPr>
              <a:t> React Angular </a:t>
            </a:r>
            <a:r>
              <a:rPr lang="zh-CN" altLang="en-US" sz="3200" dirty="0" smtClean="0">
                <a:solidFill>
                  <a:schemeClr val="bg1"/>
                </a:solidFill>
              </a:rPr>
              <a:t>对比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7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5000">
        <p:cut/>
      </p:transition>
    </mc:Choice>
    <mc:Fallback>
      <p:transition advClick="0" advTm="5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1" fill="hold"/>
                                        <p:tgtEl>
                                          <p:spTgt spid="102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91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11" fill="hold"/>
                                        <p:tgtEl>
                                          <p:spTgt spid="102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2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11" fill="hold"/>
                                        <p:tgtEl>
                                          <p:spTgt spid="102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73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911" fill="hold"/>
                                        <p:tgtEl>
                                          <p:spTgt spid="102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64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2"/>
                </p:tgtEl>
              </p:cMediaNode>
            </p:audio>
            <p:audio>
              <p:cMediaNode>
                <p:cTn id="65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3"/>
                </p:tgtEl>
              </p:cMediaNode>
            </p:audio>
            <p:audio>
              <p:cMediaNode>
                <p:cTn id="6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4"/>
                </p:tgtEl>
              </p:cMediaNode>
            </p:audio>
            <p:audio>
              <p:cMediaNode>
                <p:cTn id="6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640970" y="4476274"/>
            <a:ext cx="8939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err="1" smtClean="0">
                <a:solidFill>
                  <a:schemeClr val="bg1"/>
                </a:solidFill>
                <a:latin typeface="Roboto" pitchFamily="2" charset="0"/>
              </a:rPr>
              <a:t>Vue</a:t>
            </a:r>
            <a:r>
              <a:rPr lang="en-US" altLang="zh-CN" sz="6000" dirty="0" smtClean="0">
                <a:solidFill>
                  <a:schemeClr val="bg1"/>
                </a:solidFill>
                <a:latin typeface="Roboto" pitchFamily="2" charset="0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Roboto" pitchFamily="2" charset="0"/>
              </a:rPr>
              <a:t>简介</a:t>
            </a:r>
            <a:endParaRPr lang="zh-CN" altLang="en-US" sz="6000" dirty="0">
              <a:solidFill>
                <a:schemeClr val="bg1"/>
              </a:solidFill>
              <a:latin typeface="Roboto" pitchFamily="2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03372" y="1751311"/>
            <a:ext cx="1778000" cy="1778000"/>
            <a:chOff x="5159830" y="1574801"/>
            <a:chExt cx="1778000" cy="1778000"/>
          </a:xfrm>
          <a:solidFill>
            <a:srgbClr val="EE1C39"/>
          </a:solidFill>
        </p:grpSpPr>
        <p:sp>
          <p:nvSpPr>
            <p:cNvPr id="17" name="椭圆 16"/>
            <p:cNvSpPr/>
            <p:nvPr/>
          </p:nvSpPr>
          <p:spPr>
            <a:xfrm>
              <a:off x="5159830" y="1574801"/>
              <a:ext cx="1778000" cy="1778000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Freeform 106"/>
            <p:cNvSpPr>
              <a:spLocks/>
            </p:cNvSpPr>
            <p:nvPr/>
          </p:nvSpPr>
          <p:spPr bwMode="auto">
            <a:xfrm>
              <a:off x="6048830" y="2459186"/>
              <a:ext cx="0" cy="9231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7"/>
            <p:cNvSpPr>
              <a:spLocks/>
            </p:cNvSpPr>
            <p:nvPr/>
          </p:nvSpPr>
          <p:spPr bwMode="auto">
            <a:xfrm>
              <a:off x="6048830" y="24638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391810" y="2078861"/>
            <a:ext cx="14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6117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2" name="Picture 12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08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3" name="Picture 1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23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39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5" name="Picture 15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54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600" y="5104039"/>
            <a:ext cx="47625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725" y="605166"/>
            <a:ext cx="1058900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</a:rPr>
              <a:t>Vue</a:t>
            </a:r>
            <a:endParaRPr lang="en-US" altLang="zh-CN" sz="44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一套用于构建用户界面的渐进式框架</a:t>
            </a: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与</a:t>
            </a: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其它大型框架不同的是，</a:t>
            </a:r>
            <a:r>
              <a:rPr lang="en-US" altLang="zh-CN" dirty="0" err="1">
                <a:solidFill>
                  <a:schemeClr val="bg1"/>
                </a:solidFill>
                <a:latin typeface="Roboto" pitchFamily="2" charset="0"/>
              </a:rPr>
              <a:t>Vue</a:t>
            </a:r>
            <a:r>
              <a:rPr lang="en-US" altLang="zh-CN" dirty="0">
                <a:solidFill>
                  <a:schemeClr val="bg1"/>
                </a:solidFill>
                <a:latin typeface="Roboto" pitchFamily="2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被设计为可以自底向上逐层应用</a:t>
            </a: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  <a:latin typeface="Roboto" pitchFamily="2" charset="0"/>
              </a:rPr>
              <a:t>Vue</a:t>
            </a:r>
            <a:r>
              <a:rPr lang="en-US" altLang="zh-CN" dirty="0" smtClean="0">
                <a:solidFill>
                  <a:schemeClr val="bg1"/>
                </a:solidFill>
                <a:latin typeface="Roboto" pitchFamily="2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的核心库只关注视图层</a:t>
            </a: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，易于</a:t>
            </a: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上手</a:t>
            </a: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，便于</a:t>
            </a: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与第三方库或既有项目整合</a:t>
            </a: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当</a:t>
            </a: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与现代化的工具链以及各种支持类库结合使用时，</a:t>
            </a:r>
            <a:r>
              <a:rPr lang="en-US" altLang="zh-CN" dirty="0" err="1">
                <a:solidFill>
                  <a:schemeClr val="bg1"/>
                </a:solidFill>
                <a:latin typeface="Roboto" pitchFamily="2" charset="0"/>
              </a:rPr>
              <a:t>Vue</a:t>
            </a:r>
            <a:r>
              <a:rPr lang="en-US" altLang="zh-CN" dirty="0">
                <a:solidFill>
                  <a:schemeClr val="bg1"/>
                </a:solidFill>
                <a:latin typeface="Roboto" pitchFamily="2" charset="0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能够</a:t>
            </a: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为复杂的单页应用提供驱动</a:t>
            </a:r>
            <a:endParaRPr lang="en-US" altLang="zh-CN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</a:rPr>
              <a:t>Webpack</a:t>
            </a:r>
            <a:endParaRPr lang="en-US" altLang="zh-CN" sz="4400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  <a:latin typeface="Roboto" pitchFamily="2" charset="0"/>
              </a:rPr>
              <a:t>Webpack</a:t>
            </a:r>
            <a:r>
              <a:rPr lang="en-US" altLang="zh-CN" dirty="0" smtClean="0">
                <a:solidFill>
                  <a:schemeClr val="bg1"/>
                </a:solidFill>
                <a:latin typeface="Roboto" pitchFamily="2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是模块化管理工具和打包</a:t>
            </a: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工具</a:t>
            </a:r>
            <a:endParaRPr lang="en-US" altLang="zh-CN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模块化：让</a:t>
            </a: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我们可以把复杂的程序细化为小的</a:t>
            </a: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文件</a:t>
            </a:r>
            <a:endParaRPr lang="en-US" altLang="zh-CN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Roboto" pitchFamily="2" charset="0"/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版本转换：能够</a:t>
            </a: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实现目前版本的</a:t>
            </a:r>
            <a:r>
              <a:rPr lang="en-US" altLang="zh-CN" dirty="0">
                <a:solidFill>
                  <a:schemeClr val="bg1"/>
                </a:solidFill>
                <a:latin typeface="Roboto" pitchFamily="2" charset="0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不能直接使用的特性，并且之后还能能装换为</a:t>
            </a:r>
            <a:r>
              <a:rPr lang="en-US" altLang="zh-CN" dirty="0">
                <a:solidFill>
                  <a:schemeClr val="bg1"/>
                </a:solidFill>
                <a:latin typeface="Roboto" pitchFamily="2" charset="0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文件使浏览器可以</a:t>
            </a: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识别</a:t>
            </a:r>
            <a:endParaRPr lang="zh-CN" altLang="en-US" dirty="0">
              <a:solidFill>
                <a:schemeClr val="bg1"/>
              </a:solidFill>
              <a:latin typeface="Roboto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Roboto" pitchFamily="2" charset="0"/>
              </a:rPr>
              <a:t>CSS </a:t>
            </a: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预编译：</a:t>
            </a:r>
            <a:r>
              <a:rPr lang="en-US" altLang="zh-CN" dirty="0" err="1" smtClean="0">
                <a:solidFill>
                  <a:schemeClr val="bg1"/>
                </a:solidFill>
                <a:latin typeface="Roboto" pitchFamily="2" charset="0"/>
              </a:rPr>
              <a:t>scss</a:t>
            </a: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Roboto" pitchFamily="2" charset="0"/>
              </a:rPr>
              <a:t>less</a:t>
            </a: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等</a:t>
            </a:r>
            <a:r>
              <a:rPr lang="en-US" altLang="zh-CN" dirty="0" smtClean="0">
                <a:solidFill>
                  <a:schemeClr val="bg1"/>
                </a:solidFill>
                <a:latin typeface="Roboto" pitchFamily="2" charset="0"/>
              </a:rPr>
              <a:t>CSS loader</a:t>
            </a: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预处理器</a:t>
            </a:r>
            <a:endParaRPr lang="en-US" altLang="zh-CN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</a:rPr>
              <a:t>Vue</a:t>
            </a: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</a:rPr>
              <a:t>-cli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基于</a:t>
            </a:r>
            <a:r>
              <a:rPr lang="en-US" altLang="zh-CN" dirty="0" err="1" smtClean="0">
                <a:solidFill>
                  <a:schemeClr val="bg1"/>
                </a:solidFill>
                <a:latin typeface="Roboto" pitchFamily="2" charset="0"/>
              </a:rPr>
              <a:t>nodejs</a:t>
            </a:r>
            <a:r>
              <a:rPr lang="en-US" altLang="zh-CN" dirty="0" smtClean="0">
                <a:solidFill>
                  <a:schemeClr val="bg1"/>
                </a:solidFill>
                <a:latin typeface="Roboto" pitchFamily="2" charset="0"/>
              </a:rPr>
              <a:t> + </a:t>
            </a:r>
            <a:r>
              <a:rPr lang="en-US" altLang="zh-CN" dirty="0" err="1" smtClean="0">
                <a:solidFill>
                  <a:schemeClr val="bg1"/>
                </a:solidFill>
                <a:latin typeface="Roboto" pitchFamily="2" charset="0"/>
              </a:rPr>
              <a:t>webpack</a:t>
            </a:r>
            <a:r>
              <a:rPr lang="en-US" altLang="zh-CN" dirty="0" smtClean="0">
                <a:solidFill>
                  <a:schemeClr val="bg1"/>
                </a:solidFill>
                <a:latin typeface="Roboto" pitchFamily="2" charset="0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高度封装</a:t>
            </a: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的命令行</a:t>
            </a: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工具</a:t>
            </a:r>
            <a:endParaRPr lang="en-US" altLang="zh-CN" dirty="0" smtClean="0">
              <a:solidFill>
                <a:schemeClr val="bg1"/>
              </a:solidFill>
              <a:latin typeface="Roboto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可以</a:t>
            </a: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理解为汇集了各种命令的 </a:t>
            </a:r>
            <a:r>
              <a:rPr lang="en-US" altLang="zh-CN" dirty="0">
                <a:solidFill>
                  <a:schemeClr val="bg1"/>
                </a:solidFill>
                <a:latin typeface="Roboto" pitchFamily="2" charset="0"/>
              </a:rPr>
              <a:t>bash</a:t>
            </a: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，或者</a:t>
            </a:r>
            <a:r>
              <a:rPr lang="en-US" altLang="zh-CN" dirty="0" smtClean="0">
                <a:solidFill>
                  <a:schemeClr val="bg1"/>
                </a:solidFill>
                <a:latin typeface="Roboto" pitchFamily="2" charset="0"/>
              </a:rPr>
              <a:t>bat</a:t>
            </a:r>
            <a:endParaRPr lang="zh-CN" altLang="en-US" dirty="0">
              <a:solidFill>
                <a:schemeClr val="bg1"/>
              </a:solidFill>
              <a:latin typeface="Roboto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Roboto" pitchFamily="2" charset="0"/>
              </a:rPr>
              <a:t>cli</a:t>
            </a: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简化了需要自己需要的各种</a:t>
            </a:r>
            <a:r>
              <a:rPr lang="en-US" altLang="zh-CN" dirty="0" err="1" smtClean="0">
                <a:solidFill>
                  <a:schemeClr val="bg1"/>
                </a:solidFill>
                <a:latin typeface="Roboto" pitchFamily="2" charset="0"/>
              </a:rPr>
              <a:t>webpack</a:t>
            </a: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的相关</a:t>
            </a: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配置</a:t>
            </a:r>
            <a:endParaRPr lang="en-US" altLang="zh-CN" dirty="0">
              <a:solidFill>
                <a:schemeClr val="bg1"/>
              </a:solidFill>
              <a:latin typeface="Roboto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按照</a:t>
            </a:r>
            <a:r>
              <a:rPr lang="en-US" altLang="zh-CN" dirty="0" err="1">
                <a:solidFill>
                  <a:schemeClr val="bg1"/>
                </a:solidFill>
                <a:latin typeface="Roboto" pitchFamily="2" charset="0"/>
              </a:rPr>
              <a:t>vue</a:t>
            </a:r>
            <a:r>
              <a:rPr lang="zh-CN" altLang="en-US" dirty="0">
                <a:solidFill>
                  <a:schemeClr val="bg1"/>
                </a:solidFill>
                <a:latin typeface="Roboto" pitchFamily="2" charset="0"/>
              </a:rPr>
              <a:t>的用户习惯整理了一套构建和目录</a:t>
            </a: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规范。只要按照</a:t>
            </a:r>
            <a:r>
              <a:rPr lang="en-US" altLang="zh-CN" dirty="0" err="1" smtClean="0">
                <a:solidFill>
                  <a:schemeClr val="bg1"/>
                </a:solidFill>
                <a:latin typeface="Roboto" pitchFamily="2" charset="0"/>
              </a:rPr>
              <a:t>vue</a:t>
            </a:r>
            <a:r>
              <a:rPr lang="en-US" altLang="zh-CN" dirty="0" smtClean="0">
                <a:solidFill>
                  <a:schemeClr val="bg1"/>
                </a:solidFill>
                <a:latin typeface="Roboto" pitchFamily="2" charset="0"/>
              </a:rPr>
              <a:t>-cli</a:t>
            </a: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的配置规则来，就可以满足很多繁琐的</a:t>
            </a:r>
            <a:r>
              <a:rPr lang="en-US" altLang="zh-CN" dirty="0" err="1" smtClean="0">
                <a:solidFill>
                  <a:schemeClr val="bg1"/>
                </a:solidFill>
                <a:latin typeface="Roboto" pitchFamily="2" charset="0"/>
              </a:rPr>
              <a:t>webpack+plugin</a:t>
            </a:r>
            <a:r>
              <a:rPr lang="zh-CN" altLang="en-US" dirty="0" smtClean="0">
                <a:solidFill>
                  <a:schemeClr val="bg1"/>
                </a:solidFill>
                <a:latin typeface="Roboto" pitchFamily="2" charset="0"/>
              </a:rPr>
              <a:t>配置。</a:t>
            </a:r>
            <a:endParaRPr lang="en-US" altLang="zh-CN" dirty="0" smtClean="0">
              <a:solidFill>
                <a:schemeClr val="bg1"/>
              </a:solidFill>
              <a:latin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90572"/>
      </p:ext>
    </p:extLst>
  </p:cSld>
  <p:clrMapOvr>
    <a:masterClrMapping/>
  </p:clrMapOvr>
  <p:transition advClick="0" advTm="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1" fill="hold"/>
                                        <p:tgtEl>
                                          <p:spTgt spid="102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91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11" fill="hold"/>
                                        <p:tgtEl>
                                          <p:spTgt spid="102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2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11" fill="hold"/>
                                        <p:tgtEl>
                                          <p:spTgt spid="102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73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911" fill="hold"/>
                                        <p:tgtEl>
                                          <p:spTgt spid="102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2"/>
                </p:tgtEl>
              </p:cMediaNode>
            </p:audio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3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4"/>
                </p:tgtEl>
              </p:cMediaNode>
            </p:audio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2" name="Picture 12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08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3" name="Picture 1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23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39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5" name="Picture 15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54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600" y="5104039"/>
            <a:ext cx="47625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0258" y="626185"/>
            <a:ext cx="10873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MVC</a:t>
            </a:r>
            <a:endParaRPr lang="zh-CN" altLang="en-US" sz="2400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2135" y="6411833"/>
            <a:ext cx="3009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https://draveness.me/mvx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6327" y="1809877"/>
            <a:ext cx="5420964" cy="45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04489"/>
      </p:ext>
    </p:extLst>
  </p:cSld>
  <p:clrMapOvr>
    <a:masterClrMapping/>
  </p:clrMapOvr>
  <p:transition advClick="0" advTm="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1" fill="hold"/>
                                        <p:tgtEl>
                                          <p:spTgt spid="102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91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11" fill="hold"/>
                                        <p:tgtEl>
                                          <p:spTgt spid="102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2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11" fill="hold"/>
                                        <p:tgtEl>
                                          <p:spTgt spid="102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73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911" fill="hold"/>
                                        <p:tgtEl>
                                          <p:spTgt spid="102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2"/>
                </p:tgtEl>
              </p:cMediaNode>
            </p:audio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3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4"/>
                </p:tgtEl>
              </p:cMediaNode>
            </p:audio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2" name="Picture 12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08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3" name="Picture 1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23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39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5" name="Picture 15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54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600" y="5104039"/>
            <a:ext cx="47625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725" y="605165"/>
            <a:ext cx="108731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Vue</a:t>
            </a: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的 </a:t>
            </a:r>
            <a:r>
              <a:rPr lang="en-US" altLang="zh-CN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MVVM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Roboto" pitchFamily="2" charset="0"/>
              </a:rPr>
              <a:t>(Model-View-</a:t>
            </a:r>
            <a:r>
              <a:rPr lang="en-US" altLang="zh-CN" sz="2400" dirty="0" err="1" smtClean="0">
                <a:solidFill>
                  <a:schemeClr val="bg1"/>
                </a:solidFill>
                <a:latin typeface="Roboto" pitchFamily="2" charset="0"/>
              </a:rPr>
              <a:t>ViewModel</a:t>
            </a:r>
            <a:r>
              <a:rPr lang="en-US" altLang="zh-CN" sz="2400" dirty="0">
                <a:solidFill>
                  <a:schemeClr val="bg1"/>
                </a:solidFill>
                <a:latin typeface="Roboto" pitchFamily="2" charset="0"/>
              </a:rPr>
              <a:t>)</a:t>
            </a:r>
            <a:endParaRPr lang="zh-CN" altLang="en-US" sz="2400" dirty="0">
              <a:solidFill>
                <a:schemeClr val="bg1"/>
              </a:solidFill>
              <a:latin typeface="Roboto" pitchFamily="2" charset="0"/>
            </a:endParaRPr>
          </a:p>
        </p:txBody>
      </p:sp>
      <p:pic>
        <p:nvPicPr>
          <p:cNvPr id="2050" name="Picture 2" descr="Model-View-ViewModel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5" r="16030"/>
          <a:stretch/>
        </p:blipFill>
        <p:spPr bwMode="auto">
          <a:xfrm>
            <a:off x="2863238" y="2166713"/>
            <a:ext cx="6211614" cy="424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402135" y="6411833"/>
            <a:ext cx="3009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https://draveness.me/mvx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6823"/>
      </p:ext>
    </p:extLst>
  </p:cSld>
  <p:clrMapOvr>
    <a:masterClrMapping/>
  </p:clrMapOvr>
  <p:transition advClick="0" advTm="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1" fill="hold"/>
                                        <p:tgtEl>
                                          <p:spTgt spid="102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91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11" fill="hold"/>
                                        <p:tgtEl>
                                          <p:spTgt spid="102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2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11" fill="hold"/>
                                        <p:tgtEl>
                                          <p:spTgt spid="102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73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911" fill="hold"/>
                                        <p:tgtEl>
                                          <p:spTgt spid="102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2"/>
                </p:tgtEl>
              </p:cMediaNode>
            </p:audio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3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4"/>
                </p:tgtEl>
              </p:cMediaNode>
            </p:audio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自定义 3">
      <a:majorFont>
        <a:latin typeface="Roboto"/>
        <a:ea typeface="微软雅黑"/>
        <a:cs typeface=""/>
      </a:majorFont>
      <a:minorFont>
        <a:latin typeface="Open Sans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E1C3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1979</Words>
  <Application>Microsoft Office PowerPoint</Application>
  <PresentationFormat>宽屏</PresentationFormat>
  <Paragraphs>384</Paragraphs>
  <Slides>29</Slides>
  <Notes>19</Notes>
  <HiddenSlides>0</HiddenSlides>
  <MMClips>36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  <vt:variant>
        <vt:lpstr>自定义放映</vt:lpstr>
      </vt:variant>
      <vt:variant>
        <vt:i4>1</vt:i4>
      </vt:variant>
    </vt:vector>
  </HeadingPairs>
  <TitlesOfParts>
    <vt:vector size="37" baseType="lpstr">
      <vt:lpstr>等线</vt:lpstr>
      <vt:lpstr>冬青黑体简体中文 W3</vt:lpstr>
      <vt:lpstr>微软雅黑</vt:lpstr>
      <vt:lpstr>Arial</vt:lpstr>
      <vt:lpstr>Open Sans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贺镕庄</dc:creator>
  <cp:lastModifiedBy>whp linghun</cp:lastModifiedBy>
  <cp:revision>340</cp:revision>
  <dcterms:created xsi:type="dcterms:W3CDTF">2015-12-17T03:48:51Z</dcterms:created>
  <dcterms:modified xsi:type="dcterms:W3CDTF">2019-10-05T09:51:29Z</dcterms:modified>
</cp:coreProperties>
</file>