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wmv" ContentType="video/x-ms-wm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m\Tim\School\&#31185;&#23637;\&#27963;&#38913;&#31807;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 smtClean="0"/>
              <a:t>Chart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Nylon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工作表1!$A$2:$A$7</c:f>
              <c:numCache>
                <c:formatCode>General</c:formatCode>
                <c:ptCount val="6"/>
                <c:pt idx="0">
                  <c:v>0</c:v>
                </c:pt>
                <c:pt idx="1">
                  <c:v>12</c:v>
                </c:pt>
                <c:pt idx="2">
                  <c:v>24</c:v>
                </c:pt>
                <c:pt idx="3">
                  <c:v>36</c:v>
                </c:pt>
                <c:pt idx="4">
                  <c:v>48</c:v>
                </c:pt>
                <c:pt idx="5">
                  <c:v>60</c:v>
                </c:pt>
              </c:numCache>
            </c:numRef>
          </c:cat>
          <c:val>
            <c:numRef>
              <c:f>工作表1!$B$2:$B$8</c:f>
              <c:numCache>
                <c:formatCode>General</c:formatCode>
                <c:ptCount val="7"/>
                <c:pt idx="0">
                  <c:v>98</c:v>
                </c:pt>
                <c:pt idx="1">
                  <c:v>49</c:v>
                </c:pt>
                <c:pt idx="2">
                  <c:v>41.5</c:v>
                </c:pt>
                <c:pt idx="3">
                  <c:v>36</c:v>
                </c:pt>
                <c:pt idx="4">
                  <c:v>32.9</c:v>
                </c:pt>
                <c:pt idx="5">
                  <c:v>29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Acrylic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工作表1!$A$2:$A$7</c:f>
              <c:numCache>
                <c:formatCode>General</c:formatCode>
                <c:ptCount val="6"/>
                <c:pt idx="0">
                  <c:v>0</c:v>
                </c:pt>
                <c:pt idx="1">
                  <c:v>12</c:v>
                </c:pt>
                <c:pt idx="2">
                  <c:v>24</c:v>
                </c:pt>
                <c:pt idx="3">
                  <c:v>36</c:v>
                </c:pt>
                <c:pt idx="4">
                  <c:v>48</c:v>
                </c:pt>
                <c:pt idx="5">
                  <c:v>60</c:v>
                </c:pt>
              </c:numCache>
            </c:numRef>
          </c:cat>
          <c:val>
            <c:numRef>
              <c:f>工作表1!$C$2:$C$8</c:f>
              <c:numCache>
                <c:formatCode>General</c:formatCode>
                <c:ptCount val="7"/>
                <c:pt idx="0">
                  <c:v>98</c:v>
                </c:pt>
                <c:pt idx="1">
                  <c:v>61.6</c:v>
                </c:pt>
                <c:pt idx="2">
                  <c:v>48</c:v>
                </c:pt>
                <c:pt idx="3">
                  <c:v>39.700000000000003</c:v>
                </c:pt>
                <c:pt idx="4">
                  <c:v>35.4</c:v>
                </c:pt>
                <c:pt idx="5">
                  <c:v>30.8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Wool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工作表1!$A$2:$A$7</c:f>
              <c:numCache>
                <c:formatCode>General</c:formatCode>
                <c:ptCount val="6"/>
                <c:pt idx="0">
                  <c:v>0</c:v>
                </c:pt>
                <c:pt idx="1">
                  <c:v>12</c:v>
                </c:pt>
                <c:pt idx="2">
                  <c:v>24</c:v>
                </c:pt>
                <c:pt idx="3">
                  <c:v>36</c:v>
                </c:pt>
                <c:pt idx="4">
                  <c:v>48</c:v>
                </c:pt>
                <c:pt idx="5">
                  <c:v>60</c:v>
                </c:pt>
              </c:numCache>
            </c:numRef>
          </c:cat>
          <c:val>
            <c:numRef>
              <c:f>工作表1!$D$2:$D$8</c:f>
              <c:numCache>
                <c:formatCode>General</c:formatCode>
                <c:ptCount val="7"/>
                <c:pt idx="0">
                  <c:v>98</c:v>
                </c:pt>
                <c:pt idx="1">
                  <c:v>63.3</c:v>
                </c:pt>
                <c:pt idx="2">
                  <c:v>50.4</c:v>
                </c:pt>
                <c:pt idx="3">
                  <c:v>43.8</c:v>
                </c:pt>
                <c:pt idx="4">
                  <c:v>39.6</c:v>
                </c:pt>
                <c:pt idx="5">
                  <c:v>34.799999999999997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Cotton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工作表1!$A$2:$A$7</c:f>
              <c:numCache>
                <c:formatCode>General</c:formatCode>
                <c:ptCount val="6"/>
                <c:pt idx="0">
                  <c:v>0</c:v>
                </c:pt>
                <c:pt idx="1">
                  <c:v>12</c:v>
                </c:pt>
                <c:pt idx="2">
                  <c:v>24</c:v>
                </c:pt>
                <c:pt idx="3">
                  <c:v>36</c:v>
                </c:pt>
                <c:pt idx="4">
                  <c:v>48</c:v>
                </c:pt>
                <c:pt idx="5">
                  <c:v>60</c:v>
                </c:pt>
              </c:numCache>
            </c:numRef>
          </c:cat>
          <c:val>
            <c:numRef>
              <c:f>工作表1!$E$2:$E$8</c:f>
              <c:numCache>
                <c:formatCode>General</c:formatCode>
                <c:ptCount val="7"/>
                <c:pt idx="0">
                  <c:v>98</c:v>
                </c:pt>
                <c:pt idx="1">
                  <c:v>56.6</c:v>
                </c:pt>
                <c:pt idx="2">
                  <c:v>42.4</c:v>
                </c:pt>
                <c:pt idx="3">
                  <c:v>34.5</c:v>
                </c:pt>
                <c:pt idx="4">
                  <c:v>32.200000000000003</c:v>
                </c:pt>
                <c:pt idx="5">
                  <c:v>27.3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Nothing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工作表1!$A$2:$A$7</c:f>
              <c:numCache>
                <c:formatCode>General</c:formatCode>
                <c:ptCount val="6"/>
                <c:pt idx="0">
                  <c:v>0</c:v>
                </c:pt>
                <c:pt idx="1">
                  <c:v>12</c:v>
                </c:pt>
                <c:pt idx="2">
                  <c:v>24</c:v>
                </c:pt>
                <c:pt idx="3">
                  <c:v>36</c:v>
                </c:pt>
                <c:pt idx="4">
                  <c:v>48</c:v>
                </c:pt>
                <c:pt idx="5">
                  <c:v>60</c:v>
                </c:pt>
              </c:numCache>
            </c:numRef>
          </c:cat>
          <c:val>
            <c:numRef>
              <c:f>工作表1!$F$2:$F$8</c:f>
              <c:numCache>
                <c:formatCode>General</c:formatCode>
                <c:ptCount val="7"/>
                <c:pt idx="0">
                  <c:v>98</c:v>
                </c:pt>
                <c:pt idx="1">
                  <c:v>54.8</c:v>
                </c:pt>
                <c:pt idx="2">
                  <c:v>42.6</c:v>
                </c:pt>
                <c:pt idx="3">
                  <c:v>35.5</c:v>
                </c:pt>
                <c:pt idx="4">
                  <c:v>31.6</c:v>
                </c:pt>
                <c:pt idx="5">
                  <c:v>26.8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4174752"/>
        <c:axId val="114178672"/>
      </c:lineChart>
      <c:catAx>
        <c:axId val="114174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 smtClean="0"/>
                  <a:t>Time(Min)</a:t>
                </a:r>
                <a:endParaRPr lang="zh-TW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4178672"/>
        <c:crosses val="autoZero"/>
        <c:auto val="1"/>
        <c:lblAlgn val="ctr"/>
        <c:lblOffset val="100"/>
        <c:noMultiLvlLbl val="0"/>
      </c:catAx>
      <c:valAx>
        <c:axId val="11417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 smtClean="0"/>
                  <a:t>Temperature(C)</a:t>
                </a:r>
                <a:endParaRPr lang="zh-TW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4174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4A238-EC3D-4FC9-8855-9716A24B2D75}" type="datetimeFigureOut">
              <a:rPr lang="en-US" altLang="zh-TW"/>
              <a:t>4/16/2017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A9AC0-2187-4989-8F65-44CC2D19ED73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015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A9AC0-2187-4989-8F65-44CC2D19ED73}" type="slidenum">
              <a:rPr lang="en-US" altLang="zh-TW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304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chart" Target="../charts/chart1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swers.com/Q/What_is_the_difference_between_cotton_and_nylon" TargetMode="External"/><Relationship Id="rId2" Type="http://schemas.openxmlformats.org/officeDocument/2006/relationships/hyperlink" Target="https://nyulocal.com/which-fabrics-will-keep-you-warmest-this-winter-344ab4f1e16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quora.com/Which-fabric-is-the-best-for-winter-clothing-Wool-Polyester-Cotton-or" TargetMode="External"/><Relationship Id="rId5" Type="http://schemas.openxmlformats.org/officeDocument/2006/relationships/hyperlink" Target="https://www.reference.com/beauty-fashion/warmer-cotton-polyester-acbf1046c68db809" TargetMode="External"/><Relationship Id="rId4" Type="http://schemas.openxmlformats.org/officeDocument/2006/relationships/hyperlink" Target="http://www.answers.com/Q/Why_is_nylon_warmer_than_cott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cs typeface="Calibri" panose="020F0502020204030204" pitchFamily="34" charset="0"/>
              </a:rPr>
              <a:t>What Fabric is the warmest?</a:t>
            </a:r>
            <a:endParaRPr lang="zh-TW" altLang="en-US" dirty="0">
              <a:cs typeface="Calibri" panose="020F050202020403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Tim Ling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57262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When I went to other countries with higher latitudes, the temperature is extremely low, and I have to wear so many layers of thick clothes. Can I wear only a little amount of cloth and have the same effect? 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In </a:t>
            </a:r>
            <a:r>
              <a:rPr lang="en-US" altLang="zh-TW" dirty="0"/>
              <a:t>this Experiment, I will test many well-known fabric and test which fabric is the warmest.</a:t>
            </a:r>
            <a:endParaRPr lang="zh-TW" altLang="zh-TW" dirty="0"/>
          </a:p>
          <a:p>
            <a:endParaRPr lang="zh-TW" altLang="en-US" dirty="0">
              <a:latin typeface="新細明體"/>
            </a:endParaRPr>
          </a:p>
        </p:txBody>
      </p:sp>
      <p:pic>
        <p:nvPicPr>
          <p:cNvPr id="4" name="Trembling-in-Fear001-GiveMeSomeEnglish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905375" y="4682015"/>
            <a:ext cx="2381250" cy="178117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865390" y="540890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So Cold!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37957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Cotton? Wool?</a:t>
            </a:r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818441" y="2643200"/>
            <a:ext cx="255116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Acrylic fabric is a fabric made by acrylic.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Wool is a fabric from sheep’s fur.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Nylon is a lightweight fabric with a lot of strength.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Nylon is a lightweight fabric with a lot of strength. </a:t>
            </a:r>
          </a:p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90" y="2615085"/>
            <a:ext cx="3206593" cy="3603600"/>
          </a:xfrm>
          <a:prstGeom prst="rect">
            <a:avLst/>
          </a:prstGeom>
        </p:spPr>
      </p:pic>
      <p:sp>
        <p:nvSpPr>
          <p:cNvPr id="11" name="矩形圖說文字 10"/>
          <p:cNvSpPr/>
          <p:nvPr/>
        </p:nvSpPr>
        <p:spPr>
          <a:xfrm>
            <a:off x="2329912" y="2615085"/>
            <a:ext cx="1131376" cy="688936"/>
          </a:xfrm>
          <a:prstGeom prst="wedge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Meh!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2446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Hypothesis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I guess that wool is the warmest fabric. Because sheep can use it to keep from cold, and many people thinks so. Also, maybe cotton will have a good effect, because it is the most popular fabric, too.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74050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Materials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2202309"/>
            <a:ext cx="10820400" cy="4024125"/>
          </a:xfrm>
        </p:spPr>
        <p:txBody>
          <a:bodyPr/>
          <a:lstStyle/>
          <a:p>
            <a:pPr lvl="0"/>
            <a:r>
              <a:rPr lang="en-US" altLang="zh-TW" dirty="0"/>
              <a:t>Stop Watch×1</a:t>
            </a:r>
            <a:endParaRPr lang="zh-TW" altLang="zh-TW" dirty="0"/>
          </a:p>
          <a:p>
            <a:pPr lvl="0"/>
            <a:r>
              <a:rPr lang="en-US" altLang="zh-TW" dirty="0"/>
              <a:t>Glass Cup×5</a:t>
            </a:r>
            <a:endParaRPr lang="zh-TW" altLang="zh-TW" dirty="0"/>
          </a:p>
          <a:p>
            <a:pPr lvl="0"/>
            <a:r>
              <a:rPr lang="en-US" altLang="zh-TW" dirty="0"/>
              <a:t>Nylon Fabric×1</a:t>
            </a:r>
            <a:endParaRPr lang="zh-TW" altLang="zh-TW" dirty="0"/>
          </a:p>
          <a:p>
            <a:pPr lvl="0"/>
            <a:r>
              <a:rPr lang="en-US" altLang="zh-TW" dirty="0"/>
              <a:t>Acrylic Cloth×1</a:t>
            </a:r>
            <a:endParaRPr lang="zh-TW" altLang="zh-TW" dirty="0"/>
          </a:p>
          <a:p>
            <a:pPr lvl="0"/>
            <a:r>
              <a:rPr lang="en-US" altLang="zh-TW" dirty="0"/>
              <a:t>Wool Hat×1</a:t>
            </a:r>
            <a:endParaRPr lang="zh-TW" altLang="zh-TW" dirty="0"/>
          </a:p>
          <a:p>
            <a:pPr lvl="0"/>
            <a:r>
              <a:rPr lang="en-US" altLang="zh-TW" dirty="0"/>
              <a:t>Cotton Shirt×1</a:t>
            </a:r>
            <a:endParaRPr lang="zh-TW" altLang="zh-TW" dirty="0"/>
          </a:p>
          <a:p>
            <a:pPr lvl="0"/>
            <a:r>
              <a:rPr lang="en-US" altLang="zh-TW" dirty="0"/>
              <a:t>Refrigerator×1</a:t>
            </a:r>
            <a:endParaRPr lang="zh-TW" altLang="zh-TW" dirty="0"/>
          </a:p>
          <a:p>
            <a:pPr lvl="0"/>
            <a:r>
              <a:rPr lang="en-US" altLang="zh-TW" dirty="0"/>
              <a:t>Water</a:t>
            </a:r>
            <a:endParaRPr lang="zh-TW" altLang="zh-TW" dirty="0"/>
          </a:p>
          <a:p>
            <a:pPr lvl="0"/>
            <a:r>
              <a:rPr lang="en-US" altLang="zh-TW" dirty="0"/>
              <a:t>Thermometer×1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7042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988" y="1796846"/>
            <a:ext cx="2502131" cy="1874520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114" y="1830028"/>
            <a:ext cx="2475865" cy="1856740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184" y="1820503"/>
            <a:ext cx="2487930" cy="1866265"/>
          </a:xfrm>
          <a:prstGeom prst="rect">
            <a:avLst/>
          </a:prstGeom>
        </p:spPr>
      </p:pic>
      <p:pic>
        <p:nvPicPr>
          <p:cNvPr id="7" name="圖片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988" y="3677243"/>
            <a:ext cx="2487930" cy="1866265"/>
          </a:xfrm>
          <a:prstGeom prst="rect">
            <a:avLst/>
          </a:prstGeom>
        </p:spPr>
      </p:pic>
      <p:pic>
        <p:nvPicPr>
          <p:cNvPr id="8" name="圖片 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91" y="3677243"/>
            <a:ext cx="2487930" cy="1866265"/>
          </a:xfrm>
          <a:prstGeom prst="rect">
            <a:avLst/>
          </a:prstGeom>
        </p:spPr>
      </p:pic>
      <p:pic>
        <p:nvPicPr>
          <p:cNvPr id="14" name="圖片 13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114" y="3671366"/>
            <a:ext cx="2476800" cy="18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5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658876"/>
              </p:ext>
            </p:extLst>
          </p:nvPr>
        </p:nvGraphicFramePr>
        <p:xfrm>
          <a:off x="814531" y="3826660"/>
          <a:ext cx="527685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Worksheet" r:id="rId3" imgW="4124332" imgH="1266825" progId="Excel.Sheet.12">
                  <p:embed/>
                </p:oleObj>
              </mc:Choice>
              <mc:Fallback>
                <p:oleObj name="Worksheet" r:id="rId3" imgW="4124332" imgH="1266825" progId="Excel.Shee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531" y="3826660"/>
                        <a:ext cx="527685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圖表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2925490"/>
              </p:ext>
            </p:extLst>
          </p:nvPr>
        </p:nvGraphicFramePr>
        <p:xfrm>
          <a:off x="6310384" y="1816885"/>
          <a:ext cx="5119616" cy="4298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421239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My hypothesis is correct. I learn that Wool is the warmest fabric, Acrylic the second, and Nylon the </a:t>
            </a:r>
            <a:r>
              <a:rPr lang="en-US" altLang="zh-TW" dirty="0" smtClean="0"/>
              <a:t>third.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49052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800" dirty="0">
                <a:hlinkClick r:id="rId2"/>
              </a:rPr>
              <a:t>https://</a:t>
            </a:r>
            <a:r>
              <a:rPr lang="en-US" altLang="zh-TW" sz="1800" dirty="0" smtClean="0">
                <a:hlinkClick r:id="rId2"/>
              </a:rPr>
              <a:t>nyulocal.com/which-fabrics-will-keep-you-warmest-this-winter-344ab4f1e16e</a:t>
            </a:r>
            <a:endParaRPr lang="en-US" altLang="zh-TW" sz="1800" dirty="0" smtClean="0"/>
          </a:p>
          <a:p>
            <a:pPr lvl="0"/>
            <a:r>
              <a:rPr lang="en-US" altLang="zh-TW" sz="1800" dirty="0" smtClean="0">
                <a:hlinkClick r:id="rId3"/>
              </a:rPr>
              <a:t>http</a:t>
            </a:r>
            <a:r>
              <a:rPr lang="en-US" altLang="zh-TW" sz="1800" dirty="0">
                <a:hlinkClick r:id="rId3"/>
              </a:rPr>
              <a:t>://</a:t>
            </a:r>
            <a:r>
              <a:rPr lang="en-US" altLang="zh-TW" sz="1800" dirty="0" smtClean="0">
                <a:hlinkClick r:id="rId3"/>
              </a:rPr>
              <a:t>www.answers.com/Q/What_is_the_difference_between_cotton_and_nylon</a:t>
            </a:r>
            <a:endParaRPr lang="zh-TW" altLang="zh-TW" sz="1800" dirty="0"/>
          </a:p>
          <a:p>
            <a:pPr lvl="0"/>
            <a:r>
              <a:rPr lang="en-US" altLang="zh-TW" sz="1800" dirty="0">
                <a:hlinkClick r:id="rId4"/>
              </a:rPr>
              <a:t>http://</a:t>
            </a:r>
            <a:r>
              <a:rPr lang="en-US" altLang="zh-TW" sz="1800" dirty="0" smtClean="0">
                <a:hlinkClick r:id="rId4"/>
              </a:rPr>
              <a:t>www.answers.com/Q/Why_is_nylon_warmer_than_cotton</a:t>
            </a:r>
            <a:endParaRPr lang="zh-TW" altLang="zh-TW" sz="1800" dirty="0"/>
          </a:p>
          <a:p>
            <a:pPr lvl="0"/>
            <a:r>
              <a:rPr lang="en-US" altLang="zh-TW" sz="1800" dirty="0">
                <a:hlinkClick r:id="rId5"/>
              </a:rPr>
              <a:t>https://</a:t>
            </a:r>
            <a:r>
              <a:rPr lang="en-US" altLang="zh-TW" sz="1800" dirty="0" smtClean="0">
                <a:hlinkClick r:id="rId5"/>
              </a:rPr>
              <a:t>www.reference.com/beauty-fashion/warmer-cotton-polyester-acbf1046c68db809</a:t>
            </a:r>
            <a:endParaRPr lang="zh-TW" altLang="zh-TW" sz="1800" dirty="0"/>
          </a:p>
          <a:p>
            <a:pPr lvl="0"/>
            <a:r>
              <a:rPr lang="en-US" altLang="zh-TW" sz="1800" dirty="0">
                <a:hlinkClick r:id="rId6"/>
              </a:rPr>
              <a:t>https://</a:t>
            </a:r>
            <a:r>
              <a:rPr lang="en-US" altLang="zh-TW" sz="1800" dirty="0" smtClean="0">
                <a:hlinkClick r:id="rId6"/>
              </a:rPr>
              <a:t>www.quora.com/Which-fabric-is-the-best-for-winter-clothing-Wool-Polyester-Cotton-or</a:t>
            </a:r>
            <a:endParaRPr lang="zh-TW" altLang="zh-TW" sz="1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43536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飛機雲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TC104033937[[fn=飛機雲]]</Template>
  <TotalTime>109</TotalTime>
  <Words>230</Words>
  <Application>Microsoft Office PowerPoint</Application>
  <PresentationFormat>寬螢幕</PresentationFormat>
  <Paragraphs>39</Paragraphs>
  <Slides>9</Slides>
  <Notes>1</Notes>
  <HiddenSlides>0</HiddenSlides>
  <MMClips>1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新細明體</vt:lpstr>
      <vt:lpstr>Arial</vt:lpstr>
      <vt:lpstr>Calibri</vt:lpstr>
      <vt:lpstr>Century Gothic</vt:lpstr>
      <vt:lpstr>Wingdings</vt:lpstr>
      <vt:lpstr>飛機雲</vt:lpstr>
      <vt:lpstr>Worksheet</vt:lpstr>
      <vt:lpstr>What Fabric is the warmest?</vt:lpstr>
      <vt:lpstr>Introduction</vt:lpstr>
      <vt:lpstr>Research</vt:lpstr>
      <vt:lpstr>Hypothesis</vt:lpstr>
      <vt:lpstr>Materials</vt:lpstr>
      <vt:lpstr>Experiment</vt:lpstr>
      <vt:lpstr>Data</vt:lpstr>
      <vt:lpstr>Conclusion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Chalalai Sarakor</dc:creator>
  <cp:lastModifiedBy>Ling Tim</cp:lastModifiedBy>
  <cp:revision>13</cp:revision>
  <dcterms:created xsi:type="dcterms:W3CDTF">2013-07-30T10:38:01Z</dcterms:created>
  <dcterms:modified xsi:type="dcterms:W3CDTF">2017-04-16T13:26:32Z</dcterms:modified>
</cp:coreProperties>
</file>