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7432000" cy="18288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30"/>
  </p:normalViewPr>
  <p:slideViewPr>
    <p:cSldViewPr snapToGrid="0" snapToObjects="1">
      <p:cViewPr>
        <p:scale>
          <a:sx n="40" d="100"/>
          <a:sy n="40" d="100"/>
        </p:scale>
        <p:origin x="534" y="-204"/>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766CC-D96B-4446-A146-6E49321225B2}"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E766CC-D96B-4446-A146-6E49321225B2}"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766CC-D96B-4446-A146-6E49321225B2}"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766CC-D96B-4446-A146-6E49321225B2}"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66CC-D96B-4446-A146-6E49321225B2}"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4BE766CC-D96B-4446-A146-6E49321225B2}"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4BE766CC-D96B-4446-A146-6E49321225B2}"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4BE766CC-D96B-4446-A146-6E49321225B2}" type="datetimeFigureOut">
              <a:rPr lang="en-US" smtClean="0"/>
              <a:t>3/13/2018</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CD2AA1AF-C9D8-DA4E-BE09-C6F0FC19BA45}" type="slidenum">
              <a:rPr lang="en-US" smtClean="0"/>
              <a:t>‹#›</a:t>
            </a:fld>
            <a:endParaRPr lang="en-US"/>
          </a:p>
        </p:txBody>
      </p:sp>
    </p:spTree>
    <p:extLst>
      <p:ext uri="{BB962C8B-B14F-4D97-AF65-F5344CB8AC3E}">
        <p14:creationId xmlns:p14="http://schemas.microsoft.com/office/powerpoint/2010/main" val="2106634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tmp"/><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mp"/><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27431999" cy="3151766"/>
          </a:xfrm>
          <a:prstGeom prst="rect">
            <a:avLst/>
          </a:prstGeom>
          <a:solidFill>
            <a:srgbClr val="9C1200"/>
          </a:solidFill>
          <a:ln>
            <a:solidFill>
              <a:srgbClr val="9C1200"/>
            </a:solidFill>
          </a:ln>
        </p:spPr>
        <p:style>
          <a:lnRef idx="2">
            <a:schemeClr val="accent1">
              <a:shade val="50000"/>
            </a:schemeClr>
          </a:lnRef>
          <a:fillRef idx="1">
            <a:schemeClr val="accent1"/>
          </a:fillRef>
          <a:effectRef idx="0">
            <a:schemeClr val="accent1"/>
          </a:effectRef>
          <a:fontRef idx="minor">
            <a:schemeClr val="lt1"/>
          </a:fontRef>
        </p:style>
        <p:txBody>
          <a:bodyPr lIns="146949" tIns="73476" rIns="146949" bIns="73476" anchor="ctr"/>
          <a:lstStyle/>
          <a:p>
            <a:pPr algn="ctr" defTabSz="5877992">
              <a:defRPr/>
            </a:pPr>
            <a:r>
              <a:rPr lang="en-US" altLang="en-US" sz="5400" dirty="0">
                <a:latin typeface="Arial" charset="0"/>
                <a:ea typeface="ＭＳ Ｐゴシック" charset="-128"/>
              </a:rPr>
              <a:t>Double A3C on Playing Atari Game </a:t>
            </a:r>
          </a:p>
          <a:p>
            <a:pPr algn="ctr" defTabSz="5877992">
              <a:defRPr/>
            </a:pPr>
            <a:r>
              <a:rPr kumimoji="0" lang="en-US" altLang="zh-TW" sz="5000" dirty="0">
                <a:solidFill>
                  <a:srgbClr val="FFFFFF"/>
                </a:solidFill>
                <a:latin typeface="Helvetica" pitchFamily="34" charset="0"/>
              </a:rPr>
              <a:t>Lingjie Kong, </a:t>
            </a:r>
            <a:r>
              <a:rPr kumimoji="0" lang="en-US" altLang="zh-TW" sz="5000" dirty="0" err="1">
                <a:solidFill>
                  <a:srgbClr val="FFFFFF"/>
                </a:solidFill>
                <a:latin typeface="Helvetica" pitchFamily="34" charset="0"/>
              </a:rPr>
              <a:t>Ruixuan</a:t>
            </a:r>
            <a:r>
              <a:rPr kumimoji="0" lang="en-US" altLang="zh-TW" sz="5000" dirty="0">
                <a:solidFill>
                  <a:srgbClr val="FFFFFF"/>
                </a:solidFill>
                <a:latin typeface="Helvetica" pitchFamily="34" charset="0"/>
              </a:rPr>
              <a:t> Ren</a:t>
            </a:r>
            <a:endParaRPr kumimoji="0" lang="zh-TW" altLang="en-US" sz="5000" dirty="0">
              <a:solidFill>
                <a:srgbClr val="FFFFFF"/>
              </a:solidFill>
              <a:latin typeface="Helvetica"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355" y="155829"/>
            <a:ext cx="2840107" cy="2840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Rounded Rectangle 25"/>
          <p:cNvSpPr/>
          <p:nvPr/>
        </p:nvSpPr>
        <p:spPr>
          <a:xfrm>
            <a:off x="263690" y="3447461"/>
            <a:ext cx="7799395" cy="3111540"/>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dirty="0">
              <a:ln>
                <a:noFill/>
              </a:ln>
              <a:solidFill>
                <a:srgbClr val="FFFFFF"/>
              </a:solidFill>
              <a:effectLst/>
              <a:uLnTx/>
              <a:uFillTx/>
              <a:latin typeface="Source Sans Pro"/>
              <a:ea typeface=""/>
              <a:cs typeface=""/>
            </a:endParaRPr>
          </a:p>
        </p:txBody>
      </p:sp>
      <p:sp>
        <p:nvSpPr>
          <p:cNvPr id="27" name="Subtitle 3"/>
          <p:cNvSpPr txBox="1">
            <a:spLocks/>
          </p:cNvSpPr>
          <p:nvPr/>
        </p:nvSpPr>
        <p:spPr>
          <a:xfrm>
            <a:off x="184415" y="6654723"/>
            <a:ext cx="7963894" cy="772494"/>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marL="0" marR="0" lvl="0" indent="0" algn="ctr" defTabSz="1219215" rtl="0" eaLnBrk="1" fontAlgn="auto" latinLnBrk="0" hangingPunct="1">
              <a:lnSpc>
                <a:spcPct val="100000"/>
              </a:lnSpc>
              <a:spcBef>
                <a:spcPts val="600"/>
              </a:spcBef>
              <a:spcAft>
                <a:spcPts val="0"/>
              </a:spcAft>
              <a:buClr>
                <a:srgbClr val="8C1515"/>
              </a:buClr>
              <a:buSzTx/>
              <a:buFont typeface="Wingdings" charset="2"/>
              <a:buNone/>
              <a:tabLst/>
              <a:defRPr/>
            </a:pPr>
            <a:r>
              <a:rPr kumimoji="0" lang="en-US" sz="4000" b="0" i="0" u="none" strike="noStrike" kern="1200" cap="small" spc="300" normalizeH="0" baseline="0" noProof="0" dirty="0">
                <a:ln>
                  <a:noFill/>
                </a:ln>
                <a:solidFill>
                  <a:srgbClr val="8C1515"/>
                </a:solidFill>
                <a:effectLst/>
                <a:uLnTx/>
                <a:uFillTx/>
                <a:latin typeface="Arial"/>
                <a:ea typeface=""/>
                <a:cs typeface=""/>
              </a:rPr>
              <a:t>Problem Definition</a:t>
            </a:r>
          </a:p>
        </p:txBody>
      </p:sp>
      <p:sp>
        <p:nvSpPr>
          <p:cNvPr id="28" name="Subtitle 3"/>
          <p:cNvSpPr txBox="1">
            <a:spLocks/>
          </p:cNvSpPr>
          <p:nvPr/>
        </p:nvSpPr>
        <p:spPr>
          <a:xfrm>
            <a:off x="263691" y="3509479"/>
            <a:ext cx="7799394" cy="737693"/>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Motivation</a:t>
            </a:r>
          </a:p>
        </p:txBody>
      </p:sp>
      <p:sp>
        <p:nvSpPr>
          <p:cNvPr id="30" name="Subtitle 3"/>
          <p:cNvSpPr txBox="1">
            <a:spLocks/>
          </p:cNvSpPr>
          <p:nvPr/>
        </p:nvSpPr>
        <p:spPr>
          <a:xfrm>
            <a:off x="221455" y="15785168"/>
            <a:ext cx="7860236" cy="637648"/>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Challenge</a:t>
            </a:r>
          </a:p>
        </p:txBody>
      </p:sp>
      <p:sp>
        <p:nvSpPr>
          <p:cNvPr id="31" name="Subtitle 3"/>
          <p:cNvSpPr txBox="1">
            <a:spLocks/>
          </p:cNvSpPr>
          <p:nvPr/>
        </p:nvSpPr>
        <p:spPr>
          <a:xfrm>
            <a:off x="20822482" y="10215395"/>
            <a:ext cx="6374685" cy="840007"/>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Analysis</a:t>
            </a:r>
          </a:p>
        </p:txBody>
      </p:sp>
      <p:sp>
        <p:nvSpPr>
          <p:cNvPr id="33" name="TextBox 32"/>
          <p:cNvSpPr txBox="1"/>
          <p:nvPr/>
        </p:nvSpPr>
        <p:spPr>
          <a:xfrm>
            <a:off x="325868" y="4185154"/>
            <a:ext cx="7697577" cy="2400657"/>
          </a:xfrm>
          <a:prstGeom prst="rect">
            <a:avLst/>
          </a:prstGeom>
          <a:noFill/>
        </p:spPr>
        <p:txBody>
          <a:bodyPr wrap="square" rtlCol="0">
            <a:spAutoFit/>
          </a:bodyPr>
          <a:lstStyle/>
          <a:p>
            <a:pPr algn="just" defTabSz="1306266" fontAlgn="base">
              <a:spcBef>
                <a:spcPct val="0"/>
              </a:spcBef>
              <a:spcAft>
                <a:spcPct val="0"/>
              </a:spcAft>
            </a:pPr>
            <a:r>
              <a:rPr lang="en-US" sz="2500" dirty="0">
                <a:solidFill>
                  <a:srgbClr val="000000"/>
                </a:solidFill>
                <a:latin typeface="Helvetica" charset="0"/>
                <a:ea typeface="Helvetica" charset="0"/>
                <a:cs typeface="Helvetica" charset="0"/>
              </a:rPr>
              <a:t>Deep reinforcement learning has been successfully applied to training Atari game agents. A lot of interests have been cast on designing new algorithms to improve performance. Here, we propose a new algorithm – double A3C and compare its performance with popular benchmarks.</a:t>
            </a:r>
          </a:p>
        </p:txBody>
      </p:sp>
      <p:sp>
        <p:nvSpPr>
          <p:cNvPr id="38" name="TextBox 37"/>
          <p:cNvSpPr txBox="1"/>
          <p:nvPr/>
        </p:nvSpPr>
        <p:spPr>
          <a:xfrm>
            <a:off x="20779630" y="10832391"/>
            <a:ext cx="6288772" cy="8556188"/>
          </a:xfrm>
          <a:prstGeom prst="rect">
            <a:avLst/>
          </a:prstGeom>
          <a:noFill/>
        </p:spPr>
        <p:txBody>
          <a:bodyPr wrap="square" rtlCol="0">
            <a:spAutoFit/>
          </a:bodyPr>
          <a:lstStyle/>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outperforms DQN in most environment</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is more resistant to environment variation compared to DQN</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Performances of classical A3C and double A3C are at the same level</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We hope to use double A3C to break the correlations between states for achieving better performance. However, A3C already used multiple parallel agents during update. Such parallel agents have already removed correlation in certain degree. Therefore, adding a second value function does not significantly improve the performance.</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is inspired by double DQN to remove bias. However, classical A3C does not introduce maximization bias.</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Implement V-trace to </a:t>
            </a:r>
            <a:r>
              <a:rPr lang="en-US" sz="2500">
                <a:solidFill>
                  <a:srgbClr val="000000"/>
                </a:solidFill>
                <a:latin typeface="Helvetica" charset="0"/>
                <a:ea typeface="Helvetica" charset="0"/>
                <a:cs typeface="Helvetica" charset="0"/>
              </a:rPr>
              <a:t>reduce policy lag</a:t>
            </a:r>
            <a:endParaRPr lang="en-US" sz="2500" dirty="0">
              <a:solidFill>
                <a:srgbClr val="000000"/>
              </a:solidFill>
              <a:latin typeface="Helvetica" charset="0"/>
              <a:ea typeface="Helvetica" charset="0"/>
              <a:cs typeface="Helvetica" charset="0"/>
            </a:endParaRPr>
          </a:p>
          <a:p>
            <a:pPr marL="342900" indent="-342900" defTabSz="1306266" fontAlgn="base">
              <a:spcBef>
                <a:spcPct val="0"/>
              </a:spcBef>
              <a:spcAft>
                <a:spcPct val="0"/>
              </a:spcAft>
              <a:buFont typeface="Arial" panose="020B0604020202020204" pitchFamily="34" charset="0"/>
              <a:buChar char="•"/>
            </a:pPr>
            <a:endParaRPr lang="en-US" sz="2500" dirty="0">
              <a:solidFill>
                <a:srgbClr val="000000"/>
              </a:solidFill>
              <a:latin typeface="Helvetica" charset="0"/>
              <a:ea typeface="Helvetica" charset="0"/>
              <a:cs typeface="Helvetica" charset="0"/>
            </a:endParaRPr>
          </a:p>
          <a:p>
            <a:pPr marL="342900" indent="-342900" defTabSz="1306266" fontAlgn="base">
              <a:spcBef>
                <a:spcPct val="0"/>
              </a:spcBef>
              <a:spcAft>
                <a:spcPct val="0"/>
              </a:spcAft>
              <a:buFont typeface="Arial" panose="020B0604020202020204" pitchFamily="34" charset="0"/>
              <a:buChar char="•"/>
            </a:pPr>
            <a:endParaRPr lang="en-US" sz="2500" dirty="0">
              <a:solidFill>
                <a:srgbClr val="000000"/>
              </a:solidFill>
              <a:latin typeface="Helvetica" charset="0"/>
              <a:ea typeface="Helvetica" charset="0"/>
              <a:cs typeface="Helvetica" charset="0"/>
            </a:endParaRPr>
          </a:p>
          <a:p>
            <a:pPr marL="342900" indent="-342900" defTabSz="1306266" fontAlgn="base">
              <a:spcBef>
                <a:spcPct val="0"/>
              </a:spcBef>
              <a:spcAft>
                <a:spcPct val="0"/>
              </a:spcAft>
              <a:buFont typeface="Arial" panose="020B0604020202020204" pitchFamily="34" charset="0"/>
              <a:buChar char="•"/>
            </a:pPr>
            <a:endParaRPr lang="en-US" sz="2500" dirty="0">
              <a:solidFill>
                <a:srgbClr val="000000"/>
              </a:solidFill>
              <a:latin typeface="Helvetica" charset="0"/>
              <a:ea typeface="Helvetica" charset="0"/>
              <a:cs typeface="Helvetica" charset="0"/>
            </a:endParaRPr>
          </a:p>
        </p:txBody>
      </p:sp>
      <p:sp>
        <p:nvSpPr>
          <p:cNvPr id="41" name="Rounded Rectangle 40"/>
          <p:cNvSpPr/>
          <p:nvPr/>
        </p:nvSpPr>
        <p:spPr>
          <a:xfrm>
            <a:off x="277685" y="6705633"/>
            <a:ext cx="7785400" cy="8858915"/>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22" name="Rounded Rectangle 21"/>
          <p:cNvSpPr/>
          <p:nvPr/>
        </p:nvSpPr>
        <p:spPr>
          <a:xfrm>
            <a:off x="263689" y="15785168"/>
            <a:ext cx="7818001" cy="2331161"/>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23" name="Rounded Rectangle 22"/>
          <p:cNvSpPr/>
          <p:nvPr/>
        </p:nvSpPr>
        <p:spPr>
          <a:xfrm>
            <a:off x="8307917" y="3447462"/>
            <a:ext cx="18795578" cy="6511386"/>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25" name="Subtitle 3"/>
          <p:cNvSpPr txBox="1">
            <a:spLocks/>
          </p:cNvSpPr>
          <p:nvPr/>
        </p:nvSpPr>
        <p:spPr>
          <a:xfrm>
            <a:off x="9356754" y="3530071"/>
            <a:ext cx="17746740" cy="1010893"/>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500" spc="300" dirty="0">
                <a:solidFill>
                  <a:srgbClr val="8C1515"/>
                </a:solidFill>
                <a:ea typeface=""/>
                <a:cs typeface=""/>
              </a:rPr>
              <a:t>A3C Network Structure</a:t>
            </a:r>
          </a:p>
          <a:p>
            <a:pPr fontAlgn="auto">
              <a:spcBef>
                <a:spcPts val="600"/>
              </a:spcBef>
              <a:spcAft>
                <a:spcPts val="0"/>
              </a:spcAft>
              <a:buClr>
                <a:srgbClr val="8C1515"/>
              </a:buClr>
              <a:defRPr/>
            </a:pPr>
            <a:endParaRPr lang="en-US" spc="300" dirty="0">
              <a:solidFill>
                <a:srgbClr val="8C1515"/>
              </a:solidFill>
              <a:ea typeface=""/>
              <a:cs typeface=""/>
            </a:endParaRPr>
          </a:p>
        </p:txBody>
      </p:sp>
      <p:sp>
        <p:nvSpPr>
          <p:cNvPr id="44" name="Rounded Rectangle 43"/>
          <p:cNvSpPr/>
          <p:nvPr/>
        </p:nvSpPr>
        <p:spPr>
          <a:xfrm>
            <a:off x="8341946" y="10152571"/>
            <a:ext cx="12235224" cy="7963760"/>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45" name="Rounded Rectangle 44"/>
          <p:cNvSpPr/>
          <p:nvPr/>
        </p:nvSpPr>
        <p:spPr>
          <a:xfrm>
            <a:off x="20779630" y="10152571"/>
            <a:ext cx="6323866" cy="7963759"/>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52" name="TextBox 51"/>
          <p:cNvSpPr txBox="1"/>
          <p:nvPr/>
        </p:nvSpPr>
        <p:spPr>
          <a:xfrm>
            <a:off x="363598" y="7380849"/>
            <a:ext cx="7699487" cy="5863144"/>
          </a:xfrm>
          <a:prstGeom prst="rect">
            <a:avLst/>
          </a:prstGeom>
          <a:noFill/>
        </p:spPr>
        <p:txBody>
          <a:bodyPr wrap="square" rtlCol="0">
            <a:spAutoFit/>
          </a:bodyPr>
          <a:lstStyle/>
          <a:p>
            <a:pPr algn="just" defTabSz="1306266" fontAlgn="base">
              <a:spcBef>
                <a:spcPct val="0"/>
              </a:spcBef>
              <a:spcAft>
                <a:spcPct val="0"/>
              </a:spcAft>
            </a:pPr>
            <a:r>
              <a:rPr lang="en-US" altLang="zh-TW" sz="2500" dirty="0">
                <a:solidFill>
                  <a:srgbClr val="000000"/>
                </a:solidFill>
                <a:latin typeface="Helvetica" charset="0"/>
                <a:ea typeface="Helvetica" charset="0"/>
                <a:cs typeface="Helvetica" charset="0"/>
              </a:rPr>
              <a:t>Reinforcement learning is an area regarding how agents act to an unknown environment for maximizing its rewards. Unlike Markov Decision Process in which agent has full knowledge of its state, rewards, and transitional probability, RL agent utilizes exploration and exploitation to cover model uncertainty. Because the model usually has a large input feature space, a neural network (NN) is often used to summarize the correlation between input feature and output state action value. Our goal is to improve state-of-the-art A3C (Asynchronous Advantage Actor-Critic) algorithm by implementing our own “double A3C”. We compare its performance with Deep Q-network (DQN) and vanilla A3C on three Atari games: Pong, Ice Hockey and Breakout.</a:t>
            </a:r>
          </a:p>
        </p:txBody>
      </p:sp>
      <p:sp>
        <p:nvSpPr>
          <p:cNvPr id="59" name="TextBox 58"/>
          <p:cNvSpPr txBox="1"/>
          <p:nvPr/>
        </p:nvSpPr>
        <p:spPr>
          <a:xfrm>
            <a:off x="9396393" y="4533139"/>
            <a:ext cx="8671146" cy="630942"/>
          </a:xfrm>
          <a:prstGeom prst="rect">
            <a:avLst/>
          </a:prstGeom>
          <a:noFill/>
        </p:spPr>
        <p:txBody>
          <a:bodyPr wrap="square" rtlCol="0">
            <a:spAutoFit/>
          </a:bodyPr>
          <a:lstStyle/>
          <a:p>
            <a:pPr marL="571500" indent="-571500" algn="just" defTabSz="1306266" fontAlgn="base">
              <a:spcBef>
                <a:spcPct val="0"/>
              </a:spcBef>
              <a:spcAft>
                <a:spcPct val="0"/>
              </a:spcAft>
              <a:buFont typeface="Arial" charset="0"/>
              <a:buChar char="•"/>
            </a:pPr>
            <a:endParaRPr lang="en-US" altLang="zh-TW" sz="2500" dirty="0">
              <a:solidFill>
                <a:srgbClr val="000000"/>
              </a:solidFill>
              <a:latin typeface="Source Sans Pro" charset="0"/>
              <a:ea typeface="ＭＳ Ｐゴシック" charset="-128"/>
            </a:endParaRPr>
          </a:p>
          <a:p>
            <a:pPr algn="just" defTabSz="1306266" fontAlgn="base">
              <a:spcBef>
                <a:spcPct val="0"/>
              </a:spcBef>
              <a:spcAft>
                <a:spcPct val="0"/>
              </a:spcAft>
            </a:pPr>
            <a:endParaRPr lang="en-US" altLang="zh-TW" sz="1000" dirty="0">
              <a:solidFill>
                <a:srgbClr val="000000"/>
              </a:solidFill>
              <a:latin typeface="Source Sans Pro" charset="0"/>
              <a:ea typeface="ＭＳ Ｐゴシック" charset="-128"/>
            </a:endParaRPr>
          </a:p>
        </p:txBody>
      </p:sp>
      <p:sp>
        <p:nvSpPr>
          <p:cNvPr id="61" name="TextBox 60"/>
          <p:cNvSpPr txBox="1"/>
          <p:nvPr/>
        </p:nvSpPr>
        <p:spPr>
          <a:xfrm>
            <a:off x="22311896" y="4211069"/>
            <a:ext cx="4892829" cy="6247864"/>
          </a:xfrm>
          <a:prstGeom prst="rect">
            <a:avLst/>
          </a:prstGeom>
          <a:noFill/>
        </p:spPr>
        <p:txBody>
          <a:bodyPr wrap="square" rtlCol="0">
            <a:spAutoFit/>
          </a:bodyPr>
          <a:lstStyle/>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Improved classical A3C network structure by introducing double A3C</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maintains two independent value functions </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concatenates the fully connected layers before value function output layers to generate one policy</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Randomly pick one value function to update during training</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Varied shared number of layers between two value functions </a:t>
            </a:r>
            <a:endParaRPr lang="en-US" sz="1000" dirty="0">
              <a:solidFill>
                <a:srgbClr val="000000"/>
              </a:solidFill>
              <a:latin typeface="Helvetica" charset="0"/>
              <a:ea typeface="Helvetica" charset="0"/>
              <a:cs typeface="Helvetica" charset="0"/>
            </a:endParaRPr>
          </a:p>
          <a:p>
            <a:pPr defTabSz="1306266" fontAlgn="base">
              <a:spcBef>
                <a:spcPct val="0"/>
              </a:spcBef>
              <a:spcAft>
                <a:spcPct val="0"/>
              </a:spcAft>
            </a:pPr>
            <a:endParaRPr lang="en-US" sz="2500" dirty="0">
              <a:solidFill>
                <a:srgbClr val="000000"/>
              </a:solidFill>
              <a:latin typeface="Helvetica" charset="0"/>
              <a:ea typeface="Helvetica" charset="0"/>
              <a:cs typeface="Helvetica" charset="0"/>
            </a:endParaRPr>
          </a:p>
        </p:txBody>
      </p:sp>
      <p:sp>
        <p:nvSpPr>
          <p:cNvPr id="2" name="TextBox 1"/>
          <p:cNvSpPr txBox="1"/>
          <p:nvPr/>
        </p:nvSpPr>
        <p:spPr>
          <a:xfrm>
            <a:off x="363598" y="16514626"/>
            <a:ext cx="7699487" cy="1246495"/>
          </a:xfrm>
          <a:prstGeom prst="rect">
            <a:avLst/>
          </a:prstGeom>
          <a:noFill/>
        </p:spPr>
        <p:txBody>
          <a:bodyPr wrap="square" rtlCol="0">
            <a:spAutoFit/>
          </a:bodyPr>
          <a:lstStyle/>
          <a:p>
            <a:pPr marL="342900" indent="-342900" algn="just"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Requires large amount of hand-labelled data</a:t>
            </a:r>
          </a:p>
          <a:p>
            <a:pPr marL="342900" indent="-342900" algn="just"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Sparse, noisy and delayed rewards</a:t>
            </a:r>
          </a:p>
          <a:p>
            <a:pPr marL="342900" indent="-342900" algn="just"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Highly correlated sequence of states</a:t>
            </a:r>
          </a:p>
        </p:txBody>
      </p:sp>
      <p:grpSp>
        <p:nvGrpSpPr>
          <p:cNvPr id="77" name="Group 76">
            <a:extLst>
              <a:ext uri="{FF2B5EF4-FFF2-40B4-BE49-F238E27FC236}">
                <a16:creationId xmlns:a16="http://schemas.microsoft.com/office/drawing/2014/main" id="{ABCFFBEA-8F35-4E5B-AF28-E37E5962021A}"/>
              </a:ext>
            </a:extLst>
          </p:cNvPr>
          <p:cNvGrpSpPr/>
          <p:nvPr/>
        </p:nvGrpSpPr>
        <p:grpSpPr>
          <a:xfrm>
            <a:off x="470970" y="13251344"/>
            <a:ext cx="7384834" cy="2313204"/>
            <a:chOff x="1225373" y="13243993"/>
            <a:chExt cx="7384834" cy="2313204"/>
          </a:xfrm>
        </p:grpSpPr>
        <p:grpSp>
          <p:nvGrpSpPr>
            <p:cNvPr id="3" name="Group 2">
              <a:extLst>
                <a:ext uri="{FF2B5EF4-FFF2-40B4-BE49-F238E27FC236}">
                  <a16:creationId xmlns:a16="http://schemas.microsoft.com/office/drawing/2014/main" id="{634559A1-2389-479F-B367-938FFF77CB70}"/>
                </a:ext>
              </a:extLst>
            </p:cNvPr>
            <p:cNvGrpSpPr/>
            <p:nvPr/>
          </p:nvGrpSpPr>
          <p:grpSpPr>
            <a:xfrm>
              <a:off x="1225373" y="13243993"/>
              <a:ext cx="7384834" cy="1828800"/>
              <a:chOff x="1225373" y="13243993"/>
              <a:chExt cx="7384834" cy="1828800"/>
            </a:xfrm>
          </p:grpSpPr>
          <p:pic>
            <p:nvPicPr>
              <p:cNvPr id="39" name="Picture 38" descr="Screen Clipping"/>
              <p:cNvPicPr/>
              <p:nvPr/>
            </p:nvPicPr>
            <p:blipFill>
              <a:blip r:embed="rId3" cstate="print">
                <a:extLst>
                  <a:ext uri="{28A0092B-C50C-407E-A947-70E740481C1C}">
                    <a14:useLocalDpi xmlns:a14="http://schemas.microsoft.com/office/drawing/2010/main" val="0"/>
                  </a:ext>
                </a:extLst>
              </a:blip>
              <a:stretch>
                <a:fillRect/>
              </a:stretch>
            </p:blipFill>
            <p:spPr>
              <a:xfrm>
                <a:off x="6324207" y="13243993"/>
                <a:ext cx="2286000" cy="1828800"/>
              </a:xfrm>
              <a:prstGeom prst="rect">
                <a:avLst/>
              </a:prstGeom>
            </p:spPr>
          </p:pic>
          <p:pic>
            <p:nvPicPr>
              <p:cNvPr id="43" name="Picture 42" descr="Screen Clipping">
                <a:extLst>
                  <a:ext uri="{FF2B5EF4-FFF2-40B4-BE49-F238E27FC236}">
                    <a16:creationId xmlns:a16="http://schemas.microsoft.com/office/drawing/2014/main" id="{DA478377-7F18-4D22-9257-4A35348F9F45}"/>
                  </a:ext>
                </a:extLst>
              </p:cNvPr>
              <p:cNvPicPr/>
              <p:nvPr/>
            </p:nvPicPr>
            <p:blipFill>
              <a:blip r:embed="rId4">
                <a:extLst>
                  <a:ext uri="{28A0092B-C50C-407E-A947-70E740481C1C}">
                    <a14:useLocalDpi xmlns:a14="http://schemas.microsoft.com/office/drawing/2010/main" val="0"/>
                  </a:ext>
                </a:extLst>
              </a:blip>
              <a:stretch>
                <a:fillRect/>
              </a:stretch>
            </p:blipFill>
            <p:spPr>
              <a:xfrm>
                <a:off x="1225373" y="13243993"/>
                <a:ext cx="2286000" cy="1828800"/>
              </a:xfrm>
              <a:prstGeom prst="rect">
                <a:avLst/>
              </a:prstGeom>
            </p:spPr>
          </p:pic>
          <p:pic>
            <p:nvPicPr>
              <p:cNvPr id="46" name="Picture 45" descr="Screen Clipping">
                <a:extLst>
                  <a:ext uri="{FF2B5EF4-FFF2-40B4-BE49-F238E27FC236}">
                    <a16:creationId xmlns:a16="http://schemas.microsoft.com/office/drawing/2014/main" id="{383F1392-E66F-496A-9CEF-152607E60CF3}"/>
                  </a:ext>
                </a:extLst>
              </p:cNvPr>
              <p:cNvPicPr/>
              <p:nvPr/>
            </p:nvPicPr>
            <p:blipFill>
              <a:blip r:embed="rId5">
                <a:extLst>
                  <a:ext uri="{28A0092B-C50C-407E-A947-70E740481C1C}">
                    <a14:useLocalDpi xmlns:a14="http://schemas.microsoft.com/office/drawing/2010/main" val="0"/>
                  </a:ext>
                </a:extLst>
              </a:blip>
              <a:stretch>
                <a:fillRect/>
              </a:stretch>
            </p:blipFill>
            <p:spPr>
              <a:xfrm>
                <a:off x="3790234" y="13243993"/>
                <a:ext cx="2286000" cy="1828800"/>
              </a:xfrm>
              <a:prstGeom prst="rect">
                <a:avLst/>
              </a:prstGeom>
            </p:spPr>
          </p:pic>
        </p:grpSp>
        <p:sp>
          <p:nvSpPr>
            <p:cNvPr id="6" name="TextBox 5">
              <a:extLst>
                <a:ext uri="{FF2B5EF4-FFF2-40B4-BE49-F238E27FC236}">
                  <a16:creationId xmlns:a16="http://schemas.microsoft.com/office/drawing/2014/main" id="{97C44178-A76E-4E3B-A0F5-FF2E0F82A44B}"/>
                </a:ext>
              </a:extLst>
            </p:cNvPr>
            <p:cNvSpPr txBox="1"/>
            <p:nvPr/>
          </p:nvSpPr>
          <p:spPr>
            <a:xfrm>
              <a:off x="1791730" y="15072793"/>
              <a:ext cx="1173892"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Pong</a:t>
              </a:r>
            </a:p>
          </p:txBody>
        </p:sp>
        <p:sp>
          <p:nvSpPr>
            <p:cNvPr id="47" name="TextBox 46">
              <a:extLst>
                <a:ext uri="{FF2B5EF4-FFF2-40B4-BE49-F238E27FC236}">
                  <a16:creationId xmlns:a16="http://schemas.microsoft.com/office/drawing/2014/main" id="{80D2FEBF-A827-4C45-A673-45A440B3B480}"/>
                </a:ext>
              </a:extLst>
            </p:cNvPr>
            <p:cNvSpPr txBox="1"/>
            <p:nvPr/>
          </p:nvSpPr>
          <p:spPr>
            <a:xfrm>
              <a:off x="4166899" y="15080143"/>
              <a:ext cx="1532669"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Breakout</a:t>
              </a:r>
            </a:p>
          </p:txBody>
        </p:sp>
        <p:sp>
          <p:nvSpPr>
            <p:cNvPr id="48" name="TextBox 47">
              <a:extLst>
                <a:ext uri="{FF2B5EF4-FFF2-40B4-BE49-F238E27FC236}">
                  <a16:creationId xmlns:a16="http://schemas.microsoft.com/office/drawing/2014/main" id="{509014E5-F720-4E01-A22C-3A45CD0B989C}"/>
                </a:ext>
              </a:extLst>
            </p:cNvPr>
            <p:cNvSpPr txBox="1"/>
            <p:nvPr/>
          </p:nvSpPr>
          <p:spPr>
            <a:xfrm>
              <a:off x="6622529" y="15059802"/>
              <a:ext cx="1726436"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Ice hockey</a:t>
              </a:r>
            </a:p>
          </p:txBody>
        </p:sp>
      </p:grpSp>
      <p:grpSp>
        <p:nvGrpSpPr>
          <p:cNvPr id="60" name="Group 59">
            <a:extLst>
              <a:ext uri="{FF2B5EF4-FFF2-40B4-BE49-F238E27FC236}">
                <a16:creationId xmlns:a16="http://schemas.microsoft.com/office/drawing/2014/main" id="{796FB82C-D06F-493C-BA4D-397CAC27C89D}"/>
              </a:ext>
            </a:extLst>
          </p:cNvPr>
          <p:cNvGrpSpPr/>
          <p:nvPr/>
        </p:nvGrpSpPr>
        <p:grpSpPr>
          <a:xfrm>
            <a:off x="8415038" y="11746360"/>
            <a:ext cx="12018167" cy="6216629"/>
            <a:chOff x="9421261" y="12424751"/>
            <a:chExt cx="11113266" cy="5437403"/>
          </a:xfrm>
        </p:grpSpPr>
        <p:pic>
          <p:nvPicPr>
            <p:cNvPr id="56" name="Picture 55">
              <a:extLst>
                <a:ext uri="{FF2B5EF4-FFF2-40B4-BE49-F238E27FC236}">
                  <a16:creationId xmlns:a16="http://schemas.microsoft.com/office/drawing/2014/main" id="{EAF67C7E-2A55-428A-8DE2-652A40ED3964}"/>
                </a:ext>
              </a:extLst>
            </p:cNvPr>
            <p:cNvPicPr>
              <a:picLocks noChangeAspect="1"/>
            </p:cNvPicPr>
            <p:nvPr/>
          </p:nvPicPr>
          <p:blipFill>
            <a:blip r:embed="rId6"/>
            <a:stretch>
              <a:fillRect/>
            </a:stretch>
          </p:blipFill>
          <p:spPr>
            <a:xfrm>
              <a:off x="16821228" y="12424751"/>
              <a:ext cx="3713299" cy="2743200"/>
            </a:xfrm>
            <a:prstGeom prst="rect">
              <a:avLst/>
            </a:prstGeom>
          </p:spPr>
        </p:pic>
        <p:pic>
          <p:nvPicPr>
            <p:cNvPr id="58" name="Picture 57">
              <a:extLst>
                <a:ext uri="{FF2B5EF4-FFF2-40B4-BE49-F238E27FC236}">
                  <a16:creationId xmlns:a16="http://schemas.microsoft.com/office/drawing/2014/main" id="{5185E9F7-12E4-48A0-930B-2C6DF8443E91}"/>
                </a:ext>
              </a:extLst>
            </p:cNvPr>
            <p:cNvPicPr>
              <a:picLocks noChangeAspect="1"/>
            </p:cNvPicPr>
            <p:nvPr/>
          </p:nvPicPr>
          <p:blipFill>
            <a:blip r:embed="rId7"/>
            <a:stretch>
              <a:fillRect/>
            </a:stretch>
          </p:blipFill>
          <p:spPr>
            <a:xfrm>
              <a:off x="16821228" y="15118954"/>
              <a:ext cx="3713299" cy="2743200"/>
            </a:xfrm>
            <a:prstGeom prst="rect">
              <a:avLst/>
            </a:prstGeom>
          </p:spPr>
        </p:pic>
        <p:pic>
          <p:nvPicPr>
            <p:cNvPr id="62" name="Picture 61">
              <a:extLst>
                <a:ext uri="{FF2B5EF4-FFF2-40B4-BE49-F238E27FC236}">
                  <a16:creationId xmlns:a16="http://schemas.microsoft.com/office/drawing/2014/main" id="{9D06B21F-2030-4D52-A55F-0459344ABA9C}"/>
                </a:ext>
              </a:extLst>
            </p:cNvPr>
            <p:cNvPicPr>
              <a:picLocks noChangeAspect="1"/>
            </p:cNvPicPr>
            <p:nvPr/>
          </p:nvPicPr>
          <p:blipFill>
            <a:blip r:embed="rId8"/>
            <a:stretch>
              <a:fillRect/>
            </a:stretch>
          </p:blipFill>
          <p:spPr>
            <a:xfrm>
              <a:off x="9421261" y="12424751"/>
              <a:ext cx="3713299" cy="2743200"/>
            </a:xfrm>
            <a:prstGeom prst="rect">
              <a:avLst/>
            </a:prstGeom>
          </p:spPr>
        </p:pic>
        <p:pic>
          <p:nvPicPr>
            <p:cNvPr id="63" name="Picture 62">
              <a:extLst>
                <a:ext uri="{FF2B5EF4-FFF2-40B4-BE49-F238E27FC236}">
                  <a16:creationId xmlns:a16="http://schemas.microsoft.com/office/drawing/2014/main" id="{1CAF2AAC-6E3E-45C0-84E6-176F7E5E224C}"/>
                </a:ext>
              </a:extLst>
            </p:cNvPr>
            <p:cNvPicPr>
              <a:picLocks noChangeAspect="1"/>
            </p:cNvPicPr>
            <p:nvPr/>
          </p:nvPicPr>
          <p:blipFill>
            <a:blip r:embed="rId9"/>
            <a:stretch>
              <a:fillRect/>
            </a:stretch>
          </p:blipFill>
          <p:spPr>
            <a:xfrm>
              <a:off x="9421261" y="15118954"/>
              <a:ext cx="3713299" cy="2743200"/>
            </a:xfrm>
            <a:prstGeom prst="rect">
              <a:avLst/>
            </a:prstGeom>
          </p:spPr>
        </p:pic>
        <p:pic>
          <p:nvPicPr>
            <p:cNvPr id="64" name="Picture 63">
              <a:extLst>
                <a:ext uri="{FF2B5EF4-FFF2-40B4-BE49-F238E27FC236}">
                  <a16:creationId xmlns:a16="http://schemas.microsoft.com/office/drawing/2014/main" id="{4FBF8F95-5A21-4AED-BBC7-01A21A9340E1}"/>
                </a:ext>
              </a:extLst>
            </p:cNvPr>
            <p:cNvPicPr>
              <a:picLocks noChangeAspect="1"/>
            </p:cNvPicPr>
            <p:nvPr/>
          </p:nvPicPr>
          <p:blipFill>
            <a:blip r:embed="rId10"/>
            <a:stretch>
              <a:fillRect/>
            </a:stretch>
          </p:blipFill>
          <p:spPr>
            <a:xfrm>
              <a:off x="13153165" y="12424751"/>
              <a:ext cx="3713299" cy="2743200"/>
            </a:xfrm>
            <a:prstGeom prst="rect">
              <a:avLst/>
            </a:prstGeom>
          </p:spPr>
        </p:pic>
        <p:pic>
          <p:nvPicPr>
            <p:cNvPr id="65" name="Picture 64">
              <a:extLst>
                <a:ext uri="{FF2B5EF4-FFF2-40B4-BE49-F238E27FC236}">
                  <a16:creationId xmlns:a16="http://schemas.microsoft.com/office/drawing/2014/main" id="{7898A120-6B26-4A95-BB09-94CDDCEDF2E7}"/>
                </a:ext>
              </a:extLst>
            </p:cNvPr>
            <p:cNvPicPr>
              <a:picLocks noChangeAspect="1"/>
            </p:cNvPicPr>
            <p:nvPr/>
          </p:nvPicPr>
          <p:blipFill>
            <a:blip r:embed="rId11"/>
            <a:stretch>
              <a:fillRect/>
            </a:stretch>
          </p:blipFill>
          <p:spPr>
            <a:xfrm>
              <a:off x="13153165" y="15118954"/>
              <a:ext cx="3713299" cy="2743200"/>
            </a:xfrm>
            <a:prstGeom prst="rect">
              <a:avLst/>
            </a:prstGeom>
          </p:spPr>
        </p:pic>
      </p:grpSp>
      <p:sp>
        <p:nvSpPr>
          <p:cNvPr id="75" name="Subtitle 3">
            <a:extLst>
              <a:ext uri="{FF2B5EF4-FFF2-40B4-BE49-F238E27FC236}">
                <a16:creationId xmlns:a16="http://schemas.microsoft.com/office/drawing/2014/main" id="{ED6BD2D5-209D-4A1A-8265-874F16B74856}"/>
              </a:ext>
            </a:extLst>
          </p:cNvPr>
          <p:cNvSpPr txBox="1">
            <a:spLocks/>
          </p:cNvSpPr>
          <p:nvPr/>
        </p:nvSpPr>
        <p:spPr>
          <a:xfrm>
            <a:off x="8415038" y="10152571"/>
            <a:ext cx="12204984" cy="840007"/>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Result</a:t>
            </a:r>
          </a:p>
        </p:txBody>
      </p:sp>
      <p:grpSp>
        <p:nvGrpSpPr>
          <p:cNvPr id="84" name="Group 83">
            <a:extLst>
              <a:ext uri="{FF2B5EF4-FFF2-40B4-BE49-F238E27FC236}">
                <a16:creationId xmlns:a16="http://schemas.microsoft.com/office/drawing/2014/main" id="{3C6C7E79-4016-4671-A30B-18065F0B2182}"/>
              </a:ext>
            </a:extLst>
          </p:cNvPr>
          <p:cNvGrpSpPr/>
          <p:nvPr/>
        </p:nvGrpSpPr>
        <p:grpSpPr>
          <a:xfrm>
            <a:off x="8347557" y="4244735"/>
            <a:ext cx="13847591" cy="5418591"/>
            <a:chOff x="10267460" y="4916228"/>
            <a:chExt cx="13847591" cy="5418591"/>
          </a:xfrm>
        </p:grpSpPr>
        <p:pic>
          <p:nvPicPr>
            <p:cNvPr id="10" name="Picture 9">
              <a:extLst>
                <a:ext uri="{FF2B5EF4-FFF2-40B4-BE49-F238E27FC236}">
                  <a16:creationId xmlns:a16="http://schemas.microsoft.com/office/drawing/2014/main" id="{762902B4-DC4C-486A-8A64-BFC0B5E38A5A}"/>
                </a:ext>
              </a:extLst>
            </p:cNvPr>
            <p:cNvPicPr>
              <a:picLocks noChangeAspect="1"/>
            </p:cNvPicPr>
            <p:nvPr/>
          </p:nvPicPr>
          <p:blipFill>
            <a:blip r:embed="rId12"/>
            <a:stretch>
              <a:fillRect/>
            </a:stretch>
          </p:blipFill>
          <p:spPr>
            <a:xfrm>
              <a:off x="12966824" y="4916228"/>
              <a:ext cx="3515183" cy="4572000"/>
            </a:xfrm>
            <a:prstGeom prst="rect">
              <a:avLst/>
            </a:prstGeom>
          </p:spPr>
        </p:pic>
        <p:pic>
          <p:nvPicPr>
            <p:cNvPr id="12" name="Picture 11">
              <a:extLst>
                <a:ext uri="{FF2B5EF4-FFF2-40B4-BE49-F238E27FC236}">
                  <a16:creationId xmlns:a16="http://schemas.microsoft.com/office/drawing/2014/main" id="{EB33FC19-C7E6-47ED-859C-70E433DA7FE2}"/>
                </a:ext>
              </a:extLst>
            </p:cNvPr>
            <p:cNvPicPr>
              <a:picLocks noChangeAspect="1"/>
            </p:cNvPicPr>
            <p:nvPr/>
          </p:nvPicPr>
          <p:blipFill>
            <a:blip r:embed="rId13"/>
            <a:stretch>
              <a:fillRect/>
            </a:stretch>
          </p:blipFill>
          <p:spPr>
            <a:xfrm>
              <a:off x="16731864" y="4916228"/>
              <a:ext cx="3515182" cy="4572000"/>
            </a:xfrm>
            <a:prstGeom prst="rect">
              <a:avLst/>
            </a:prstGeom>
          </p:spPr>
        </p:pic>
        <p:pic>
          <p:nvPicPr>
            <p:cNvPr id="14" name="Picture 13">
              <a:extLst>
                <a:ext uri="{FF2B5EF4-FFF2-40B4-BE49-F238E27FC236}">
                  <a16:creationId xmlns:a16="http://schemas.microsoft.com/office/drawing/2014/main" id="{20FDAC25-5BEC-45FE-B342-CD8874E231EF}"/>
                </a:ext>
              </a:extLst>
            </p:cNvPr>
            <p:cNvPicPr>
              <a:picLocks noChangeAspect="1"/>
            </p:cNvPicPr>
            <p:nvPr/>
          </p:nvPicPr>
          <p:blipFill>
            <a:blip r:embed="rId14"/>
            <a:stretch>
              <a:fillRect/>
            </a:stretch>
          </p:blipFill>
          <p:spPr>
            <a:xfrm>
              <a:off x="20591164" y="4916228"/>
              <a:ext cx="3523887" cy="4572000"/>
            </a:xfrm>
            <a:prstGeom prst="rect">
              <a:avLst/>
            </a:prstGeom>
          </p:spPr>
        </p:pic>
        <p:pic>
          <p:nvPicPr>
            <p:cNvPr id="49" name="Picture 48">
              <a:extLst>
                <a:ext uri="{FF2B5EF4-FFF2-40B4-BE49-F238E27FC236}">
                  <a16:creationId xmlns:a16="http://schemas.microsoft.com/office/drawing/2014/main" id="{99427170-08EB-4675-AB3C-B95F5D620A4F}"/>
                </a:ext>
              </a:extLst>
            </p:cNvPr>
            <p:cNvPicPr>
              <a:picLocks noChangeAspect="1"/>
            </p:cNvPicPr>
            <p:nvPr/>
          </p:nvPicPr>
          <p:blipFill>
            <a:blip r:embed="rId15"/>
            <a:stretch>
              <a:fillRect/>
            </a:stretch>
          </p:blipFill>
          <p:spPr>
            <a:xfrm>
              <a:off x="10267460" y="4916228"/>
              <a:ext cx="2370538" cy="4572000"/>
            </a:xfrm>
            <a:prstGeom prst="rect">
              <a:avLst/>
            </a:prstGeom>
          </p:spPr>
        </p:pic>
        <p:sp>
          <p:nvSpPr>
            <p:cNvPr id="79" name="TextBox 78">
              <a:extLst>
                <a:ext uri="{FF2B5EF4-FFF2-40B4-BE49-F238E27FC236}">
                  <a16:creationId xmlns:a16="http://schemas.microsoft.com/office/drawing/2014/main" id="{4CE36101-CD81-4BA9-B839-4787C1BF7301}"/>
                </a:ext>
              </a:extLst>
            </p:cNvPr>
            <p:cNvSpPr txBox="1"/>
            <p:nvPr/>
          </p:nvSpPr>
          <p:spPr>
            <a:xfrm>
              <a:off x="10589511" y="9473045"/>
              <a:ext cx="1726436"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A3C</a:t>
              </a:r>
            </a:p>
          </p:txBody>
        </p:sp>
        <p:sp>
          <p:nvSpPr>
            <p:cNvPr id="80" name="TextBox 79">
              <a:extLst>
                <a:ext uri="{FF2B5EF4-FFF2-40B4-BE49-F238E27FC236}">
                  <a16:creationId xmlns:a16="http://schemas.microsoft.com/office/drawing/2014/main" id="{FE666EA9-690C-4D57-9BE5-87D0647ED772}"/>
                </a:ext>
              </a:extLst>
            </p:cNvPr>
            <p:cNvSpPr txBox="1"/>
            <p:nvPr/>
          </p:nvSpPr>
          <p:spPr>
            <a:xfrm>
              <a:off x="13716000" y="9473045"/>
              <a:ext cx="1988403"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Double A3C</a:t>
              </a:r>
            </a:p>
          </p:txBody>
        </p:sp>
        <p:sp>
          <p:nvSpPr>
            <p:cNvPr id="81" name="TextBox 80">
              <a:extLst>
                <a:ext uri="{FF2B5EF4-FFF2-40B4-BE49-F238E27FC236}">
                  <a16:creationId xmlns:a16="http://schemas.microsoft.com/office/drawing/2014/main" id="{C770770A-BF46-4BB0-B476-C30C5406D328}"/>
                </a:ext>
              </a:extLst>
            </p:cNvPr>
            <p:cNvSpPr txBox="1"/>
            <p:nvPr/>
          </p:nvSpPr>
          <p:spPr>
            <a:xfrm>
              <a:off x="17495254" y="9473045"/>
              <a:ext cx="1988403" cy="86177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Less Shared Double A3C</a:t>
              </a:r>
            </a:p>
          </p:txBody>
        </p:sp>
        <p:sp>
          <p:nvSpPr>
            <p:cNvPr id="82" name="TextBox 81">
              <a:extLst>
                <a:ext uri="{FF2B5EF4-FFF2-40B4-BE49-F238E27FC236}">
                  <a16:creationId xmlns:a16="http://schemas.microsoft.com/office/drawing/2014/main" id="{E237C14E-3F91-4036-A2FB-2D3040F63D93}"/>
                </a:ext>
              </a:extLst>
            </p:cNvPr>
            <p:cNvSpPr txBox="1"/>
            <p:nvPr/>
          </p:nvSpPr>
          <p:spPr>
            <a:xfrm>
              <a:off x="21358906" y="9473045"/>
              <a:ext cx="1988403" cy="86177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No Shared Double A3C</a:t>
              </a:r>
            </a:p>
          </p:txBody>
        </p:sp>
      </p:grpSp>
      <p:sp>
        <p:nvSpPr>
          <p:cNvPr id="85" name="TextBox 84">
            <a:extLst>
              <a:ext uri="{FF2B5EF4-FFF2-40B4-BE49-F238E27FC236}">
                <a16:creationId xmlns:a16="http://schemas.microsoft.com/office/drawing/2014/main" id="{A2ECDB31-62FA-4B20-96C3-F979620C6E32}"/>
              </a:ext>
            </a:extLst>
          </p:cNvPr>
          <p:cNvSpPr txBox="1"/>
          <p:nvPr/>
        </p:nvSpPr>
        <p:spPr>
          <a:xfrm>
            <a:off x="8361874" y="10832391"/>
            <a:ext cx="12204984" cy="1246495"/>
          </a:xfrm>
          <a:prstGeom prst="rect">
            <a:avLst/>
          </a:prstGeom>
          <a:noFill/>
        </p:spPr>
        <p:txBody>
          <a:bodyPr wrap="square" rtlCol="0">
            <a:spAutoFit/>
          </a:bodyPr>
          <a:lstStyle/>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Evaluated the performance by comparing average score over each epoch and over training time</a:t>
            </a:r>
          </a:p>
          <a:p>
            <a:pPr defTabSz="1306266" fontAlgn="base">
              <a:spcBef>
                <a:spcPct val="0"/>
              </a:spcBef>
              <a:spcAft>
                <a:spcPct val="0"/>
              </a:spcAft>
            </a:pPr>
            <a:endParaRPr lang="en-US" sz="2500" dirty="0">
              <a:solidFill>
                <a:srgbClr val="000000"/>
              </a:solidFill>
              <a:latin typeface="Helvetica" charset="0"/>
              <a:ea typeface="Helvetica" charset="0"/>
              <a:cs typeface="Helvetica" charset="0"/>
            </a:endParaRPr>
          </a:p>
        </p:txBody>
      </p:sp>
    </p:spTree>
    <p:extLst>
      <p:ext uri="{BB962C8B-B14F-4D97-AF65-F5344CB8AC3E}">
        <p14:creationId xmlns:p14="http://schemas.microsoft.com/office/powerpoint/2010/main" val="761934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400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新細明體</vt:lpstr>
      <vt:lpstr>Source Sans Pro</vt:lpstr>
      <vt:lpstr>Arial</vt:lpstr>
      <vt:lpstr>Calibri</vt:lpstr>
      <vt:lpstr>Calibri Light</vt:lpstr>
      <vt:lpstr>Helvetica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sjacob7@utexas.edu</dc:creator>
  <cp:lastModifiedBy>Lingjie Kong</cp:lastModifiedBy>
  <cp:revision>188</cp:revision>
  <dcterms:created xsi:type="dcterms:W3CDTF">2016-12-04T23:54:39Z</dcterms:created>
  <dcterms:modified xsi:type="dcterms:W3CDTF">2018-03-14T04:57:27Z</dcterms:modified>
</cp:coreProperties>
</file>