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7432000" cy="18288000"/>
  <p:notesSz cx="6858000" cy="9144000"/>
  <p:defaultTextStyle>
    <a:defPPr>
      <a:defRPr lang="en-US"/>
    </a:defPPr>
    <a:lvl1pPr marL="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1pPr>
    <a:lvl2pPr marL="109728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2pPr>
    <a:lvl3pPr marL="219456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3pPr>
    <a:lvl4pPr marL="329184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4pPr>
    <a:lvl5pPr marL="438912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5pPr>
    <a:lvl6pPr marL="548640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6pPr>
    <a:lvl7pPr marL="658368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7pPr>
    <a:lvl8pPr marL="768096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8pPr>
    <a:lvl9pPr marL="877824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1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881" autoAdjust="0"/>
    <p:restoredTop sz="94630"/>
  </p:normalViewPr>
  <p:slideViewPr>
    <p:cSldViewPr snapToGrid="0" snapToObjects="1">
      <p:cViewPr>
        <p:scale>
          <a:sx n="50" d="100"/>
          <a:sy n="50" d="100"/>
        </p:scale>
        <p:origin x="160" y="-1584"/>
      </p:cViewPr>
      <p:guideLst>
        <p:guide orient="horz" pos="5760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66CC-D96B-4446-A146-6E49321225B2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A1AF-C9D8-DA4E-BE09-C6F0FC19B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66CC-D96B-4446-A146-6E49321225B2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A1AF-C9D8-DA4E-BE09-C6F0FC19B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66CC-D96B-4446-A146-6E49321225B2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A1AF-C9D8-DA4E-BE09-C6F0FC19B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66CC-D96B-4446-A146-6E49321225B2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A1AF-C9D8-DA4E-BE09-C6F0FC19B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66CC-D96B-4446-A146-6E49321225B2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A1AF-C9D8-DA4E-BE09-C6F0FC19B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66CC-D96B-4446-A146-6E49321225B2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A1AF-C9D8-DA4E-BE09-C6F0FC19B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66CC-D96B-4446-A146-6E49321225B2}" type="datetimeFigureOut">
              <a:rPr lang="en-US" smtClean="0"/>
              <a:t>12/4/16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A1AF-C9D8-DA4E-BE09-C6F0FC19B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66CC-D96B-4446-A146-6E49321225B2}" type="datetimeFigureOut">
              <a:rPr lang="en-US" smtClean="0"/>
              <a:t>12/4/16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A1AF-C9D8-DA4E-BE09-C6F0FC19B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66CC-D96B-4446-A146-6E49321225B2}" type="datetimeFigureOut">
              <a:rPr lang="en-US" smtClean="0"/>
              <a:t>12/4/16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A1AF-C9D8-DA4E-BE09-C6F0FC19B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66CC-D96B-4446-A146-6E49321225B2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A1AF-C9D8-DA4E-BE09-C6F0FC19B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66CC-D96B-4446-A146-6E49321225B2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A1AF-C9D8-DA4E-BE09-C6F0FC19B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766CC-D96B-4446-A146-6E49321225B2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AA1AF-C9D8-DA4E-BE09-C6F0FC19B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3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27431999" cy="3151766"/>
          </a:xfrm>
          <a:prstGeom prst="rect">
            <a:avLst/>
          </a:prstGeom>
          <a:solidFill>
            <a:srgbClr val="9C1200"/>
          </a:solidFill>
          <a:ln>
            <a:solidFill>
              <a:srgbClr val="9C1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949" tIns="73476" rIns="146949" bIns="73476" anchor="ctr"/>
          <a:lstStyle/>
          <a:p>
            <a:pPr algn="ctr" defTabSz="5877992">
              <a:defRPr/>
            </a:pPr>
            <a:r>
              <a:rPr lang="en-US" altLang="en-US" sz="5400" dirty="0">
                <a:latin typeface="Arial" charset="0"/>
                <a:ea typeface="ＭＳ Ｐゴシック" charset="-128"/>
              </a:rPr>
              <a:t>Rocket Landing Game with Deep </a:t>
            </a:r>
            <a:r>
              <a:rPr lang="en-US" altLang="en-US" sz="5400" dirty="0" smtClean="0">
                <a:latin typeface="Arial" charset="0"/>
                <a:ea typeface="ＭＳ Ｐゴシック" charset="-128"/>
              </a:rPr>
              <a:t>Learning</a:t>
            </a:r>
          </a:p>
          <a:p>
            <a:pPr algn="ctr" defTabSz="5877992">
              <a:defRPr/>
            </a:pPr>
            <a:r>
              <a:rPr kumimoji="0" lang="en-US" altLang="zh-TW" sz="5000" dirty="0" smtClean="0">
                <a:solidFill>
                  <a:srgbClr val="FFFFFF"/>
                </a:solidFill>
                <a:latin typeface="Helvetica" pitchFamily="34" charset="0"/>
              </a:rPr>
              <a:t>Stanley </a:t>
            </a:r>
            <a:r>
              <a:rPr lang="en-US" altLang="zh-TW" sz="5000" dirty="0" smtClean="0">
                <a:solidFill>
                  <a:srgbClr val="FFFFFF"/>
                </a:solidFill>
                <a:latin typeface="Helvetica" pitchFamily="34" charset="0"/>
              </a:rPr>
              <a:t>Jacob</a:t>
            </a:r>
            <a:r>
              <a:rPr kumimoji="0" lang="en-US" altLang="zh-TW" sz="5000" dirty="0" smtClean="0">
                <a:solidFill>
                  <a:srgbClr val="FFFFFF"/>
                </a:solidFill>
                <a:latin typeface="Helvetica" pitchFamily="34" charset="0"/>
              </a:rPr>
              <a:t>, </a:t>
            </a:r>
            <a:r>
              <a:rPr kumimoji="0" lang="en-US" altLang="zh-TW" sz="5000" dirty="0" err="1">
                <a:solidFill>
                  <a:srgbClr val="FFFFFF"/>
                </a:solidFill>
                <a:latin typeface="Helvetica" pitchFamily="34" charset="0"/>
              </a:rPr>
              <a:t>Lingjie</a:t>
            </a:r>
            <a:r>
              <a:rPr kumimoji="0" lang="en-US" altLang="zh-TW" sz="5000" dirty="0">
                <a:solidFill>
                  <a:srgbClr val="FFFFFF"/>
                </a:solidFill>
                <a:latin typeface="Helvetica" pitchFamily="34" charset="0"/>
              </a:rPr>
              <a:t> </a:t>
            </a:r>
            <a:r>
              <a:rPr kumimoji="0" lang="en-US" altLang="zh-TW" sz="5000" dirty="0" smtClean="0">
                <a:solidFill>
                  <a:srgbClr val="FFFFFF"/>
                </a:solidFill>
                <a:latin typeface="Helvetica" pitchFamily="34" charset="0"/>
              </a:rPr>
              <a:t>Kong</a:t>
            </a:r>
            <a:endParaRPr kumimoji="0" lang="zh-TW" altLang="en-US" sz="5000" dirty="0">
              <a:solidFill>
                <a:srgbClr val="FFFFFF"/>
              </a:solidFill>
              <a:latin typeface="Helvetica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55" y="155829"/>
            <a:ext cx="2840107" cy="2840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ounded Rectangle 25"/>
          <p:cNvSpPr/>
          <p:nvPr/>
        </p:nvSpPr>
        <p:spPr>
          <a:xfrm>
            <a:off x="263690" y="3447461"/>
            <a:ext cx="8832541" cy="2917730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rgbClr val="8D3C1E"/>
            </a:solidFill>
            <a:prstDash val="soli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130626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857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"/>
              <a:cs typeface=""/>
            </a:endParaRPr>
          </a:p>
        </p:txBody>
      </p:sp>
      <p:sp>
        <p:nvSpPr>
          <p:cNvPr id="27" name="Subtitle 3"/>
          <p:cNvSpPr txBox="1">
            <a:spLocks/>
          </p:cNvSpPr>
          <p:nvPr/>
        </p:nvSpPr>
        <p:spPr>
          <a:xfrm>
            <a:off x="184414" y="6654723"/>
            <a:ext cx="8750423" cy="772494"/>
          </a:xfrm>
          <a:prstGeom prst="rect">
            <a:avLst/>
          </a:prstGeom>
        </p:spPr>
        <p:txBody>
          <a:bodyPr vert="horz" wrap="square" lIns="0" tIns="45720" rIns="0" bIns="45720" rtlCol="0">
            <a:noAutofit/>
          </a:bodyPr>
          <a:lstStyle>
            <a:lvl1pPr marL="0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None/>
              <a:defRPr sz="5333" kern="1200" cap="small" spc="800">
                <a:solidFill>
                  <a:srgbClr val="A4001D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1219215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+mn-cs"/>
              </a:defRPr>
            </a:lvl2pPr>
            <a:lvl3pPr marL="2438430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+mn-cs"/>
              </a:defRPr>
            </a:lvl3pPr>
            <a:lvl4pPr marL="3657646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+mn-cs"/>
              </a:defRPr>
            </a:lvl4pPr>
            <a:lvl5pPr marL="4876861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+mn-cs"/>
              </a:defRPr>
            </a:lvl5pPr>
            <a:lvl6pPr marL="6096076" indent="0" algn="ctr" defTabSz="1219215" rtl="0" eaLnBrk="1" latinLnBrk="0" hangingPunct="1">
              <a:spcBef>
                <a:spcPct val="20000"/>
              </a:spcBef>
              <a:buFont typeface="Arial"/>
              <a:buNone/>
              <a:defRPr sz="53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7315291" indent="0" algn="ctr" defTabSz="1219215" rtl="0" eaLnBrk="1" latinLnBrk="0" hangingPunct="1">
              <a:spcBef>
                <a:spcPct val="20000"/>
              </a:spcBef>
              <a:buFont typeface="Arial"/>
              <a:buNone/>
              <a:defRPr sz="53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8534507" indent="0" algn="ctr" defTabSz="1219215" rtl="0" eaLnBrk="1" latinLnBrk="0" hangingPunct="1">
              <a:spcBef>
                <a:spcPct val="20000"/>
              </a:spcBef>
              <a:buFont typeface="Arial"/>
              <a:buNone/>
              <a:defRPr sz="53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9753722" indent="0" algn="ctr" defTabSz="1219215" rtl="0" eaLnBrk="1" latinLnBrk="0" hangingPunct="1">
              <a:spcBef>
                <a:spcPct val="20000"/>
              </a:spcBef>
              <a:buFont typeface="Arial"/>
              <a:buNone/>
              <a:defRPr sz="53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21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C1515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4000" b="0" i="0" u="none" strike="noStrike" kern="1200" cap="small" spc="300" normalizeH="0" baseline="0" noProof="0" dirty="0" smtClean="0">
                <a:ln>
                  <a:noFill/>
                </a:ln>
                <a:solidFill>
                  <a:srgbClr val="8C1515"/>
                </a:solidFill>
                <a:effectLst/>
                <a:uLnTx/>
                <a:uFillTx/>
                <a:latin typeface="Arial"/>
                <a:ea typeface=""/>
                <a:cs typeface=""/>
              </a:rPr>
              <a:t>Problem Definition</a:t>
            </a:r>
            <a:endParaRPr kumimoji="0" lang="en-US" sz="4000" b="0" i="0" u="none" strike="noStrike" kern="1200" cap="small" spc="300" normalizeH="0" baseline="0" noProof="0" dirty="0">
              <a:ln>
                <a:noFill/>
              </a:ln>
              <a:solidFill>
                <a:srgbClr val="8C1515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8" name="Subtitle 3"/>
          <p:cNvSpPr txBox="1">
            <a:spLocks/>
          </p:cNvSpPr>
          <p:nvPr/>
        </p:nvSpPr>
        <p:spPr>
          <a:xfrm>
            <a:off x="263691" y="3509479"/>
            <a:ext cx="8615456" cy="737693"/>
          </a:xfrm>
          <a:prstGeom prst="rect">
            <a:avLst/>
          </a:prstGeom>
        </p:spPr>
        <p:txBody>
          <a:bodyPr vert="horz" wrap="square" lIns="0" tIns="45720" rIns="0" bIns="45720" rtlCol="0">
            <a:noAutofit/>
          </a:bodyPr>
          <a:lstStyle>
            <a:lvl1pPr marL="0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None/>
              <a:defRPr sz="5333" kern="1200" cap="small" spc="800">
                <a:solidFill>
                  <a:srgbClr val="A4001D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1219215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+mn-cs"/>
              </a:defRPr>
            </a:lvl2pPr>
            <a:lvl3pPr marL="2438430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+mn-cs"/>
              </a:defRPr>
            </a:lvl3pPr>
            <a:lvl4pPr marL="3657646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+mn-cs"/>
              </a:defRPr>
            </a:lvl4pPr>
            <a:lvl5pPr marL="4876861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+mn-cs"/>
              </a:defRPr>
            </a:lvl5pPr>
            <a:lvl6pPr marL="6096076" indent="0" algn="ctr" defTabSz="1219215" rtl="0" eaLnBrk="1" latinLnBrk="0" hangingPunct="1">
              <a:spcBef>
                <a:spcPct val="20000"/>
              </a:spcBef>
              <a:buFont typeface="Arial"/>
              <a:buNone/>
              <a:defRPr sz="53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7315291" indent="0" algn="ctr" defTabSz="1219215" rtl="0" eaLnBrk="1" latinLnBrk="0" hangingPunct="1">
              <a:spcBef>
                <a:spcPct val="20000"/>
              </a:spcBef>
              <a:buFont typeface="Arial"/>
              <a:buNone/>
              <a:defRPr sz="53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8534507" indent="0" algn="ctr" defTabSz="1219215" rtl="0" eaLnBrk="1" latinLnBrk="0" hangingPunct="1">
              <a:spcBef>
                <a:spcPct val="20000"/>
              </a:spcBef>
              <a:buFont typeface="Arial"/>
              <a:buNone/>
              <a:defRPr sz="53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9753722" indent="0" algn="ctr" defTabSz="1219215" rtl="0" eaLnBrk="1" latinLnBrk="0" hangingPunct="1">
              <a:spcBef>
                <a:spcPct val="20000"/>
              </a:spcBef>
              <a:buFont typeface="Arial"/>
              <a:buNone/>
              <a:defRPr sz="53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Clr>
                <a:srgbClr val="8C1515"/>
              </a:buClr>
              <a:defRPr/>
            </a:pPr>
            <a:r>
              <a:rPr lang="en-US" sz="4000" spc="300" dirty="0" smtClean="0">
                <a:solidFill>
                  <a:srgbClr val="8C1515"/>
                </a:solidFill>
                <a:ea typeface=""/>
                <a:cs typeface=""/>
              </a:rPr>
              <a:t>Motivation</a:t>
            </a:r>
            <a:endParaRPr lang="en-US" sz="4000" spc="300" dirty="0">
              <a:solidFill>
                <a:srgbClr val="8C1515"/>
              </a:solidFill>
              <a:ea typeface=""/>
              <a:cs typeface=""/>
            </a:endParaRPr>
          </a:p>
        </p:txBody>
      </p:sp>
      <p:sp>
        <p:nvSpPr>
          <p:cNvPr id="29" name="Subtitle 3"/>
          <p:cNvSpPr txBox="1">
            <a:spLocks/>
          </p:cNvSpPr>
          <p:nvPr/>
        </p:nvSpPr>
        <p:spPr>
          <a:xfrm>
            <a:off x="9528439" y="7585587"/>
            <a:ext cx="8704048" cy="906936"/>
          </a:xfrm>
          <a:prstGeom prst="rect">
            <a:avLst/>
          </a:prstGeom>
        </p:spPr>
        <p:txBody>
          <a:bodyPr vert="horz" wrap="square" lIns="0" tIns="45720" rIns="0" bIns="45720" rtlCol="0">
            <a:noAutofit/>
          </a:bodyPr>
          <a:lstStyle>
            <a:lvl1pPr marL="0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None/>
              <a:defRPr sz="5333" kern="1200" cap="small" spc="800">
                <a:solidFill>
                  <a:srgbClr val="A4001D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1219215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+mn-cs"/>
              </a:defRPr>
            </a:lvl2pPr>
            <a:lvl3pPr marL="2438430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+mn-cs"/>
              </a:defRPr>
            </a:lvl3pPr>
            <a:lvl4pPr marL="3657646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+mn-cs"/>
              </a:defRPr>
            </a:lvl4pPr>
            <a:lvl5pPr marL="4876861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+mn-cs"/>
              </a:defRPr>
            </a:lvl5pPr>
            <a:lvl6pPr marL="6096076" indent="0" algn="ctr" defTabSz="1219215" rtl="0" eaLnBrk="1" latinLnBrk="0" hangingPunct="1">
              <a:spcBef>
                <a:spcPct val="20000"/>
              </a:spcBef>
              <a:buFont typeface="Arial"/>
              <a:buNone/>
              <a:defRPr sz="53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7315291" indent="0" algn="ctr" defTabSz="1219215" rtl="0" eaLnBrk="1" latinLnBrk="0" hangingPunct="1">
              <a:spcBef>
                <a:spcPct val="20000"/>
              </a:spcBef>
              <a:buFont typeface="Arial"/>
              <a:buNone/>
              <a:defRPr sz="53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8534507" indent="0" algn="ctr" defTabSz="1219215" rtl="0" eaLnBrk="1" latinLnBrk="0" hangingPunct="1">
              <a:spcBef>
                <a:spcPct val="20000"/>
              </a:spcBef>
              <a:buFont typeface="Arial"/>
              <a:buNone/>
              <a:defRPr sz="53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9753722" indent="0" algn="ctr" defTabSz="1219215" rtl="0" eaLnBrk="1" latinLnBrk="0" hangingPunct="1">
              <a:spcBef>
                <a:spcPct val="20000"/>
              </a:spcBef>
              <a:buFont typeface="Arial"/>
              <a:buNone/>
              <a:defRPr sz="53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Clr>
                <a:srgbClr val="8C1515"/>
              </a:buClr>
              <a:defRPr/>
            </a:pPr>
            <a:r>
              <a:rPr lang="en-US" sz="4000" spc="300" dirty="0" smtClean="0">
                <a:solidFill>
                  <a:srgbClr val="8C1515"/>
                </a:solidFill>
                <a:ea typeface=""/>
                <a:cs typeface=""/>
              </a:rPr>
              <a:t>MDP </a:t>
            </a:r>
            <a:r>
              <a:rPr lang="en-US" sz="4000" spc="300" dirty="0" smtClean="0">
                <a:solidFill>
                  <a:srgbClr val="8C1515"/>
                </a:solidFill>
                <a:ea typeface=""/>
                <a:cs typeface=""/>
              </a:rPr>
              <a:t>Model-based Monte Carlo</a:t>
            </a:r>
            <a:endParaRPr lang="en-US" sz="4000" spc="300" dirty="0">
              <a:solidFill>
                <a:srgbClr val="8C1515"/>
              </a:solidFill>
              <a:ea typeface=""/>
              <a:cs typeface=""/>
            </a:endParaRPr>
          </a:p>
        </p:txBody>
      </p:sp>
      <p:sp>
        <p:nvSpPr>
          <p:cNvPr id="30" name="Subtitle 3"/>
          <p:cNvSpPr txBox="1">
            <a:spLocks/>
          </p:cNvSpPr>
          <p:nvPr/>
        </p:nvSpPr>
        <p:spPr>
          <a:xfrm>
            <a:off x="290438" y="14977321"/>
            <a:ext cx="8750423" cy="637648"/>
          </a:xfrm>
          <a:prstGeom prst="rect">
            <a:avLst/>
          </a:prstGeom>
        </p:spPr>
        <p:txBody>
          <a:bodyPr vert="horz" wrap="square" lIns="0" tIns="45720" rIns="0" bIns="45720" rtlCol="0">
            <a:noAutofit/>
          </a:bodyPr>
          <a:lstStyle>
            <a:lvl1pPr marL="0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None/>
              <a:defRPr sz="5333" kern="1200" cap="small" spc="800">
                <a:solidFill>
                  <a:srgbClr val="A4001D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1219215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+mn-cs"/>
              </a:defRPr>
            </a:lvl2pPr>
            <a:lvl3pPr marL="2438430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+mn-cs"/>
              </a:defRPr>
            </a:lvl3pPr>
            <a:lvl4pPr marL="3657646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+mn-cs"/>
              </a:defRPr>
            </a:lvl4pPr>
            <a:lvl5pPr marL="4876861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+mn-cs"/>
              </a:defRPr>
            </a:lvl5pPr>
            <a:lvl6pPr marL="6096076" indent="0" algn="ctr" defTabSz="1219215" rtl="0" eaLnBrk="1" latinLnBrk="0" hangingPunct="1">
              <a:spcBef>
                <a:spcPct val="20000"/>
              </a:spcBef>
              <a:buFont typeface="Arial"/>
              <a:buNone/>
              <a:defRPr sz="53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7315291" indent="0" algn="ctr" defTabSz="1219215" rtl="0" eaLnBrk="1" latinLnBrk="0" hangingPunct="1">
              <a:spcBef>
                <a:spcPct val="20000"/>
              </a:spcBef>
              <a:buFont typeface="Arial"/>
              <a:buNone/>
              <a:defRPr sz="53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8534507" indent="0" algn="ctr" defTabSz="1219215" rtl="0" eaLnBrk="1" latinLnBrk="0" hangingPunct="1">
              <a:spcBef>
                <a:spcPct val="20000"/>
              </a:spcBef>
              <a:buFont typeface="Arial"/>
              <a:buNone/>
              <a:defRPr sz="53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9753722" indent="0" algn="ctr" defTabSz="1219215" rtl="0" eaLnBrk="1" latinLnBrk="0" hangingPunct="1">
              <a:spcBef>
                <a:spcPct val="20000"/>
              </a:spcBef>
              <a:buFont typeface="Arial"/>
              <a:buNone/>
              <a:defRPr sz="53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Clr>
                <a:srgbClr val="8C1515"/>
              </a:buClr>
              <a:defRPr/>
            </a:pPr>
            <a:r>
              <a:rPr lang="en-US" sz="4000" spc="300" dirty="0" smtClean="0">
                <a:solidFill>
                  <a:srgbClr val="8C1515"/>
                </a:solidFill>
                <a:ea typeface=""/>
                <a:cs typeface=""/>
              </a:rPr>
              <a:t>Challenge</a:t>
            </a:r>
            <a:endParaRPr lang="en-US" sz="4000" spc="300" dirty="0">
              <a:solidFill>
                <a:srgbClr val="8C1515"/>
              </a:solidFill>
              <a:ea typeface=""/>
              <a:cs typeface=""/>
            </a:endParaRPr>
          </a:p>
        </p:txBody>
      </p:sp>
      <p:sp>
        <p:nvSpPr>
          <p:cNvPr id="31" name="Subtitle 3"/>
          <p:cNvSpPr txBox="1">
            <a:spLocks/>
          </p:cNvSpPr>
          <p:nvPr/>
        </p:nvSpPr>
        <p:spPr>
          <a:xfrm>
            <a:off x="18392712" y="11890674"/>
            <a:ext cx="8710783" cy="840007"/>
          </a:xfrm>
          <a:prstGeom prst="rect">
            <a:avLst/>
          </a:prstGeom>
        </p:spPr>
        <p:txBody>
          <a:bodyPr vert="horz" wrap="square" lIns="0" tIns="45720" rIns="0" bIns="45720" rtlCol="0">
            <a:noAutofit/>
          </a:bodyPr>
          <a:lstStyle>
            <a:lvl1pPr marL="0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None/>
              <a:defRPr sz="5333" kern="1200" cap="small" spc="800">
                <a:solidFill>
                  <a:srgbClr val="A4001D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1219215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+mn-cs"/>
              </a:defRPr>
            </a:lvl2pPr>
            <a:lvl3pPr marL="2438430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+mn-cs"/>
              </a:defRPr>
            </a:lvl3pPr>
            <a:lvl4pPr marL="3657646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+mn-cs"/>
              </a:defRPr>
            </a:lvl4pPr>
            <a:lvl5pPr marL="4876861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+mn-cs"/>
              </a:defRPr>
            </a:lvl5pPr>
            <a:lvl6pPr marL="6096076" indent="0" algn="ctr" defTabSz="1219215" rtl="0" eaLnBrk="1" latinLnBrk="0" hangingPunct="1">
              <a:spcBef>
                <a:spcPct val="20000"/>
              </a:spcBef>
              <a:buFont typeface="Arial"/>
              <a:buNone/>
              <a:defRPr sz="53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7315291" indent="0" algn="ctr" defTabSz="1219215" rtl="0" eaLnBrk="1" latinLnBrk="0" hangingPunct="1">
              <a:spcBef>
                <a:spcPct val="20000"/>
              </a:spcBef>
              <a:buFont typeface="Arial"/>
              <a:buNone/>
              <a:defRPr sz="53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8534507" indent="0" algn="ctr" defTabSz="1219215" rtl="0" eaLnBrk="1" latinLnBrk="0" hangingPunct="1">
              <a:spcBef>
                <a:spcPct val="20000"/>
              </a:spcBef>
              <a:buFont typeface="Arial"/>
              <a:buNone/>
              <a:defRPr sz="53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9753722" indent="0" algn="ctr" defTabSz="1219215" rtl="0" eaLnBrk="1" latinLnBrk="0" hangingPunct="1">
              <a:spcBef>
                <a:spcPct val="20000"/>
              </a:spcBef>
              <a:buFont typeface="Arial"/>
              <a:buNone/>
              <a:defRPr sz="53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Clr>
                <a:srgbClr val="8C1515"/>
              </a:buClr>
              <a:defRPr/>
            </a:pPr>
            <a:r>
              <a:rPr lang="en-US" sz="4000" spc="300" dirty="0" smtClean="0">
                <a:solidFill>
                  <a:srgbClr val="8C1515"/>
                </a:solidFill>
                <a:ea typeface=""/>
                <a:cs typeface=""/>
              </a:rPr>
              <a:t>Analysis</a:t>
            </a:r>
            <a:endParaRPr lang="en-US" sz="4000" spc="300" dirty="0">
              <a:solidFill>
                <a:srgbClr val="8C1515"/>
              </a:solidFill>
              <a:ea typeface=""/>
              <a:cs typeface=""/>
            </a:endParaRPr>
          </a:p>
        </p:txBody>
      </p:sp>
      <p:sp>
        <p:nvSpPr>
          <p:cNvPr id="32" name="Subtitle 3"/>
          <p:cNvSpPr txBox="1">
            <a:spLocks/>
          </p:cNvSpPr>
          <p:nvPr/>
        </p:nvSpPr>
        <p:spPr>
          <a:xfrm>
            <a:off x="18392713" y="3540138"/>
            <a:ext cx="8710782" cy="1010893"/>
          </a:xfrm>
          <a:prstGeom prst="rect">
            <a:avLst/>
          </a:prstGeom>
        </p:spPr>
        <p:txBody>
          <a:bodyPr vert="horz" wrap="square" lIns="0" tIns="45720" rIns="0" bIns="45720" rtlCol="0">
            <a:noAutofit/>
          </a:bodyPr>
          <a:lstStyle>
            <a:lvl1pPr marL="0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None/>
              <a:defRPr sz="5333" kern="1200" cap="small" spc="800">
                <a:solidFill>
                  <a:srgbClr val="A4001D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1219215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+mn-cs"/>
              </a:defRPr>
            </a:lvl2pPr>
            <a:lvl3pPr marL="2438430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+mn-cs"/>
              </a:defRPr>
            </a:lvl3pPr>
            <a:lvl4pPr marL="3657646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+mn-cs"/>
              </a:defRPr>
            </a:lvl4pPr>
            <a:lvl5pPr marL="4876861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+mn-cs"/>
              </a:defRPr>
            </a:lvl5pPr>
            <a:lvl6pPr marL="6096076" indent="0" algn="ctr" defTabSz="1219215" rtl="0" eaLnBrk="1" latinLnBrk="0" hangingPunct="1">
              <a:spcBef>
                <a:spcPct val="20000"/>
              </a:spcBef>
              <a:buFont typeface="Arial"/>
              <a:buNone/>
              <a:defRPr sz="53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7315291" indent="0" algn="ctr" defTabSz="1219215" rtl="0" eaLnBrk="1" latinLnBrk="0" hangingPunct="1">
              <a:spcBef>
                <a:spcPct val="20000"/>
              </a:spcBef>
              <a:buFont typeface="Arial"/>
              <a:buNone/>
              <a:defRPr sz="53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8534507" indent="0" algn="ctr" defTabSz="1219215" rtl="0" eaLnBrk="1" latinLnBrk="0" hangingPunct="1">
              <a:spcBef>
                <a:spcPct val="20000"/>
              </a:spcBef>
              <a:buFont typeface="Arial"/>
              <a:buNone/>
              <a:defRPr sz="53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9753722" indent="0" algn="ctr" defTabSz="1219215" rtl="0" eaLnBrk="1" latinLnBrk="0" hangingPunct="1">
              <a:spcBef>
                <a:spcPct val="20000"/>
              </a:spcBef>
              <a:buFont typeface="Arial"/>
              <a:buNone/>
              <a:defRPr sz="53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Clr>
                <a:srgbClr val="8C1515"/>
              </a:buClr>
              <a:defRPr/>
            </a:pPr>
            <a:r>
              <a:rPr lang="en-US" sz="4000" spc="300" dirty="0" smtClean="0">
                <a:solidFill>
                  <a:srgbClr val="8C1515"/>
                </a:solidFill>
                <a:ea typeface=""/>
                <a:cs typeface=""/>
              </a:rPr>
              <a:t>Q-learning</a:t>
            </a:r>
            <a:endParaRPr lang="en-US" sz="4000" spc="300" dirty="0">
              <a:solidFill>
                <a:srgbClr val="8C1515"/>
              </a:solidFill>
              <a:ea typeface=""/>
              <a:cs typeface="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2515" y="4185154"/>
            <a:ext cx="841232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 defTabSz="1306266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Model optimal ways to land a rocket </a:t>
            </a:r>
          </a:p>
          <a:p>
            <a:pPr marL="571500" indent="-571500" algn="just" defTabSz="1306266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Allow </a:t>
            </a:r>
            <a:r>
              <a:rPr lang="en-US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the rocket </a:t>
            </a:r>
            <a:r>
              <a:rPr lang="en-US" sz="25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to learn from its performance over many simulations</a:t>
            </a:r>
          </a:p>
          <a:p>
            <a:pPr marL="571500" indent="-571500" algn="just" defTabSz="1306266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Avoid directly deriving a model for the system’s dynamics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479394" y="4323635"/>
            <a:ext cx="8536814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 defTabSz="1306266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Function </a:t>
            </a:r>
            <a:r>
              <a:rPr lang="en-US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approximation </a:t>
            </a:r>
            <a:r>
              <a:rPr lang="en-US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is used to speed up </a:t>
            </a:r>
            <a:r>
              <a:rPr lang="en-US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learning </a:t>
            </a:r>
            <a:r>
              <a:rPr lang="en-US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by forcing the agent to move more towards the successful landing </a:t>
            </a:r>
            <a:r>
              <a:rPr lang="en-US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state</a:t>
            </a:r>
            <a:endParaRPr lang="en-US" sz="10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571500" indent="-571500" algn="just" defTabSz="1306266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Due </a:t>
            </a:r>
            <a:r>
              <a:rPr lang="en-US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to the complexity of finding the correct function </a:t>
            </a:r>
            <a:r>
              <a:rPr lang="en-US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used for approximation, a neural </a:t>
            </a:r>
            <a:r>
              <a:rPr lang="en-US" sz="25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n</a:t>
            </a:r>
            <a:r>
              <a:rPr lang="en-US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etwork </a:t>
            </a:r>
            <a:r>
              <a:rPr lang="en-US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is used to capture the non-linearity between different </a:t>
            </a:r>
            <a:r>
              <a:rPr lang="en-US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features</a:t>
            </a:r>
            <a:endParaRPr lang="en-US" sz="10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571500" indent="-571500" algn="just" defTabSz="1306266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Algorithm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528439" y="8299573"/>
            <a:ext cx="859708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06266" fontAlgn="base">
              <a:spcBef>
                <a:spcPct val="0"/>
              </a:spcBef>
              <a:spcAft>
                <a:spcPct val="0"/>
              </a:spcAft>
            </a:pPr>
            <a:r>
              <a:rPr lang="en-US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The simplest way to solve a continuous-state MDP is to discretize the state </a:t>
            </a:r>
            <a:r>
              <a:rPr lang="en-US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space:</a:t>
            </a:r>
            <a:endParaRPr lang="en-US" altLang="zh-TW" sz="2500" dirty="0" smtClean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571500" indent="-571500" algn="just" defTabSz="1306266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altLang="zh-TW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Select n ways to discretize each state component</a:t>
            </a:r>
            <a:endParaRPr lang="en-US" altLang="zh-TW" sz="2500" dirty="0" smtClean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571500" indent="-571500" algn="just" defTabSz="1306266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altLang="zh-TW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Discretized States: </a:t>
            </a:r>
            <a:r>
              <a:rPr lang="en-US" altLang="zh-TW" sz="25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n </a:t>
            </a:r>
            <a:r>
              <a:rPr lang="en-US" altLang="zh-TW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horizontal positions, </a:t>
            </a:r>
            <a:r>
              <a:rPr lang="en-US" altLang="zh-TW" sz="25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n </a:t>
            </a:r>
            <a:r>
              <a:rPr lang="en-US" altLang="zh-TW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horizontal velocities, </a:t>
            </a:r>
            <a:r>
              <a:rPr lang="en-US" altLang="zh-TW" sz="25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n </a:t>
            </a:r>
            <a:r>
              <a:rPr lang="en-US" altLang="zh-TW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vertical positions, </a:t>
            </a:r>
            <a:r>
              <a:rPr lang="en-US" altLang="zh-TW" sz="25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n </a:t>
            </a:r>
            <a:r>
              <a:rPr lang="en-US" altLang="zh-TW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vertical velocities, </a:t>
            </a:r>
            <a:r>
              <a:rPr lang="en-US" altLang="zh-TW" sz="25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n </a:t>
            </a:r>
            <a:r>
              <a:rPr lang="en-US" altLang="zh-TW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angular orientations, </a:t>
            </a:r>
            <a:r>
              <a:rPr lang="en-US" altLang="zh-TW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n </a:t>
            </a:r>
            <a:r>
              <a:rPr lang="en-US" altLang="zh-TW" sz="25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angular </a:t>
            </a:r>
            <a:r>
              <a:rPr lang="en-US" altLang="zh-TW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speeds</a:t>
            </a:r>
            <a:endParaRPr lang="en-US" sz="25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571500" indent="-571500" algn="just" defTabSz="1306266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altLang="zh-TW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Discretized </a:t>
            </a:r>
            <a:r>
              <a:rPr lang="en-US" altLang="zh-TW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Actions: </a:t>
            </a:r>
            <a:r>
              <a:rPr lang="en-US" altLang="zh-TW" sz="25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Firing the main (bottom) </a:t>
            </a:r>
            <a:r>
              <a:rPr lang="en-US" altLang="zh-TW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engine, firing </a:t>
            </a:r>
            <a:r>
              <a:rPr lang="en-US" altLang="zh-TW" sz="25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the </a:t>
            </a:r>
            <a:r>
              <a:rPr lang="en-US" altLang="zh-TW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left engine, </a:t>
            </a:r>
            <a:r>
              <a:rPr lang="en-US" altLang="zh-TW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firing the </a:t>
            </a:r>
            <a:r>
              <a:rPr lang="en-US" altLang="zh-TW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right engine, </a:t>
            </a:r>
            <a:r>
              <a:rPr lang="en-US" altLang="zh-TW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or no </a:t>
            </a:r>
            <a:r>
              <a:rPr lang="en-US" altLang="zh-TW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engine is </a:t>
            </a:r>
            <a:r>
              <a:rPr lang="en-US" altLang="zh-TW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fired</a:t>
            </a:r>
            <a:endParaRPr lang="en-US" altLang="zh-TW" sz="2500" dirty="0" smtClean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571500" indent="-571500" algn="just" defTabSz="1306266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altLang="zh-TW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Algorithm: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540095" y="12833002"/>
            <a:ext cx="393694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defTabSz="1306266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The MDP model has an exponentially large number of possibilities to consider as more states are discretized</a:t>
            </a:r>
          </a:p>
          <a:p>
            <a:pPr marL="571500" indent="-571500" defTabSz="1306266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More </a:t>
            </a:r>
            <a:r>
              <a:rPr lang="en-US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layers in the neural network </a:t>
            </a:r>
            <a:r>
              <a:rPr lang="en-US" sz="25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generally leading to better </a:t>
            </a:r>
            <a:r>
              <a:rPr lang="en-US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results</a:t>
            </a:r>
            <a:endParaRPr lang="en-US" sz="25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90437" y="6521021"/>
            <a:ext cx="8791169" cy="8172376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rgbClr val="8D3C1E"/>
            </a:solidFill>
            <a:prstDash val="soli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130626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857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"/>
              <a:cs typeface="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63689" y="14857498"/>
            <a:ext cx="8803923" cy="3258831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rgbClr val="8D3C1E"/>
            </a:solidFill>
            <a:prstDash val="soli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130626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857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"/>
              <a:cs typeface="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356754" y="3442730"/>
            <a:ext cx="8833498" cy="3816890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rgbClr val="8D3C1E"/>
            </a:solidFill>
            <a:prstDash val="soli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130626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857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"/>
              <a:cs typeface="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8407337" y="3447462"/>
            <a:ext cx="8710785" cy="8111350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rgbClr val="8D3C1E"/>
            </a:solidFill>
            <a:prstDash val="soli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130626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857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"/>
              <a:cs typeface=""/>
            </a:endParaRPr>
          </a:p>
        </p:txBody>
      </p:sp>
      <p:sp>
        <p:nvSpPr>
          <p:cNvPr id="25" name="Subtitle 3"/>
          <p:cNvSpPr txBox="1">
            <a:spLocks/>
          </p:cNvSpPr>
          <p:nvPr/>
        </p:nvSpPr>
        <p:spPr>
          <a:xfrm>
            <a:off x="9356754" y="3530071"/>
            <a:ext cx="8704048" cy="1010893"/>
          </a:xfrm>
          <a:prstGeom prst="rect">
            <a:avLst/>
          </a:prstGeom>
        </p:spPr>
        <p:txBody>
          <a:bodyPr vert="horz" wrap="square" lIns="0" tIns="45720" rIns="0" bIns="45720" rtlCol="0">
            <a:noAutofit/>
          </a:bodyPr>
          <a:lstStyle>
            <a:lvl1pPr marL="0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None/>
              <a:defRPr sz="5333" kern="1200" cap="small" spc="800">
                <a:solidFill>
                  <a:srgbClr val="A4001D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1219215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+mn-cs"/>
              </a:defRPr>
            </a:lvl2pPr>
            <a:lvl3pPr marL="2438430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+mn-cs"/>
              </a:defRPr>
            </a:lvl3pPr>
            <a:lvl4pPr marL="3657646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+mn-cs"/>
              </a:defRPr>
            </a:lvl4pPr>
            <a:lvl5pPr marL="4876861" indent="0" algn="ctr" defTabSz="121921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+mn-cs"/>
              </a:defRPr>
            </a:lvl5pPr>
            <a:lvl6pPr marL="6096076" indent="0" algn="ctr" defTabSz="1219215" rtl="0" eaLnBrk="1" latinLnBrk="0" hangingPunct="1">
              <a:spcBef>
                <a:spcPct val="20000"/>
              </a:spcBef>
              <a:buFont typeface="Arial"/>
              <a:buNone/>
              <a:defRPr sz="53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7315291" indent="0" algn="ctr" defTabSz="1219215" rtl="0" eaLnBrk="1" latinLnBrk="0" hangingPunct="1">
              <a:spcBef>
                <a:spcPct val="20000"/>
              </a:spcBef>
              <a:buFont typeface="Arial"/>
              <a:buNone/>
              <a:defRPr sz="53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8534507" indent="0" algn="ctr" defTabSz="1219215" rtl="0" eaLnBrk="1" latinLnBrk="0" hangingPunct="1">
              <a:spcBef>
                <a:spcPct val="20000"/>
              </a:spcBef>
              <a:buFont typeface="Arial"/>
              <a:buNone/>
              <a:defRPr sz="53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9753722" indent="0" algn="ctr" defTabSz="1219215" rtl="0" eaLnBrk="1" latinLnBrk="0" hangingPunct="1">
              <a:spcBef>
                <a:spcPct val="20000"/>
              </a:spcBef>
              <a:buFont typeface="Arial"/>
              <a:buNone/>
              <a:defRPr sz="53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Clr>
                <a:srgbClr val="8C1515"/>
              </a:buClr>
              <a:defRPr/>
            </a:pPr>
            <a:r>
              <a:rPr lang="en-US" sz="4500" spc="300" dirty="0" err="1" smtClean="0">
                <a:solidFill>
                  <a:srgbClr val="8C1515"/>
                </a:solidFill>
                <a:ea typeface=""/>
                <a:cs typeface=""/>
              </a:rPr>
              <a:t>Pd</a:t>
            </a:r>
            <a:r>
              <a:rPr lang="en-US" sz="4500" spc="300" dirty="0" smtClean="0">
                <a:solidFill>
                  <a:srgbClr val="8C1515"/>
                </a:solidFill>
                <a:ea typeface=""/>
                <a:cs typeface=""/>
              </a:rPr>
              <a:t> controller</a:t>
            </a:r>
            <a:endParaRPr lang="en-US" sz="4500" spc="300" dirty="0">
              <a:solidFill>
                <a:srgbClr val="8C1515"/>
              </a:solidFill>
              <a:ea typeface=""/>
              <a:cs typeface=""/>
            </a:endParaRP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rgbClr val="8C1515"/>
              </a:buClr>
              <a:defRPr/>
            </a:pPr>
            <a:endParaRPr lang="en-US" spc="300" dirty="0">
              <a:solidFill>
                <a:srgbClr val="8C1515"/>
              </a:solidFill>
              <a:ea typeface=""/>
              <a:cs typeface="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9356754" y="7427217"/>
            <a:ext cx="8833498" cy="10689114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rgbClr val="8D3C1E"/>
            </a:solidFill>
            <a:prstDash val="soli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130626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857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"/>
              <a:cs typeface="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8407338" y="11730418"/>
            <a:ext cx="8696158" cy="6385912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rgbClr val="8D3C1E"/>
            </a:solidFill>
            <a:prstDash val="soli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130626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857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"/>
              <a:cs typeface="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2516" y="7380849"/>
            <a:ext cx="835663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306266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The rocket landing game can be described as a state-space Markov Decision Process:</a:t>
            </a:r>
            <a:endParaRPr lang="en-US" altLang="zh-TW" sz="1000" dirty="0" smtClean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571500" indent="-571500" algn="just" defTabSz="1306266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altLang="zh-TW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State</a:t>
            </a:r>
            <a:r>
              <a:rPr lang="en-US" altLang="zh-TW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: horizontal position, horizontal velocity, vertical position, vertical velocity, angular orientation, angular </a:t>
            </a:r>
            <a:r>
              <a:rPr lang="en-US" altLang="zh-TW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speed</a:t>
            </a:r>
            <a:endParaRPr lang="en-US" altLang="zh-TW" sz="1000" dirty="0" smtClean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571500" indent="-571500" algn="just" defTabSz="1306266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altLang="zh-TW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Action: Firing the main </a:t>
            </a:r>
            <a:r>
              <a:rPr lang="en-US" altLang="zh-TW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engine </a:t>
            </a:r>
            <a:r>
              <a:rPr lang="en-US" altLang="zh-TW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or firing the </a:t>
            </a:r>
            <a:r>
              <a:rPr lang="en-US" altLang="zh-TW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left or right engine</a:t>
            </a:r>
            <a:endParaRPr lang="en-US" altLang="zh-TW" sz="1000" dirty="0" smtClean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571500" indent="-571500" defTabSz="1306266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altLang="zh-TW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Transition Probability: Probability distribution over state </a:t>
            </a:r>
            <a:r>
              <a:rPr lang="en-US" altLang="zh-TW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space, initially uniform</a:t>
            </a:r>
            <a:endParaRPr lang="en-US" altLang="zh-TW" sz="10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571500" indent="-571500" algn="just" defTabSz="1306266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altLang="zh-TW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Reward: -100 for crash, 300 for successfully landing, </a:t>
            </a:r>
            <a:r>
              <a:rPr lang="en-US" altLang="zh-TW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-0.3 </a:t>
            </a:r>
            <a:r>
              <a:rPr lang="en-US" altLang="zh-TW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for firing engine at each frame, 10 for leg contact</a:t>
            </a:r>
            <a:r>
              <a:rPr lang="en-US" altLang="zh-TW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,</a:t>
            </a:r>
            <a:endParaRPr lang="en-US" altLang="zh-TW" sz="10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571500" indent="-571500" defTabSz="1306266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altLang="zh-TW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Discount Factor: </a:t>
            </a:r>
            <a:r>
              <a:rPr lang="en-US" altLang="zh-TW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Usually set close to 1</a:t>
            </a:r>
            <a:endParaRPr lang="en-US" altLang="zh-TW" sz="25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396393" y="4533139"/>
            <a:ext cx="86711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 defTabSz="1306266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altLang="zh-TW" sz="2500" dirty="0" smtClean="0">
              <a:solidFill>
                <a:srgbClr val="000000"/>
              </a:solidFill>
              <a:latin typeface="Source Sans Pro" charset="0"/>
              <a:ea typeface="ＭＳ Ｐゴシック" charset="-128"/>
            </a:endParaRPr>
          </a:p>
          <a:p>
            <a:pPr algn="just" defTabSz="1306266" fontAlgn="base">
              <a:spcBef>
                <a:spcPct val="0"/>
              </a:spcBef>
              <a:spcAft>
                <a:spcPct val="0"/>
              </a:spcAft>
            </a:pPr>
            <a:endParaRPr lang="en-US" altLang="zh-TW" sz="1000" dirty="0" smtClean="0">
              <a:solidFill>
                <a:srgbClr val="000000"/>
              </a:solidFill>
              <a:latin typeface="Source Sans Pro" charset="0"/>
              <a:ea typeface="ＭＳ Ｐゴシック" charset="-128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528439" y="4348473"/>
            <a:ext cx="856411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 defTabSz="1306266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Feedback Control: Use the </a:t>
            </a:r>
            <a:r>
              <a:rPr lang="en-US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difference between </a:t>
            </a:r>
            <a:r>
              <a:rPr lang="en-US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the target horizontal, vertical position, and angular </a:t>
            </a:r>
            <a:r>
              <a:rPr lang="en-US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orientation state </a:t>
            </a:r>
            <a:r>
              <a:rPr lang="en-US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and </a:t>
            </a:r>
            <a:r>
              <a:rPr lang="en-US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the current state as </a:t>
            </a:r>
            <a:r>
              <a:rPr lang="en-US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input to </a:t>
            </a:r>
            <a:r>
              <a:rPr lang="en-US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choose which engine to fire</a:t>
            </a:r>
            <a:endParaRPr lang="en-US" sz="1000" dirty="0" smtClean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571500" indent="-571500" algn="just" defTabSz="1306266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Control Gain: </a:t>
            </a:r>
            <a:r>
              <a:rPr lang="en-US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Determine the gains </a:t>
            </a:r>
            <a:r>
              <a:rPr lang="en-US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for </a:t>
            </a:r>
            <a:r>
              <a:rPr lang="en-US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the proportional term </a:t>
            </a:r>
            <a:r>
              <a:rPr lang="en-US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and derivative </a:t>
            </a:r>
            <a:r>
              <a:rPr lang="en-US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term in order to properly </a:t>
            </a:r>
            <a:r>
              <a:rPr lang="en-US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scale </a:t>
            </a:r>
            <a:r>
              <a:rPr lang="en-US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the difference</a:t>
            </a:r>
            <a:endParaRPr lang="en-US" sz="2500" dirty="0" smtClean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algn="just" defTabSz="1306266" fontAlgn="base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algn="just" defTabSz="1306266" fontAlgn="base">
              <a:spcBef>
                <a:spcPct val="0"/>
              </a:spcBef>
              <a:spcAft>
                <a:spcPct val="0"/>
              </a:spcAft>
            </a:pPr>
            <a:endParaRPr lang="en-US" sz="2500" dirty="0" smtClean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10126797" y="12239113"/>
            <a:ext cx="7210338" cy="5606192"/>
            <a:chOff x="10201274" y="12038728"/>
            <a:chExt cx="7373921" cy="5843863"/>
          </a:xfrm>
        </p:grpSpPr>
        <p:sp>
          <p:nvSpPr>
            <p:cNvPr id="7" name="TextBox 6"/>
            <p:cNvSpPr txBox="1"/>
            <p:nvPr/>
          </p:nvSpPr>
          <p:spPr>
            <a:xfrm>
              <a:off x="13030200" y="13036819"/>
              <a:ext cx="2073274" cy="861774"/>
            </a:xfrm>
            <a:prstGeom prst="rect">
              <a:avLst/>
            </a:prstGeom>
            <a:solidFill>
              <a:srgbClr val="9C12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 smtClean="0">
                  <a:solidFill>
                    <a:srgbClr val="FFFFFF"/>
                  </a:solidFill>
                  <a:latin typeface="Source Sans Pro" charset="0"/>
                  <a:ea typeface="ＭＳ Ｐゴシック" charset="-128"/>
                </a:rPr>
                <a:t>Policy evaluation</a:t>
              </a:r>
              <a:endParaRPr lang="en-US" sz="2500" b="1" dirty="0">
                <a:solidFill>
                  <a:srgbClr val="FFFFFF"/>
                </a:solidFill>
                <a:latin typeface="Source Sans Pro" charset="0"/>
                <a:ea typeface="ＭＳ Ｐゴシック" charset="-128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3030200" y="16008769"/>
              <a:ext cx="2073274" cy="861774"/>
            </a:xfrm>
            <a:prstGeom prst="rect">
              <a:avLst/>
            </a:prstGeom>
            <a:solidFill>
              <a:srgbClr val="9C12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 smtClean="0">
                  <a:solidFill>
                    <a:srgbClr val="FFFFFF"/>
                  </a:solidFill>
                  <a:latin typeface="Source Sans Pro" charset="0"/>
                  <a:ea typeface="ＭＳ Ｐゴシック" charset="-128"/>
                </a:rPr>
                <a:t>Value iteration</a:t>
              </a:r>
              <a:endParaRPr lang="en-US" sz="2500" b="1" dirty="0">
                <a:solidFill>
                  <a:srgbClr val="FFFFFF"/>
                </a:solidFill>
                <a:latin typeface="Source Sans Pro" charset="0"/>
                <a:ea typeface="ＭＳ Ｐゴシック" charset="-128"/>
              </a:endParaRPr>
            </a:p>
          </p:txBody>
        </p:sp>
        <p:cxnSp>
          <p:nvCxnSpPr>
            <p:cNvPr id="9" name="Straight Arrow Connector 8"/>
            <p:cNvCxnSpPr>
              <a:stCxn id="90" idx="2"/>
              <a:endCxn id="64" idx="0"/>
            </p:cNvCxnSpPr>
            <p:nvPr/>
          </p:nvCxnSpPr>
          <p:spPr>
            <a:xfrm flipH="1">
              <a:off x="14066837" y="15390306"/>
              <a:ext cx="6350" cy="618463"/>
            </a:xfrm>
            <a:prstGeom prst="straightConnector1">
              <a:avLst/>
            </a:prstGeom>
            <a:ln w="76200" cmpd="sng"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78" idx="2"/>
              <a:endCxn id="7" idx="0"/>
            </p:cNvCxnSpPr>
            <p:nvPr/>
          </p:nvCxnSpPr>
          <p:spPr>
            <a:xfrm flipH="1">
              <a:off x="14066837" y="12515782"/>
              <a:ext cx="6350" cy="521037"/>
            </a:xfrm>
            <a:prstGeom prst="straightConnector1">
              <a:avLst/>
            </a:prstGeom>
            <a:ln w="76200" cmpd="sng"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4" idx="1"/>
            </p:cNvCxnSpPr>
            <p:nvPr/>
          </p:nvCxnSpPr>
          <p:spPr>
            <a:xfrm flipH="1">
              <a:off x="12385674" y="16439656"/>
              <a:ext cx="644526" cy="0"/>
            </a:xfrm>
            <a:prstGeom prst="straightConnector1">
              <a:avLst/>
            </a:prstGeom>
            <a:ln w="76200" cmpd="sng"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12385674" y="13343814"/>
              <a:ext cx="0" cy="3095842"/>
            </a:xfrm>
            <a:prstGeom prst="straightConnector1">
              <a:avLst/>
            </a:prstGeom>
            <a:ln w="76200" cmpd="sng"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endCxn id="7" idx="1"/>
            </p:cNvCxnSpPr>
            <p:nvPr/>
          </p:nvCxnSpPr>
          <p:spPr>
            <a:xfrm>
              <a:off x="12385674" y="13442304"/>
              <a:ext cx="644526" cy="25402"/>
            </a:xfrm>
            <a:prstGeom prst="straightConnector1">
              <a:avLst/>
            </a:prstGeom>
            <a:ln w="76200" cmpd="sng"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0201274" y="14720892"/>
              <a:ext cx="2184400" cy="4770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solidFill>
                    <a:srgbClr val="000000"/>
                  </a:solidFill>
                  <a:latin typeface="Source Sans Pro" charset="0"/>
                  <a:ea typeface="ＭＳ Ｐゴシック" charset="-128"/>
                </a:rPr>
                <a:t>Not converge</a:t>
              </a:r>
            </a:p>
          </p:txBody>
        </p:sp>
        <p:cxnSp>
          <p:nvCxnSpPr>
            <p:cNvPr id="75" name="Straight Arrow Connector 74"/>
            <p:cNvCxnSpPr>
              <a:stCxn id="64" idx="2"/>
              <a:endCxn id="79" idx="0"/>
            </p:cNvCxnSpPr>
            <p:nvPr/>
          </p:nvCxnSpPr>
          <p:spPr>
            <a:xfrm>
              <a:off x="14066837" y="16870543"/>
              <a:ext cx="6350" cy="534994"/>
            </a:xfrm>
            <a:prstGeom prst="straightConnector1">
              <a:avLst/>
            </a:prstGeom>
            <a:ln w="76200" cmpd="sng"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14470080" y="16870543"/>
              <a:ext cx="1598594" cy="4770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 smtClean="0">
                  <a:solidFill>
                    <a:srgbClr val="000000"/>
                  </a:solidFill>
                  <a:latin typeface="Source Sans Pro" charset="0"/>
                  <a:ea typeface="ＭＳ Ｐゴシック" charset="-128"/>
                </a:rPr>
                <a:t>Converge</a:t>
              </a:r>
              <a:endParaRPr lang="en-US" sz="2500" dirty="0">
                <a:solidFill>
                  <a:srgbClr val="000000"/>
                </a:solidFill>
                <a:latin typeface="Source Sans Pro" charset="0"/>
                <a:ea typeface="ＭＳ Ｐゴシック" charset="-128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4189074" y="15443199"/>
              <a:ext cx="3386121" cy="8617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 smtClean="0">
                  <a:solidFill>
                    <a:srgbClr val="000000"/>
                  </a:solidFill>
                  <a:latin typeface="Source Sans Pro" charset="0"/>
                  <a:ea typeface="ＭＳ Ｐゴシック" charset="-128"/>
                </a:rPr>
                <a:t>End of trial &amp; count normalize</a:t>
              </a:r>
              <a:endParaRPr lang="en-US" sz="2500" dirty="0">
                <a:solidFill>
                  <a:srgbClr val="000000"/>
                </a:solidFill>
                <a:latin typeface="Source Sans Pro" charset="0"/>
                <a:ea typeface="ＭＳ Ｐゴシック" charset="-128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783887" y="12038728"/>
              <a:ext cx="6578600" cy="4770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 smtClean="0">
                  <a:solidFill>
                    <a:srgbClr val="000000"/>
                  </a:solidFill>
                  <a:latin typeface="Source Sans Pro" charset="0"/>
                  <a:ea typeface="ＭＳ Ｐゴシック" charset="-128"/>
                </a:rPr>
                <a:t>Initial reward, transition probability, and value</a:t>
              </a:r>
              <a:endParaRPr lang="en-US" sz="2500" dirty="0">
                <a:solidFill>
                  <a:srgbClr val="000000"/>
                </a:solidFill>
                <a:latin typeface="Source Sans Pro" charset="0"/>
                <a:ea typeface="ＭＳ Ｐゴシック" charset="-128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739437" y="17405537"/>
              <a:ext cx="6667500" cy="47705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 smtClean="0">
                  <a:solidFill>
                    <a:srgbClr val="000000"/>
                  </a:solidFill>
                  <a:latin typeface="Source Sans Pro" charset="0"/>
                  <a:ea typeface="ＭＳ Ｐゴシック" charset="-128"/>
                </a:rPr>
                <a:t>Final reward, transition probability, and value</a:t>
              </a:r>
              <a:endParaRPr lang="en-US" sz="2500" dirty="0">
                <a:solidFill>
                  <a:srgbClr val="000000"/>
                </a:solidFill>
                <a:latin typeface="Source Sans Pro" charset="0"/>
                <a:ea typeface="ＭＳ Ｐゴシック" charset="-128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3030200" y="14528532"/>
              <a:ext cx="2085974" cy="861774"/>
            </a:xfrm>
            <a:prstGeom prst="rect">
              <a:avLst/>
            </a:prstGeom>
            <a:solidFill>
              <a:srgbClr val="9C12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 smtClean="0">
                  <a:solidFill>
                    <a:srgbClr val="FFFFFF"/>
                  </a:solidFill>
                  <a:latin typeface="Source Sans Pro" charset="0"/>
                  <a:ea typeface="ＭＳ Ｐゴシック" charset="-128"/>
                </a:rPr>
                <a:t>Monte Carlo Count </a:t>
              </a:r>
              <a:endParaRPr lang="en-US" sz="2500" b="1" dirty="0">
                <a:solidFill>
                  <a:srgbClr val="FFFFFF"/>
                </a:solidFill>
                <a:latin typeface="Source Sans Pro" charset="0"/>
                <a:ea typeface="ＭＳ Ｐゴシック" charset="-128"/>
              </a:endParaRPr>
            </a:p>
          </p:txBody>
        </p:sp>
        <p:cxnSp>
          <p:nvCxnSpPr>
            <p:cNvPr id="91" name="Straight Arrow Connector 90"/>
            <p:cNvCxnSpPr>
              <a:stCxn id="7" idx="2"/>
              <a:endCxn id="90" idx="0"/>
            </p:cNvCxnSpPr>
            <p:nvPr/>
          </p:nvCxnSpPr>
          <p:spPr>
            <a:xfrm>
              <a:off x="14066837" y="13898593"/>
              <a:ext cx="6350" cy="629939"/>
            </a:xfrm>
            <a:prstGeom prst="straightConnector1">
              <a:avLst/>
            </a:prstGeom>
            <a:ln w="76200" cmpd="sng"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90" idx="3"/>
            </p:cNvCxnSpPr>
            <p:nvPr/>
          </p:nvCxnSpPr>
          <p:spPr>
            <a:xfrm>
              <a:off x="15116174" y="14959419"/>
              <a:ext cx="673100" cy="1"/>
            </a:xfrm>
            <a:prstGeom prst="straightConnector1">
              <a:avLst/>
            </a:prstGeom>
            <a:ln w="76200" cmpd="sng"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15789274" y="13442304"/>
              <a:ext cx="0" cy="1573323"/>
            </a:xfrm>
            <a:prstGeom prst="straightConnector1">
              <a:avLst/>
            </a:prstGeom>
            <a:ln w="76200" cmpd="sng"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endCxn id="7" idx="3"/>
            </p:cNvCxnSpPr>
            <p:nvPr/>
          </p:nvCxnSpPr>
          <p:spPr>
            <a:xfrm flipH="1">
              <a:off x="15103474" y="13467706"/>
              <a:ext cx="685800" cy="0"/>
            </a:xfrm>
            <a:prstGeom prst="straightConnector1">
              <a:avLst/>
            </a:prstGeom>
            <a:ln w="76200" cmpd="sng"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15789274" y="14060403"/>
              <a:ext cx="1602573" cy="4770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 smtClean="0">
                  <a:solidFill>
                    <a:srgbClr val="000000"/>
                  </a:solidFill>
                  <a:latin typeface="Source Sans Pro" charset="0"/>
                  <a:ea typeface="ＭＳ Ｐゴシック" charset="-128"/>
                </a:rPr>
                <a:t>Time step</a:t>
              </a:r>
              <a:endParaRPr lang="en-US" sz="2500" dirty="0">
                <a:solidFill>
                  <a:srgbClr val="000000"/>
                </a:solidFill>
                <a:latin typeface="Source Sans Pro" charset="0"/>
                <a:ea typeface="ＭＳ Ｐゴシック" charset="-128"/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2777" y="12902287"/>
            <a:ext cx="4227532" cy="3170648"/>
          </a:xfrm>
          <a:prstGeom prst="rect">
            <a:avLst/>
          </a:prstGeom>
        </p:spPr>
      </p:pic>
      <p:grpSp>
        <p:nvGrpSpPr>
          <p:cNvPr id="158" name="Group 157"/>
          <p:cNvGrpSpPr/>
          <p:nvPr/>
        </p:nvGrpSpPr>
        <p:grpSpPr>
          <a:xfrm>
            <a:off x="18591518" y="7259620"/>
            <a:ext cx="8424690" cy="4140270"/>
            <a:chOff x="18591518" y="8163662"/>
            <a:chExt cx="8424690" cy="4140270"/>
          </a:xfrm>
        </p:grpSpPr>
        <p:sp>
          <p:nvSpPr>
            <p:cNvPr id="86" name="TextBox 85"/>
            <p:cNvSpPr txBox="1"/>
            <p:nvPr/>
          </p:nvSpPr>
          <p:spPr>
            <a:xfrm>
              <a:off x="21611950" y="8163662"/>
              <a:ext cx="2905990" cy="861774"/>
            </a:xfrm>
            <a:prstGeom prst="rect">
              <a:avLst/>
            </a:prstGeom>
            <a:solidFill>
              <a:srgbClr val="9C12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 smtClean="0">
                  <a:solidFill>
                    <a:schemeClr val="bg1"/>
                  </a:solidFill>
                  <a:latin typeface="Source Sans Pro" charset="0"/>
                  <a:ea typeface="ＭＳ Ｐゴシック" charset="-128"/>
                </a:rPr>
                <a:t>Initialize Multi-layer perception</a:t>
              </a:r>
              <a:endParaRPr lang="en-US" sz="2500" b="1" dirty="0">
                <a:solidFill>
                  <a:schemeClr val="bg1"/>
                </a:solidFill>
                <a:latin typeface="Source Sans Pro" charset="0"/>
                <a:ea typeface="ＭＳ Ｐゴシック" charset="-128"/>
              </a:endParaRPr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 flipH="1">
              <a:off x="23045915" y="10408485"/>
              <a:ext cx="19030" cy="676782"/>
            </a:xfrm>
            <a:prstGeom prst="straightConnector1">
              <a:avLst/>
            </a:prstGeom>
            <a:ln w="76200" cmpd="sng"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H="1">
              <a:off x="21030752" y="11091914"/>
              <a:ext cx="2034194" cy="0"/>
            </a:xfrm>
            <a:prstGeom prst="straightConnector1">
              <a:avLst/>
            </a:prstGeom>
            <a:ln w="76200" cmpd="sng"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21004817" y="9950408"/>
              <a:ext cx="0" cy="1114318"/>
            </a:xfrm>
            <a:prstGeom prst="straightConnector1">
              <a:avLst/>
            </a:prstGeom>
            <a:ln w="76200" cmpd="sng"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21004817" y="9950408"/>
              <a:ext cx="607133" cy="0"/>
            </a:xfrm>
            <a:prstGeom prst="straightConnector1">
              <a:avLst/>
            </a:prstGeom>
            <a:ln w="76200" cmpd="sng"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23045915" y="11227738"/>
              <a:ext cx="3744394" cy="4770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 smtClean="0">
                  <a:solidFill>
                    <a:srgbClr val="000000"/>
                  </a:solidFill>
                  <a:latin typeface="Source Sans Pro" charset="0"/>
                  <a:ea typeface="ＭＳ Ｐゴシック" charset="-128"/>
                </a:rPr>
                <a:t>Average Reward &gt; 200</a:t>
              </a:r>
              <a:endParaRPr lang="en-US" sz="2500" dirty="0">
                <a:solidFill>
                  <a:srgbClr val="000000"/>
                </a:solidFill>
                <a:latin typeface="Source Sans Pro" charset="0"/>
                <a:ea typeface="ＭＳ Ｐゴシック" charset="-12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2920446" y="10499207"/>
              <a:ext cx="2251067" cy="4770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 smtClean="0">
                  <a:solidFill>
                    <a:srgbClr val="000000"/>
                  </a:solidFill>
                  <a:latin typeface="Source Sans Pro" charset="0"/>
                  <a:ea typeface="ＭＳ Ｐゴシック" charset="-128"/>
                </a:rPr>
                <a:t>End of trial</a:t>
              </a:r>
              <a:endParaRPr lang="en-US" sz="2500" dirty="0">
                <a:solidFill>
                  <a:srgbClr val="000000"/>
                </a:solidFill>
                <a:latin typeface="Source Sans Pro" charset="0"/>
                <a:ea typeface="ＭＳ Ｐゴシック" charset="-128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1730344" y="11826878"/>
              <a:ext cx="2669203" cy="47705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 smtClean="0">
                  <a:solidFill>
                    <a:srgbClr val="000000"/>
                  </a:solidFill>
                  <a:latin typeface="Source Sans Pro" charset="0"/>
                  <a:ea typeface="ＭＳ Ｐゴシック" charset="-128"/>
                </a:rPr>
                <a:t>Final Weight (W)</a:t>
              </a:r>
              <a:endParaRPr lang="en-US" sz="2500" dirty="0">
                <a:solidFill>
                  <a:srgbClr val="000000"/>
                </a:solidFill>
                <a:latin typeface="Source Sans Pro" charset="0"/>
                <a:ea typeface="ＭＳ Ｐゴシック" charset="-128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1611950" y="9546711"/>
              <a:ext cx="2905990" cy="861774"/>
            </a:xfrm>
            <a:prstGeom prst="rect">
              <a:avLst/>
            </a:prstGeom>
            <a:solidFill>
              <a:srgbClr val="9C12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 smtClean="0">
                  <a:solidFill>
                    <a:srgbClr val="FFFFFF"/>
                  </a:solidFill>
                  <a:latin typeface="Source Sans Pro" charset="0"/>
                  <a:ea typeface="ＭＳ Ｐゴシック" charset="-128"/>
                </a:rPr>
                <a:t>SGD to update W by Q, V, and </a:t>
              </a:r>
              <a:r>
                <a:rPr lang="en-US" sz="2500" b="1" dirty="0" err="1">
                  <a:solidFill>
                    <a:srgbClr val="FFFFFF"/>
                  </a:solidFill>
                  <a:latin typeface="Source Sans Pro" charset="0"/>
                  <a:ea typeface="ＭＳ Ｐゴシック" charset="-128"/>
                </a:rPr>
                <a:t>ϕ</a:t>
              </a:r>
              <a:r>
                <a:rPr lang="en-US" sz="2500" b="1" dirty="0">
                  <a:solidFill>
                    <a:srgbClr val="FFFFFF"/>
                  </a:solidFill>
                  <a:latin typeface="Source Sans Pro" charset="0"/>
                  <a:ea typeface="ＭＳ Ｐゴシック" charset="-128"/>
                </a:rPr>
                <a:t>(x</a:t>
              </a:r>
              <a:r>
                <a:rPr lang="en-US" sz="2500" b="1" dirty="0" smtClean="0">
                  <a:solidFill>
                    <a:srgbClr val="FFFFFF"/>
                  </a:solidFill>
                  <a:latin typeface="Source Sans Pro" charset="0"/>
                  <a:ea typeface="ＭＳ Ｐゴシック" charset="-128"/>
                </a:rPr>
                <a:t>)  </a:t>
              </a:r>
              <a:endParaRPr lang="en-US" sz="2500" b="1" dirty="0">
                <a:solidFill>
                  <a:srgbClr val="FFFFFF"/>
                </a:solidFill>
                <a:latin typeface="Source Sans Pro" charset="0"/>
                <a:ea typeface="ＭＳ Ｐゴシック" charset="-128"/>
              </a:endParaRPr>
            </a:p>
          </p:txBody>
        </p:sp>
        <p:cxnSp>
          <p:nvCxnSpPr>
            <p:cNvPr id="104" name="Straight Arrow Connector 103"/>
            <p:cNvCxnSpPr>
              <a:stCxn id="86" idx="2"/>
              <a:endCxn id="102" idx="0"/>
            </p:cNvCxnSpPr>
            <p:nvPr/>
          </p:nvCxnSpPr>
          <p:spPr>
            <a:xfrm>
              <a:off x="23064945" y="9025436"/>
              <a:ext cx="0" cy="521275"/>
            </a:xfrm>
            <a:prstGeom prst="straightConnector1">
              <a:avLst/>
            </a:prstGeom>
            <a:ln w="76200" cmpd="sng"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24517940" y="10408485"/>
              <a:ext cx="688826" cy="0"/>
            </a:xfrm>
            <a:prstGeom prst="straightConnector1">
              <a:avLst/>
            </a:prstGeom>
            <a:ln w="76200" cmpd="sng"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25206766" y="9546711"/>
              <a:ext cx="0" cy="861775"/>
            </a:xfrm>
            <a:prstGeom prst="straightConnector1">
              <a:avLst/>
            </a:prstGeom>
            <a:ln w="76200" cmpd="sng"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H="1">
              <a:off x="24520966" y="9546711"/>
              <a:ext cx="685800" cy="0"/>
            </a:xfrm>
            <a:prstGeom prst="straightConnector1">
              <a:avLst/>
            </a:prstGeom>
            <a:ln w="76200" cmpd="sng"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25413635" y="9739071"/>
              <a:ext cx="1602573" cy="4770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 smtClean="0">
                  <a:solidFill>
                    <a:srgbClr val="000000"/>
                  </a:solidFill>
                  <a:latin typeface="Source Sans Pro" charset="0"/>
                  <a:ea typeface="ＭＳ Ｐゴシック" charset="-128"/>
                </a:rPr>
                <a:t>Time step</a:t>
              </a:r>
              <a:endParaRPr lang="en-US" sz="2500" dirty="0">
                <a:solidFill>
                  <a:srgbClr val="000000"/>
                </a:solidFill>
                <a:latin typeface="Source Sans Pro" charset="0"/>
                <a:ea typeface="ＭＳ Ｐゴシック" charset="-128"/>
              </a:endParaRPr>
            </a:p>
          </p:txBody>
        </p:sp>
        <p:cxnSp>
          <p:nvCxnSpPr>
            <p:cNvPr id="142" name="Straight Arrow Connector 141"/>
            <p:cNvCxnSpPr>
              <a:endCxn id="101" idx="0"/>
            </p:cNvCxnSpPr>
            <p:nvPr/>
          </p:nvCxnSpPr>
          <p:spPr>
            <a:xfrm>
              <a:off x="23045915" y="11091914"/>
              <a:ext cx="19031" cy="734964"/>
            </a:xfrm>
            <a:prstGeom prst="straightConnector1">
              <a:avLst/>
            </a:prstGeom>
            <a:ln w="76200" cmpd="sng"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18591518" y="10234828"/>
              <a:ext cx="2391654" cy="8617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 smtClean="0">
                  <a:solidFill>
                    <a:srgbClr val="000000"/>
                  </a:solidFill>
                  <a:latin typeface="Source Sans Pro" charset="0"/>
                  <a:ea typeface="ＭＳ Ｐゴシック" charset="-128"/>
                </a:rPr>
                <a:t>Average Reward &lt; 200</a:t>
              </a:r>
              <a:endParaRPr lang="en-US" sz="2500" dirty="0">
                <a:solidFill>
                  <a:srgbClr val="000000"/>
                </a:solidFill>
                <a:latin typeface="Source Sans Pro" charset="0"/>
                <a:ea typeface="ＭＳ Ｐゴシック" charset="-128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22515" y="15768511"/>
            <a:ext cx="834606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 defTabSz="1306266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Discretize </a:t>
            </a:r>
            <a:r>
              <a:rPr lang="en-US" sz="25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actions and states </a:t>
            </a:r>
            <a:r>
              <a:rPr lang="en-US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effectively to split up the continuous rocket actions and states</a:t>
            </a:r>
            <a:endParaRPr lang="en-US" sz="25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571500" indent="-571500" algn="just" defTabSz="1306266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Minimize the amount of fuel used to land the rocket successfully</a:t>
            </a:r>
          </a:p>
          <a:p>
            <a:pPr marL="571500" indent="-571500" algn="just" defTabSz="1306266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Choose </a:t>
            </a:r>
            <a:r>
              <a:rPr lang="en-US" sz="25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optimal features for function </a:t>
            </a:r>
            <a:r>
              <a:rPr lang="en-US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approximation</a:t>
            </a:r>
            <a:endParaRPr lang="en-US" sz="25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8880" y="12239113"/>
            <a:ext cx="3753330" cy="2137403"/>
          </a:xfrm>
          <a:prstGeom prst="rect">
            <a:avLst/>
          </a:prstGeom>
          <a:ln>
            <a:solidFill>
              <a:srgbClr val="9C1200"/>
            </a:solidFill>
          </a:ln>
        </p:spPr>
      </p:pic>
      <p:sp>
        <p:nvSpPr>
          <p:cNvPr id="70" name="TextBox 69"/>
          <p:cNvSpPr txBox="1"/>
          <p:nvPr/>
        </p:nvSpPr>
        <p:spPr>
          <a:xfrm>
            <a:off x="18540094" y="16284720"/>
            <a:ext cx="821408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defTabSz="1306266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5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Hard </a:t>
            </a:r>
            <a:r>
              <a:rPr lang="en-US" sz="25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to pinpoint the effects of choosing different activation functions for the hidden layers</a:t>
            </a:r>
          </a:p>
          <a:p>
            <a:pPr marL="571500" indent="-571500" defTabSz="1306266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sz="2500" dirty="0" smtClean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93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</TotalTime>
  <Words>454</Words>
  <Application>Microsoft Macintosh PowerPoint</Application>
  <PresentationFormat>Custom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Calibri</vt:lpstr>
      <vt:lpstr>Calibri Light</vt:lpstr>
      <vt:lpstr>Helvetica</vt:lpstr>
      <vt:lpstr>ＭＳ Ｐゴシック</vt:lpstr>
      <vt:lpstr>Source Sans Pro</vt:lpstr>
      <vt:lpstr>Wingdings</vt:lpstr>
      <vt:lpstr>新細明體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sjacob7@utexas.edu</dc:creator>
  <cp:lastModifiedBy>sjacob7@utexas.edu</cp:lastModifiedBy>
  <cp:revision>97</cp:revision>
  <dcterms:created xsi:type="dcterms:W3CDTF">2016-12-04T23:54:39Z</dcterms:created>
  <dcterms:modified xsi:type="dcterms:W3CDTF">2016-12-05T06:07:08Z</dcterms:modified>
</cp:coreProperties>
</file>