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9" r:id="rId3"/>
    <p:sldId id="262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3F2C2E-BE91-4F96-ADC3-FB4235F55201}" v="11" dt="2024-11-18T12:35:56.7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26" y="6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61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784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21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58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3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27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30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03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65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9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51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4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4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81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txStyles>
    <p:titleStyle>
      <a:lvl1pPr algn="l" defTabSz="914400" rtl="0" eaLnBrk="1" latinLnBrk="0" hangingPunct="1">
        <a:lnSpc>
          <a:spcPct val="118000"/>
        </a:lnSpc>
        <a:spcBef>
          <a:spcPct val="0"/>
        </a:spcBef>
        <a:buNone/>
        <a:defRPr sz="6600" kern="1200" spc="7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8000"/>
        </a:lnSpc>
        <a:spcBef>
          <a:spcPts val="1000"/>
        </a:spcBef>
        <a:buFont typeface="Arial" panose="020B0604020202020204" pitchFamily="34" charset="0"/>
        <a:buNone/>
        <a:defRPr sz="2400" kern="1200" spc="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8000"/>
        </a:lnSpc>
        <a:spcBef>
          <a:spcPts val="500"/>
        </a:spcBef>
        <a:buFont typeface="Arial" panose="020B0604020202020204" pitchFamily="34" charset="0"/>
        <a:buChar char="•"/>
        <a:defRPr sz="2000" kern="1200" spc="5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18000"/>
        </a:lnSpc>
        <a:spcBef>
          <a:spcPts val="500"/>
        </a:spcBef>
        <a:buFont typeface="Arial" panose="020B0604020202020204" pitchFamily="34" charset="0"/>
        <a:buNone/>
        <a:defRPr sz="2000" kern="1200" spc="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8000"/>
        </a:lnSpc>
        <a:spcBef>
          <a:spcPts val="500"/>
        </a:spcBef>
        <a:buFont typeface="Arial" panose="020B0604020202020204" pitchFamily="34" charset="0"/>
        <a:buChar char="•"/>
        <a:defRPr sz="1800" kern="1200" spc="5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18000"/>
        </a:lnSpc>
        <a:spcBef>
          <a:spcPts val="500"/>
        </a:spcBef>
        <a:buFont typeface="Arial" panose="020B0604020202020204" pitchFamily="34" charset="0"/>
        <a:buNone/>
        <a:defRPr sz="1800" kern="1200" spc="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14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16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마젠타, 예술, 보라색, 바이올렛색이(가) 표시된 사진&#10;&#10;자동 생성된 설명">
            <a:extLst>
              <a:ext uri="{FF2B5EF4-FFF2-40B4-BE49-F238E27FC236}">
                <a16:creationId xmlns:a16="http://schemas.microsoft.com/office/drawing/2014/main" id="{3DF0B83C-E44E-E0F2-3335-C4BE61C9050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4000"/>
                    </a14:imgEffect>
                  </a14:imgLayer>
                </a14:imgProps>
              </a:ext>
            </a:extLst>
          </a:blip>
          <a:srcRect l="33719" r="31623"/>
          <a:stretch/>
        </p:blipFill>
        <p:spPr>
          <a:xfrm>
            <a:off x="20" y="-72561"/>
            <a:ext cx="12188932" cy="685799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07137" y="2294452"/>
            <a:ext cx="9097192" cy="1711853"/>
          </a:xfrm>
        </p:spPr>
        <p:txBody>
          <a:bodyPr anchor="t">
            <a:normAutofit/>
          </a:bodyPr>
          <a:lstStyle/>
          <a:p>
            <a:pPr algn="ctr"/>
            <a:r>
              <a:rPr lang="ko-KR" altLang="en-US" sz="3500" dirty="0">
                <a:solidFill>
                  <a:srgbClr val="FFFFFF"/>
                </a:solidFill>
                <a:ea typeface="맑은 고딕"/>
                <a:cs typeface="Microsoft GothicNeo"/>
              </a:rPr>
              <a:t>2D 게임 프로그래밍 프로젝트 </a:t>
            </a:r>
            <a:r>
              <a:rPr lang="en-US" altLang="ko-KR" sz="3500" dirty="0">
                <a:solidFill>
                  <a:srgbClr val="FFFFFF"/>
                </a:solidFill>
                <a:ea typeface="맑은 고딕"/>
                <a:cs typeface="Microsoft GothicNeo"/>
              </a:rPr>
              <a:t>2</a:t>
            </a:r>
            <a:r>
              <a:rPr lang="ko-KR" altLang="en-US" sz="3500" dirty="0">
                <a:solidFill>
                  <a:srgbClr val="FFFFFF"/>
                </a:solidFill>
                <a:ea typeface="맑은 고딕"/>
                <a:cs typeface="Microsoft GothicNeo"/>
              </a:rPr>
              <a:t>차 발표</a:t>
            </a:r>
          </a:p>
        </p:txBody>
      </p:sp>
      <p:cxnSp>
        <p:nvCxnSpPr>
          <p:cNvPr id="55" name="Straight Connector 18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20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부제목 7">
            <a:extLst>
              <a:ext uri="{FF2B5EF4-FFF2-40B4-BE49-F238E27FC236}">
                <a16:creationId xmlns:a16="http://schemas.microsoft.com/office/drawing/2014/main" id="{6B965532-BBC0-9ED3-9449-3821F7D189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26E514D-4C56-9C95-9645-B50CF6B739EB}"/>
              </a:ext>
            </a:extLst>
          </p:cNvPr>
          <p:cNvSpPr txBox="1">
            <a:spLocks/>
          </p:cNvSpPr>
          <p:nvPr/>
        </p:nvSpPr>
        <p:spPr>
          <a:xfrm>
            <a:off x="2152596" y="4162953"/>
            <a:ext cx="7880553" cy="1711853"/>
          </a:xfrm>
          <a:prstGeom prst="rect">
            <a:avLst/>
          </a:prstGeom>
        </p:spPr>
        <p:txBody>
          <a:bodyPr lIns="109728" tIns="109728" rIns="109728" bIns="91440" anchor="t">
            <a:normAutofit/>
          </a:bodyPr>
          <a:lstStyle>
            <a:lvl1pPr algn="l" defTabSz="914400" rtl="0" eaLnBrk="1" latinLnBrk="0" hangingPunct="1">
              <a:lnSpc>
                <a:spcPct val="118000"/>
              </a:lnSpc>
              <a:spcBef>
                <a:spcPct val="0"/>
              </a:spcBef>
              <a:buNone/>
              <a:defRPr sz="6600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500" dirty="0">
                <a:solidFill>
                  <a:srgbClr val="FFFFFF"/>
                </a:solidFill>
                <a:ea typeface="맑은 고딕"/>
                <a:cs typeface="Microsoft GothicNeo"/>
              </a:rPr>
              <a:t>2021182035 조재민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14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16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마젠타, 예술, 보라색, 바이올렛색이(가) 표시된 사진&#10;&#10;자동 생성된 설명">
            <a:extLst>
              <a:ext uri="{FF2B5EF4-FFF2-40B4-BE49-F238E27FC236}">
                <a16:creationId xmlns:a16="http://schemas.microsoft.com/office/drawing/2014/main" id="{3DF0B83C-E44E-E0F2-3335-C4BE61C9050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4000"/>
                    </a14:imgEffect>
                  </a14:imgLayer>
                </a14:imgProps>
              </a:ext>
            </a:extLst>
          </a:blip>
          <a:srcRect l="33719" r="31623"/>
          <a:stretch/>
        </p:blipFill>
        <p:spPr>
          <a:xfrm>
            <a:off x="-38400" y="-104578"/>
            <a:ext cx="12188932" cy="685799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40397" y="335906"/>
            <a:ext cx="5010994" cy="934485"/>
          </a:xfrm>
        </p:spPr>
        <p:txBody>
          <a:bodyPr anchor="t"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  <a:ea typeface="맑은 고딕"/>
                <a:cs typeface="Microsoft GothicNeo"/>
              </a:rPr>
              <a:t>개발 진행도</a:t>
            </a:r>
          </a:p>
        </p:txBody>
      </p:sp>
      <p:cxnSp>
        <p:nvCxnSpPr>
          <p:cNvPr id="55" name="Straight Connector 18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20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제목 1">
            <a:extLst>
              <a:ext uri="{FF2B5EF4-FFF2-40B4-BE49-F238E27FC236}">
                <a16:creationId xmlns:a16="http://schemas.microsoft.com/office/drawing/2014/main" id="{2E95DABA-9AA1-51EE-C490-B5806D9EABFE}"/>
              </a:ext>
            </a:extLst>
          </p:cNvPr>
          <p:cNvSpPr txBox="1">
            <a:spLocks/>
          </p:cNvSpPr>
          <p:nvPr/>
        </p:nvSpPr>
        <p:spPr>
          <a:xfrm>
            <a:off x="391673" y="1253388"/>
            <a:ext cx="5657733" cy="940889"/>
          </a:xfrm>
          <a:prstGeom prst="rect">
            <a:avLst/>
          </a:prstGeom>
        </p:spPr>
        <p:txBody>
          <a:bodyPr lIns="109728" tIns="109728" rIns="109728" bIns="91440" anchor="t">
            <a:noAutofit/>
          </a:bodyPr>
          <a:lstStyle>
            <a:lvl1pPr algn="l" defTabSz="914400" rtl="0" eaLnBrk="1" latinLnBrk="0" hangingPunct="1">
              <a:lnSpc>
                <a:spcPct val="118000"/>
              </a:lnSpc>
              <a:spcBef>
                <a:spcPct val="0"/>
              </a:spcBef>
              <a:buNone/>
              <a:defRPr sz="6600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rgbClr val="FFFFFF"/>
                </a:solidFill>
                <a:ea typeface="맑은 고딕"/>
                <a:cs typeface="Microsoft GothicNeo"/>
              </a:rPr>
              <a:t>1주차 - 리소스 확보 / 맵 구현(1) / 캐릭터 이동 구현</a:t>
            </a:r>
            <a:endParaRPr lang="ko-KR" sz="1800" dirty="0"/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B247AC25-E6EB-EEAE-0FFC-05D120B36968}"/>
              </a:ext>
            </a:extLst>
          </p:cNvPr>
          <p:cNvSpPr txBox="1">
            <a:spLocks/>
          </p:cNvSpPr>
          <p:nvPr/>
        </p:nvSpPr>
        <p:spPr>
          <a:xfrm>
            <a:off x="391672" y="1828409"/>
            <a:ext cx="5267128" cy="940889"/>
          </a:xfrm>
          <a:prstGeom prst="rect">
            <a:avLst/>
          </a:prstGeom>
        </p:spPr>
        <p:txBody>
          <a:bodyPr lIns="109728" tIns="109728" rIns="109728" bIns="91440" anchor="t">
            <a:normAutofit fontScale="97500"/>
          </a:bodyPr>
          <a:lstStyle>
            <a:lvl1pPr algn="l" defTabSz="914400" rtl="0" eaLnBrk="1" latinLnBrk="0" hangingPunct="1">
              <a:lnSpc>
                <a:spcPct val="118000"/>
              </a:lnSpc>
              <a:spcBef>
                <a:spcPct val="0"/>
              </a:spcBef>
              <a:buNone/>
              <a:defRPr sz="6600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rgbClr val="FFFFFF"/>
                </a:solidFill>
                <a:ea typeface="맑은 고딕"/>
                <a:cs typeface="Microsoft GothicNeo"/>
              </a:rPr>
              <a:t>2주차 - 건물 / 구조물 구현 </a:t>
            </a:r>
            <a:endParaRPr lang="ko-KR" sz="1800" dirty="0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ACD94970-7252-B8A8-20D3-482DA8E7E2C4}"/>
              </a:ext>
            </a:extLst>
          </p:cNvPr>
          <p:cNvSpPr txBox="1">
            <a:spLocks/>
          </p:cNvSpPr>
          <p:nvPr/>
        </p:nvSpPr>
        <p:spPr>
          <a:xfrm>
            <a:off x="370936" y="2408563"/>
            <a:ext cx="5903897" cy="940889"/>
          </a:xfrm>
          <a:prstGeom prst="rect">
            <a:avLst/>
          </a:prstGeom>
        </p:spPr>
        <p:txBody>
          <a:bodyPr lIns="109728" tIns="109728" rIns="109728" bIns="91440" anchor="t">
            <a:normAutofit fontScale="97500"/>
          </a:bodyPr>
          <a:lstStyle>
            <a:lvl1pPr algn="l" defTabSz="914400" rtl="0" eaLnBrk="1" latinLnBrk="0" hangingPunct="1">
              <a:lnSpc>
                <a:spcPct val="118000"/>
              </a:lnSpc>
              <a:spcBef>
                <a:spcPct val="0"/>
              </a:spcBef>
              <a:buNone/>
              <a:defRPr sz="6600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rgbClr val="FFFFFF"/>
                </a:solidFill>
                <a:ea typeface="맑은 고딕"/>
                <a:cs typeface="Microsoft GothicNeo"/>
              </a:rPr>
              <a:t>3주차 - 아군 유닛 구현 / 오브젝트간 상호작용 구현(1)</a:t>
            </a:r>
            <a:endParaRPr lang="ko-KR" sz="1800" dirty="0">
              <a:ea typeface="Microsoft GothicNeo"/>
              <a:cs typeface="Microsoft GothicNeo"/>
            </a:endParaRPr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17D530D9-81DA-E3D0-4962-F54A4E017479}"/>
              </a:ext>
            </a:extLst>
          </p:cNvPr>
          <p:cNvSpPr txBox="1">
            <a:spLocks/>
          </p:cNvSpPr>
          <p:nvPr/>
        </p:nvSpPr>
        <p:spPr>
          <a:xfrm>
            <a:off x="391670" y="2950849"/>
            <a:ext cx="5862431" cy="940889"/>
          </a:xfrm>
          <a:prstGeom prst="rect">
            <a:avLst/>
          </a:prstGeom>
        </p:spPr>
        <p:txBody>
          <a:bodyPr lIns="109728" tIns="109728" rIns="109728" bIns="91440" anchor="t">
            <a:normAutofit fontScale="97500"/>
          </a:bodyPr>
          <a:lstStyle>
            <a:lvl1pPr algn="l" defTabSz="914400" rtl="0" eaLnBrk="1" latinLnBrk="0" hangingPunct="1">
              <a:lnSpc>
                <a:spcPct val="118000"/>
              </a:lnSpc>
              <a:spcBef>
                <a:spcPct val="0"/>
              </a:spcBef>
              <a:buNone/>
              <a:defRPr sz="6600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rgbClr val="FFFFFF"/>
                </a:solidFill>
                <a:ea typeface="맑은 고딕"/>
                <a:cs typeface="Microsoft GothicNeo"/>
              </a:rPr>
              <a:t>4주차 - 적군 유닛 구현 /</a:t>
            </a:r>
            <a:r>
              <a:rPr lang="ko-KR" altLang="en-US" sz="1800" dirty="0"/>
              <a:t> </a:t>
            </a:r>
            <a:r>
              <a:rPr lang="ko-KR" altLang="en-US" sz="1800" dirty="0">
                <a:solidFill>
                  <a:srgbClr val="FFFFFF"/>
                </a:solidFill>
                <a:ea typeface="맑은 고딕"/>
                <a:cs typeface="Microsoft GothicNeo"/>
              </a:rPr>
              <a:t>오브젝트간 상호작용 구현(2)</a:t>
            </a:r>
            <a:endParaRPr lang="ko-KR" sz="1800" dirty="0"/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F76872BC-176B-2A47-141C-0C47388B5DD3}"/>
              </a:ext>
            </a:extLst>
          </p:cNvPr>
          <p:cNvSpPr txBox="1">
            <a:spLocks/>
          </p:cNvSpPr>
          <p:nvPr/>
        </p:nvSpPr>
        <p:spPr>
          <a:xfrm>
            <a:off x="398333" y="3560298"/>
            <a:ext cx="5657733" cy="940889"/>
          </a:xfrm>
          <a:prstGeom prst="rect">
            <a:avLst/>
          </a:prstGeom>
        </p:spPr>
        <p:txBody>
          <a:bodyPr lIns="109728" tIns="109728" rIns="109728" bIns="91440" anchor="t">
            <a:normAutofit fontScale="97500"/>
          </a:bodyPr>
          <a:lstStyle>
            <a:lvl1pPr algn="l" defTabSz="914400" rtl="0" eaLnBrk="1" latinLnBrk="0" hangingPunct="1">
              <a:lnSpc>
                <a:spcPct val="118000"/>
              </a:lnSpc>
              <a:spcBef>
                <a:spcPct val="0"/>
              </a:spcBef>
              <a:buNone/>
              <a:defRPr sz="6600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rgbClr val="FFFFFF"/>
                </a:solidFill>
                <a:ea typeface="맑은 고딕"/>
                <a:cs typeface="Microsoft GothicNeo"/>
              </a:rPr>
              <a:t>5주차 - 낮 / 밤에 따른 유닛 행동 구현</a:t>
            </a:r>
            <a:endParaRPr lang="ko-KR" sz="1800" dirty="0"/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3D88E3D5-50CC-7D8A-FF90-D56624D4C124}"/>
              </a:ext>
            </a:extLst>
          </p:cNvPr>
          <p:cNvSpPr txBox="1">
            <a:spLocks/>
          </p:cNvSpPr>
          <p:nvPr/>
        </p:nvSpPr>
        <p:spPr>
          <a:xfrm>
            <a:off x="398333" y="4169747"/>
            <a:ext cx="5267128" cy="940889"/>
          </a:xfrm>
          <a:prstGeom prst="rect">
            <a:avLst/>
          </a:prstGeom>
        </p:spPr>
        <p:txBody>
          <a:bodyPr lIns="109728" tIns="109728" rIns="109728" bIns="91440" anchor="t">
            <a:normAutofit fontScale="97500"/>
          </a:bodyPr>
          <a:lstStyle>
            <a:lvl1pPr algn="l" defTabSz="914400" rtl="0" eaLnBrk="1" latinLnBrk="0" hangingPunct="1">
              <a:lnSpc>
                <a:spcPct val="118000"/>
              </a:lnSpc>
              <a:spcBef>
                <a:spcPct val="0"/>
              </a:spcBef>
              <a:buNone/>
              <a:defRPr sz="6600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rgbClr val="FFFFFF"/>
                </a:solidFill>
                <a:ea typeface="맑은 고딕"/>
                <a:cs typeface="Microsoft GothicNeo"/>
              </a:rPr>
              <a:t>6주차 - 맵 구현(2) / 레벨 디자인</a:t>
            </a:r>
            <a:endParaRPr lang="ko-KR" sz="1800" dirty="0"/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24D8B81A-343A-F68C-446F-CD81C35A1CAF}"/>
              </a:ext>
            </a:extLst>
          </p:cNvPr>
          <p:cNvSpPr txBox="1">
            <a:spLocks/>
          </p:cNvSpPr>
          <p:nvPr/>
        </p:nvSpPr>
        <p:spPr>
          <a:xfrm>
            <a:off x="391670" y="4783944"/>
            <a:ext cx="5267128" cy="940889"/>
          </a:xfrm>
          <a:prstGeom prst="rect">
            <a:avLst/>
          </a:prstGeom>
        </p:spPr>
        <p:txBody>
          <a:bodyPr lIns="109728" tIns="109728" rIns="109728" bIns="91440" anchor="t">
            <a:normAutofit fontScale="97500"/>
          </a:bodyPr>
          <a:lstStyle>
            <a:lvl1pPr algn="l" defTabSz="914400" rtl="0" eaLnBrk="1" latinLnBrk="0" hangingPunct="1">
              <a:lnSpc>
                <a:spcPct val="118000"/>
              </a:lnSpc>
              <a:spcBef>
                <a:spcPct val="0"/>
              </a:spcBef>
              <a:buNone/>
              <a:defRPr sz="6600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rgbClr val="FFFFFF"/>
                </a:solidFill>
                <a:ea typeface="맑은 고딕"/>
                <a:cs typeface="Microsoft GothicNeo"/>
              </a:rPr>
              <a:t>7주차 - 수치 조정 / 부족한 부분 보완</a:t>
            </a:r>
            <a:endParaRPr lang="ko-KR" sz="1800" dirty="0"/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6180985F-8A0B-AFA9-02D8-010CC30DE201}"/>
              </a:ext>
            </a:extLst>
          </p:cNvPr>
          <p:cNvSpPr txBox="1">
            <a:spLocks/>
          </p:cNvSpPr>
          <p:nvPr/>
        </p:nvSpPr>
        <p:spPr>
          <a:xfrm>
            <a:off x="391669" y="5358965"/>
            <a:ext cx="5267128" cy="940889"/>
          </a:xfrm>
          <a:prstGeom prst="rect">
            <a:avLst/>
          </a:prstGeom>
        </p:spPr>
        <p:txBody>
          <a:bodyPr lIns="109728" tIns="109728" rIns="109728" bIns="91440" anchor="t">
            <a:normAutofit fontScale="97500"/>
          </a:bodyPr>
          <a:lstStyle>
            <a:lvl1pPr algn="l" defTabSz="914400" rtl="0" eaLnBrk="1" latinLnBrk="0" hangingPunct="1">
              <a:lnSpc>
                <a:spcPct val="118000"/>
              </a:lnSpc>
              <a:spcBef>
                <a:spcPct val="0"/>
              </a:spcBef>
              <a:buNone/>
              <a:defRPr sz="6600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rgbClr val="FFFFFF"/>
                </a:solidFill>
                <a:ea typeface="맑은 고딕"/>
                <a:cs typeface="Microsoft GothicNeo"/>
              </a:rPr>
              <a:t>8주차 - 최종 수정 및 릴리즈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C2D424F-18A6-E0F5-E4B9-C3FF16088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308265"/>
              </p:ext>
            </p:extLst>
          </p:nvPr>
        </p:nvGraphicFramePr>
        <p:xfrm>
          <a:off x="440397" y="1180108"/>
          <a:ext cx="11231337" cy="5580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804">
                  <a:extLst>
                    <a:ext uri="{9D8B030D-6E8A-4147-A177-3AD203B41FA5}">
                      <a16:colId xmlns:a16="http://schemas.microsoft.com/office/drawing/2014/main" val="3610957803"/>
                    </a:ext>
                  </a:extLst>
                </a:gridCol>
                <a:gridCol w="8829894">
                  <a:extLst>
                    <a:ext uri="{9D8B030D-6E8A-4147-A177-3AD203B41FA5}">
                      <a16:colId xmlns:a16="http://schemas.microsoft.com/office/drawing/2014/main" val="2476602613"/>
                    </a:ext>
                  </a:extLst>
                </a:gridCol>
                <a:gridCol w="1089639">
                  <a:extLst>
                    <a:ext uri="{9D8B030D-6E8A-4147-A177-3AD203B41FA5}">
                      <a16:colId xmlns:a16="http://schemas.microsoft.com/office/drawing/2014/main" val="80695600"/>
                    </a:ext>
                  </a:extLst>
                </a:gridCol>
              </a:tblGrid>
              <a:tr h="549852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주차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계획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달성율</a:t>
                      </a:r>
                      <a:r>
                        <a:rPr lang="en-US" altLang="ko-KR" dirty="0"/>
                        <a:t>(%)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270078"/>
                  </a:ext>
                </a:extLst>
              </a:tr>
              <a:tr h="5498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tx1"/>
                          </a:solidFill>
                          <a:ea typeface="맑은 고딕"/>
                          <a:cs typeface="Microsoft GothicNeo"/>
                        </a:rPr>
                        <a:t>1주차 - 리소스 확보 / 맵 구현(1) / 캐릭터 이동 구현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973315"/>
                  </a:ext>
                </a:extLst>
              </a:tr>
              <a:tr h="5498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ea typeface="맑은 고딕"/>
                          <a:cs typeface="Microsoft GothicNeo"/>
                        </a:rPr>
                        <a:t>2주차 - 건물 / 구조물 구현 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611749"/>
                  </a:ext>
                </a:extLst>
              </a:tr>
              <a:tr h="5498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ea typeface="맑은 고딕"/>
                          <a:cs typeface="Microsoft GothicNeo"/>
                        </a:rPr>
                        <a:t>3주차 - 아군 유닛 구현 / 오브젝트간 상호작용 구현(1)</a:t>
                      </a:r>
                      <a:endParaRPr lang="ko-KR" altLang="en-US" sz="1800" dirty="0">
                        <a:solidFill>
                          <a:schemeClr val="tx1"/>
                        </a:solidFill>
                        <a:ea typeface="Microsoft GothicNeo"/>
                        <a:cs typeface="Microsoft GothicNeo"/>
                      </a:endParaRP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374558"/>
                  </a:ext>
                </a:extLst>
              </a:tr>
              <a:tr h="5498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ea typeface="맑은 고딕"/>
                          <a:cs typeface="Microsoft GothicNeo"/>
                        </a:rPr>
                        <a:t>4주차 - 적군 유닛 구현 /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ea typeface="맑은 고딕"/>
                          <a:cs typeface="Microsoft GothicNeo"/>
                        </a:rPr>
                        <a:t>오브젝트간 상호작용 구현(2)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658389"/>
                  </a:ext>
                </a:extLst>
              </a:tr>
              <a:tr h="5498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ea typeface="맑은 고딕"/>
                          <a:cs typeface="Microsoft GothicNeo"/>
                        </a:rPr>
                        <a:t>5주차 - 낮 / 밤에 따른 유닛 행동 구현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919764"/>
                  </a:ext>
                </a:extLst>
              </a:tr>
              <a:tr h="5498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ea typeface="맑은 고딕"/>
                          <a:cs typeface="Microsoft GothicNeo"/>
                        </a:rPr>
                        <a:t>6주차 - 맵 구현(2) / 레벨 디자인 </a:t>
                      </a:r>
                      <a:r>
                        <a:rPr lang="en-US" altLang="ko-KR" sz="1800" dirty="0">
                          <a:solidFill>
                            <a:srgbClr val="FF0000"/>
                          </a:solidFill>
                          <a:ea typeface="맑은 고딕"/>
                          <a:cs typeface="Microsoft GothicNeo"/>
                        </a:rPr>
                        <a:t>+ 2</a:t>
                      </a:r>
                      <a:r>
                        <a:rPr lang="ko-KR" altLang="en-US" sz="1800" dirty="0">
                          <a:solidFill>
                            <a:srgbClr val="FF0000"/>
                          </a:solidFill>
                          <a:ea typeface="맑은 고딕"/>
                          <a:cs typeface="Microsoft GothicNeo"/>
                        </a:rPr>
                        <a:t>주차 내용 보완</a:t>
                      </a:r>
                      <a:r>
                        <a:rPr lang="en-US" altLang="ko-KR" sz="1800" dirty="0">
                          <a:solidFill>
                            <a:srgbClr val="FF0000"/>
                          </a:solidFill>
                          <a:ea typeface="맑은 고딕"/>
                          <a:cs typeface="Microsoft GothicNeo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rgbClr val="FF0000"/>
                          </a:solidFill>
                          <a:ea typeface="맑은 고딕"/>
                          <a:cs typeface="Microsoft GothicNeo"/>
                        </a:rPr>
                        <a:t>건물 </a:t>
                      </a:r>
                      <a:r>
                        <a:rPr lang="en-US" altLang="ko-KR" sz="1800" dirty="0">
                          <a:solidFill>
                            <a:srgbClr val="FF0000"/>
                          </a:solidFill>
                          <a:ea typeface="맑은 고딕"/>
                          <a:cs typeface="Microsoft GothicNeo"/>
                        </a:rPr>
                        <a:t>/</a:t>
                      </a:r>
                      <a:r>
                        <a:rPr lang="ko-KR" altLang="en-US" sz="1800" dirty="0">
                          <a:solidFill>
                            <a:srgbClr val="FF0000"/>
                          </a:solidFill>
                          <a:ea typeface="맑은 고딕"/>
                          <a:cs typeface="Microsoft GothicNeo"/>
                        </a:rPr>
                        <a:t>구조물 구현</a:t>
                      </a:r>
                      <a:r>
                        <a:rPr lang="en-US" altLang="ko-KR" sz="1800" dirty="0">
                          <a:solidFill>
                            <a:srgbClr val="FF0000"/>
                          </a:solidFill>
                          <a:ea typeface="맑은 고딕"/>
                          <a:cs typeface="Microsoft GothicNeo"/>
                        </a:rPr>
                        <a:t>)</a:t>
                      </a:r>
                      <a:endParaRPr lang="ko-KR" altLang="en-US" sz="18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ko-KR" altLang="en-US" dirty="0"/>
                        <a:t>진행중</a:t>
                      </a:r>
                      <a:r>
                        <a:rPr lang="en-US" altLang="ko-KR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260616"/>
                  </a:ext>
                </a:extLst>
              </a:tr>
              <a:tr h="5498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ea typeface="맑은 고딕"/>
                          <a:cs typeface="Microsoft GothicNeo"/>
                        </a:rPr>
                        <a:t>7주차 - 수치 조정 / 부족한 부분 보완 </a:t>
                      </a:r>
                      <a:r>
                        <a:rPr lang="en-US" altLang="ko-KR" sz="1800" dirty="0">
                          <a:solidFill>
                            <a:srgbClr val="FF0000"/>
                          </a:solidFill>
                          <a:ea typeface="맑은 고딕"/>
                          <a:cs typeface="Microsoft GothicNeo"/>
                        </a:rPr>
                        <a:t>+ UI /</a:t>
                      </a:r>
                      <a:r>
                        <a:rPr lang="ko-KR" altLang="en-US" sz="1800" dirty="0">
                          <a:solidFill>
                            <a:srgbClr val="FF0000"/>
                          </a:solidFill>
                          <a:ea typeface="맑은 고딕"/>
                          <a:cs typeface="Microsoft GothicNeo"/>
                        </a:rPr>
                        <a:t> 밤 </a:t>
                      </a:r>
                      <a:r>
                        <a:rPr lang="en-US" altLang="ko-KR" sz="1800" dirty="0">
                          <a:solidFill>
                            <a:srgbClr val="FF0000"/>
                          </a:solidFill>
                          <a:ea typeface="맑은 고딕"/>
                          <a:cs typeface="Microsoft GothicNeo"/>
                        </a:rPr>
                        <a:t>- </a:t>
                      </a:r>
                      <a:r>
                        <a:rPr lang="ko-KR" altLang="en-US" sz="1800" dirty="0">
                          <a:solidFill>
                            <a:srgbClr val="FF0000"/>
                          </a:solidFill>
                          <a:ea typeface="맑은 고딕"/>
                          <a:cs typeface="Microsoft GothicNeo"/>
                        </a:rPr>
                        <a:t>낮 변환 구현</a:t>
                      </a:r>
                      <a:endParaRPr lang="ko-KR" altLang="en-US" sz="18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077334"/>
                  </a:ext>
                </a:extLst>
              </a:tr>
              <a:tr h="5498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ea typeface="맑은 고딕"/>
                          <a:cs typeface="Microsoft GothicNeo"/>
                        </a:rPr>
                        <a:t>8주차 - 최종 수정 및 릴리즈</a:t>
                      </a: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341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825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14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16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18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20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C02FC41B-B3C2-B3CF-8DF1-74E99AEB17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6" r="10704"/>
          <a:stretch/>
        </p:blipFill>
        <p:spPr>
          <a:xfrm>
            <a:off x="672421" y="1259822"/>
            <a:ext cx="10847157" cy="5108316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7D2D004C-680D-E539-0B0D-24D8A2ECF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397" y="335906"/>
            <a:ext cx="5010994" cy="934485"/>
          </a:xfrm>
        </p:spPr>
        <p:txBody>
          <a:bodyPr anchor="t">
            <a:normAutofit/>
          </a:bodyPr>
          <a:lstStyle/>
          <a:p>
            <a:r>
              <a:rPr lang="ko-KR" altLang="en-US" sz="4000" dirty="0" err="1">
                <a:solidFill>
                  <a:srgbClr val="FFFFFF"/>
                </a:solidFill>
                <a:ea typeface="맑은 고딕"/>
                <a:cs typeface="Microsoft GothicNeo"/>
              </a:rPr>
              <a:t>커밋</a:t>
            </a:r>
            <a:r>
              <a:rPr lang="ko-KR" altLang="en-US" sz="4000" dirty="0">
                <a:solidFill>
                  <a:srgbClr val="FFFFFF"/>
                </a:solidFill>
                <a:ea typeface="맑은 고딕"/>
                <a:cs typeface="Microsoft GothicNeo"/>
              </a:rPr>
              <a:t> 통계</a:t>
            </a:r>
          </a:p>
        </p:txBody>
      </p:sp>
    </p:spTree>
    <p:extLst>
      <p:ext uri="{BB962C8B-B14F-4D97-AF65-F5344CB8AC3E}">
        <p14:creationId xmlns:p14="http://schemas.microsoft.com/office/powerpoint/2010/main" val="1957147232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Custom 88">
      <a:dk1>
        <a:sysClr val="windowText" lastClr="000000"/>
      </a:dk1>
      <a:lt1>
        <a:sysClr val="window" lastClr="FFFFFF"/>
      </a:lt1>
      <a:dk2>
        <a:srgbClr val="18223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939393"/>
      </a:accent6>
      <a:hlink>
        <a:srgbClr val="3E8FF1"/>
      </a:hlink>
      <a:folHlink>
        <a:srgbClr val="939393"/>
      </a:folHlink>
    </a:clrScheme>
    <a:fontScheme name="Seaford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224</Words>
  <Application>Microsoft Office PowerPoint</Application>
  <PresentationFormat>와이드스크린</PresentationFormat>
  <Paragraphs>39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Microsoft GothicNeo</vt:lpstr>
      <vt:lpstr>Microsoft GothicNeo Light</vt:lpstr>
      <vt:lpstr>맑은 고딕</vt:lpstr>
      <vt:lpstr>Arial</vt:lpstr>
      <vt:lpstr>LevelVTI</vt:lpstr>
      <vt:lpstr>2D 게임 프로그래밍 프로젝트 2차 발표</vt:lpstr>
      <vt:lpstr>개발 진행도</vt:lpstr>
      <vt:lpstr>커밋 통계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조재민</dc:creator>
  <cp:lastModifiedBy>재민 조</cp:lastModifiedBy>
  <cp:revision>524</cp:revision>
  <dcterms:created xsi:type="dcterms:W3CDTF">2024-10-13T09:29:53Z</dcterms:created>
  <dcterms:modified xsi:type="dcterms:W3CDTF">2024-11-18T13:29:48Z</dcterms:modified>
</cp:coreProperties>
</file>