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61" r:id="rId3"/>
    <p:sldId id="258" r:id="rId4"/>
    <p:sldId id="260" r:id="rId5"/>
    <p:sldId id="259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3C6CB8-9A94-337A-6C70-F7839A0D4B62}" v="1409" dt="2024-10-13T13:54:47.3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61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784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21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58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3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27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30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03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65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9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51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4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10/13/2024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4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81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txStyles>
    <p:titleStyle>
      <a:lvl1pPr algn="l" defTabSz="914400" rtl="0" eaLnBrk="1" latinLnBrk="0" hangingPunct="1">
        <a:lnSpc>
          <a:spcPct val="118000"/>
        </a:lnSpc>
        <a:spcBef>
          <a:spcPct val="0"/>
        </a:spcBef>
        <a:buNone/>
        <a:defRPr sz="6600" kern="1200" spc="7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8000"/>
        </a:lnSpc>
        <a:spcBef>
          <a:spcPts val="1000"/>
        </a:spcBef>
        <a:buFont typeface="Arial" panose="020B0604020202020204" pitchFamily="34" charset="0"/>
        <a:buNone/>
        <a:defRPr sz="2400" kern="1200" spc="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8000"/>
        </a:lnSpc>
        <a:spcBef>
          <a:spcPts val="500"/>
        </a:spcBef>
        <a:buFont typeface="Arial" panose="020B0604020202020204" pitchFamily="34" charset="0"/>
        <a:buChar char="•"/>
        <a:defRPr sz="2000" kern="1200" spc="5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18000"/>
        </a:lnSpc>
        <a:spcBef>
          <a:spcPts val="500"/>
        </a:spcBef>
        <a:buFont typeface="Arial" panose="020B0604020202020204" pitchFamily="34" charset="0"/>
        <a:buNone/>
        <a:defRPr sz="2000" kern="1200" spc="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8000"/>
        </a:lnSpc>
        <a:spcBef>
          <a:spcPts val="500"/>
        </a:spcBef>
        <a:buFont typeface="Arial" panose="020B0604020202020204" pitchFamily="34" charset="0"/>
        <a:buChar char="•"/>
        <a:defRPr sz="1800" kern="1200" spc="5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18000"/>
        </a:lnSpc>
        <a:spcBef>
          <a:spcPts val="500"/>
        </a:spcBef>
        <a:buFont typeface="Arial" panose="020B0604020202020204" pitchFamily="34" charset="0"/>
        <a:buNone/>
        <a:defRPr sz="1800" kern="1200" spc="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14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16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마젠타, 예술, 보라색, 바이올렛색이(가) 표시된 사진&#10;&#10;자동 생성된 설명">
            <a:extLst>
              <a:ext uri="{FF2B5EF4-FFF2-40B4-BE49-F238E27FC236}">
                <a16:creationId xmlns:a16="http://schemas.microsoft.com/office/drawing/2014/main" id="{3DF0B83C-E44E-E0F2-3335-C4BE61C9050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4000"/>
                    </a14:imgEffect>
                  </a14:imgLayer>
                </a14:imgProps>
              </a:ext>
            </a:extLst>
          </a:blip>
          <a:srcRect l="33719" r="31623"/>
          <a:stretch/>
        </p:blipFill>
        <p:spPr>
          <a:xfrm>
            <a:off x="20" y="-72561"/>
            <a:ext cx="12188932" cy="685799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07137" y="2294452"/>
            <a:ext cx="9097192" cy="1711853"/>
          </a:xfrm>
        </p:spPr>
        <p:txBody>
          <a:bodyPr anchor="t">
            <a:normAutofit/>
          </a:bodyPr>
          <a:lstStyle/>
          <a:p>
            <a:pPr algn="ctr"/>
            <a:r>
              <a:rPr lang="ko-KR" altLang="en-US" sz="3500" dirty="0">
                <a:solidFill>
                  <a:srgbClr val="FFFFFF"/>
                </a:solidFill>
                <a:ea typeface="맑은 고딕"/>
                <a:cs typeface="Microsoft GothicNeo"/>
              </a:rPr>
              <a:t>2D 게임 프로그래밍 프로젝트 1차 발표</a:t>
            </a:r>
          </a:p>
        </p:txBody>
      </p:sp>
      <p:cxnSp>
        <p:nvCxnSpPr>
          <p:cNvPr id="55" name="Straight Connector 18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20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부제목 7">
            <a:extLst>
              <a:ext uri="{FF2B5EF4-FFF2-40B4-BE49-F238E27FC236}">
                <a16:creationId xmlns:a16="http://schemas.microsoft.com/office/drawing/2014/main" id="{6B965532-BBC0-9ED3-9449-3821F7D189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26E514D-4C56-9C95-9645-B50CF6B739EB}"/>
              </a:ext>
            </a:extLst>
          </p:cNvPr>
          <p:cNvSpPr txBox="1">
            <a:spLocks/>
          </p:cNvSpPr>
          <p:nvPr/>
        </p:nvSpPr>
        <p:spPr>
          <a:xfrm>
            <a:off x="2152596" y="4162953"/>
            <a:ext cx="7880553" cy="1711853"/>
          </a:xfrm>
          <a:prstGeom prst="rect">
            <a:avLst/>
          </a:prstGeom>
        </p:spPr>
        <p:txBody>
          <a:bodyPr lIns="109728" tIns="109728" rIns="109728" bIns="91440" anchor="t">
            <a:normAutofit/>
          </a:bodyPr>
          <a:lstStyle>
            <a:lvl1pPr algn="l" defTabSz="914400" rtl="0" eaLnBrk="1" latinLnBrk="0" hangingPunct="1">
              <a:lnSpc>
                <a:spcPct val="118000"/>
              </a:lnSpc>
              <a:spcBef>
                <a:spcPct val="0"/>
              </a:spcBef>
              <a:buNone/>
              <a:defRPr sz="6600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500" dirty="0">
                <a:solidFill>
                  <a:srgbClr val="FFFFFF"/>
                </a:solidFill>
                <a:ea typeface="맑은 고딕"/>
                <a:cs typeface="Microsoft GothicNeo"/>
              </a:rPr>
              <a:t>2021182035 조재민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14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16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마젠타, 예술, 보라색, 바이올렛색이(가) 표시된 사진&#10;&#10;자동 생성된 설명">
            <a:extLst>
              <a:ext uri="{FF2B5EF4-FFF2-40B4-BE49-F238E27FC236}">
                <a16:creationId xmlns:a16="http://schemas.microsoft.com/office/drawing/2014/main" id="{3DF0B83C-E44E-E0F2-3335-C4BE61C9050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4000"/>
                    </a14:imgEffect>
                  </a14:imgLayer>
                </a14:imgProps>
              </a:ext>
            </a:extLst>
          </a:blip>
          <a:srcRect l="33719" r="31623"/>
          <a:stretch/>
        </p:blipFill>
        <p:spPr>
          <a:xfrm>
            <a:off x="20" y="-72561"/>
            <a:ext cx="12188932" cy="685799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146" y="2211209"/>
            <a:ext cx="4621243" cy="1711853"/>
          </a:xfrm>
        </p:spPr>
        <p:txBody>
          <a:bodyPr anchor="t">
            <a:normAutofit/>
          </a:bodyPr>
          <a:lstStyle/>
          <a:p>
            <a:pPr algn="ctr"/>
            <a:r>
              <a:rPr lang="ko-KR" altLang="en-US" sz="4000" dirty="0">
                <a:solidFill>
                  <a:srgbClr val="FFFFFF"/>
                </a:solidFill>
                <a:ea typeface="맑은 고딕"/>
              </a:rPr>
              <a:t>게임 컨셉</a:t>
            </a:r>
            <a:endParaRPr lang="ko-KR" altLang="en-US" sz="4000" dirty="0">
              <a:solidFill>
                <a:srgbClr val="FFFFFF"/>
              </a:solidFill>
              <a:ea typeface="맑은 고딕"/>
              <a:cs typeface="Microsoft GothicNeo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756017" y="978696"/>
            <a:ext cx="6241569" cy="1949813"/>
          </a:xfrm>
        </p:spPr>
        <p:txBody>
          <a:bodyPr lIns="109728" tIns="109728" rIns="109728" bIns="91440" anchor="t"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  <a:ea typeface="Microsoft GothicNeo Light"/>
                <a:cs typeface="Microsoft GothicNeo Light"/>
              </a:rPr>
              <a:t>-핵심 컨셉</a:t>
            </a:r>
            <a:endParaRPr lang="ko-KR" dirty="0">
              <a:solidFill>
                <a:srgbClr val="000000"/>
              </a:solidFill>
              <a:ea typeface="Microsoft GothicNeo Light"/>
              <a:cs typeface="Microsoft GothicNeo Light"/>
            </a:endParaRPr>
          </a:p>
        </p:txBody>
      </p:sp>
      <p:cxnSp>
        <p:nvCxnSpPr>
          <p:cNvPr id="55" name="Straight Connector 18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20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부제목 2">
            <a:extLst>
              <a:ext uri="{FF2B5EF4-FFF2-40B4-BE49-F238E27FC236}">
                <a16:creationId xmlns:a16="http://schemas.microsoft.com/office/drawing/2014/main" id="{018BA3C2-8D59-620E-AAAF-5ACEEDC4AFAF}"/>
              </a:ext>
            </a:extLst>
          </p:cNvPr>
          <p:cNvSpPr txBox="1">
            <a:spLocks/>
          </p:cNvSpPr>
          <p:nvPr/>
        </p:nvSpPr>
        <p:spPr>
          <a:xfrm>
            <a:off x="378474" y="3295005"/>
            <a:ext cx="6241569" cy="1949813"/>
          </a:xfrm>
          <a:prstGeom prst="rect">
            <a:avLst/>
          </a:prstGeom>
        </p:spPr>
        <p:txBody>
          <a:bodyPr lIns="109728" tIns="109728" rIns="109728" bIns="91440" anchor="t">
            <a:normAutofit/>
          </a:bodyPr>
          <a:lstStyle>
            <a:lvl1pPr marL="0" indent="0" algn="l" defTabSz="914400" rtl="0" eaLnBrk="1" latinLnBrk="0" hangingPunct="1">
              <a:lnSpc>
                <a:spcPct val="118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8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8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8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8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FFFFFF"/>
                </a:solidFill>
                <a:ea typeface="Microsoft GothicNeo Light"/>
                <a:cs typeface="Microsoft GothicNeo Light"/>
              </a:rPr>
              <a:t>-스팀 게임 </a:t>
            </a:r>
            <a:r>
              <a:rPr lang="ko-KR" altLang="en-US" err="1">
                <a:solidFill>
                  <a:srgbClr val="FFFFFF"/>
                </a:solidFill>
                <a:ea typeface="Microsoft GothicNeo Light"/>
                <a:cs typeface="Microsoft GothicNeo Light"/>
              </a:rPr>
              <a:t>킹덤</a:t>
            </a:r>
            <a:r>
              <a:rPr lang="ko-KR" altLang="en-US" dirty="0">
                <a:solidFill>
                  <a:srgbClr val="FFFFFF"/>
                </a:solidFill>
                <a:ea typeface="Microsoft GothicNeo Light"/>
                <a:cs typeface="Microsoft GothicNeo Light"/>
              </a:rPr>
              <a:t> 투 </a:t>
            </a:r>
            <a:r>
              <a:rPr lang="ko-KR" altLang="en-US" err="1">
                <a:solidFill>
                  <a:srgbClr val="FFFFFF"/>
                </a:solidFill>
                <a:ea typeface="Microsoft GothicNeo Light"/>
                <a:cs typeface="Microsoft GothicNeo Light"/>
              </a:rPr>
              <a:t>크라운즈</a:t>
            </a:r>
            <a:r>
              <a:rPr lang="ko-KR" altLang="en-US" dirty="0">
                <a:solidFill>
                  <a:srgbClr val="FFFFFF"/>
                </a:solidFill>
                <a:ea typeface="Microsoft GothicNeo Light"/>
                <a:cs typeface="Microsoft GothicNeo Light"/>
              </a:rPr>
              <a:t> 모작 </a:t>
            </a:r>
            <a:endParaRPr lang="ko-KR" dirty="0">
              <a:solidFill>
                <a:srgbClr val="000000"/>
              </a:solidFill>
              <a:ea typeface="Microsoft GothicNeo Light"/>
              <a:cs typeface="Microsoft GothicNeo Light"/>
            </a:endParaRPr>
          </a:p>
          <a:p>
            <a:r>
              <a:rPr lang="ko-KR" altLang="en-US" dirty="0">
                <a:solidFill>
                  <a:srgbClr val="FFFFFF"/>
                </a:solidFill>
                <a:ea typeface="Microsoft GothicNeo Light"/>
                <a:cs typeface="Microsoft GothicNeo Light"/>
              </a:rPr>
              <a:t>-장르: 어드벤처 디펜스 시뮬레이션</a:t>
            </a:r>
          </a:p>
        </p:txBody>
      </p:sp>
      <p:sp>
        <p:nvSpPr>
          <p:cNvPr id="43" name="부제목 2">
            <a:extLst>
              <a:ext uri="{FF2B5EF4-FFF2-40B4-BE49-F238E27FC236}">
                <a16:creationId xmlns:a16="http://schemas.microsoft.com/office/drawing/2014/main" id="{274142FD-AD90-4A81-B96B-DF51708FC530}"/>
              </a:ext>
            </a:extLst>
          </p:cNvPr>
          <p:cNvSpPr txBox="1">
            <a:spLocks/>
          </p:cNvSpPr>
          <p:nvPr/>
        </p:nvSpPr>
        <p:spPr>
          <a:xfrm>
            <a:off x="5756017" y="1711667"/>
            <a:ext cx="6241569" cy="1949813"/>
          </a:xfrm>
          <a:prstGeom prst="rect">
            <a:avLst/>
          </a:prstGeom>
        </p:spPr>
        <p:txBody>
          <a:bodyPr lIns="109728" tIns="109728" rIns="109728" bIns="91440" anchor="t">
            <a:normAutofit/>
          </a:bodyPr>
          <a:lstStyle>
            <a:lvl1pPr marL="0" indent="0" algn="l" defTabSz="914400" rtl="0" eaLnBrk="1" latinLnBrk="0" hangingPunct="1">
              <a:lnSpc>
                <a:spcPct val="118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8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8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8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8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solidFill>
                  <a:srgbClr val="FFFFFF"/>
                </a:solidFill>
                <a:ea typeface="Microsoft GothicNeo Light"/>
                <a:cs typeface="Microsoft GothicNeo Light"/>
              </a:rPr>
              <a:t>괴물의 침공으로 인해 무너진 왕국의 왕이 부랑자들을 모아 왕국을 재건하고 괴물의 근원지를 파괴하는 2D </a:t>
            </a:r>
            <a:r>
              <a:rPr lang="ko-KR" altLang="en-US" sz="1800" dirty="0" err="1">
                <a:solidFill>
                  <a:srgbClr val="FFFFFF"/>
                </a:solidFill>
                <a:ea typeface="Microsoft GothicNeo Light"/>
                <a:cs typeface="Microsoft GothicNeo Light"/>
              </a:rPr>
              <a:t>횡스크롤</a:t>
            </a:r>
            <a:r>
              <a:rPr lang="ko-KR" altLang="en-US" sz="1800" dirty="0">
                <a:solidFill>
                  <a:srgbClr val="FFFFFF"/>
                </a:solidFill>
                <a:ea typeface="Microsoft GothicNeo Light"/>
                <a:cs typeface="Microsoft GothicNeo Light"/>
              </a:rPr>
              <a:t> 게임</a:t>
            </a:r>
          </a:p>
        </p:txBody>
      </p:sp>
      <p:sp>
        <p:nvSpPr>
          <p:cNvPr id="52" name="부제목 2">
            <a:extLst>
              <a:ext uri="{FF2B5EF4-FFF2-40B4-BE49-F238E27FC236}">
                <a16:creationId xmlns:a16="http://schemas.microsoft.com/office/drawing/2014/main" id="{37D34A20-6038-8A46-762A-E8E1F01E03A9}"/>
              </a:ext>
            </a:extLst>
          </p:cNvPr>
          <p:cNvSpPr txBox="1">
            <a:spLocks/>
          </p:cNvSpPr>
          <p:nvPr/>
        </p:nvSpPr>
        <p:spPr>
          <a:xfrm>
            <a:off x="5756017" y="3300982"/>
            <a:ext cx="6241569" cy="1949813"/>
          </a:xfrm>
          <a:prstGeom prst="rect">
            <a:avLst/>
          </a:prstGeom>
        </p:spPr>
        <p:txBody>
          <a:bodyPr lIns="109728" tIns="109728" rIns="109728" bIns="91440" anchor="t">
            <a:normAutofit/>
          </a:bodyPr>
          <a:lstStyle>
            <a:lvl1pPr marL="0" indent="0" algn="l" defTabSz="914400" rtl="0" eaLnBrk="1" latinLnBrk="0" hangingPunct="1">
              <a:lnSpc>
                <a:spcPct val="118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8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8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8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8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FFFFFF"/>
                </a:solidFill>
                <a:ea typeface="Microsoft GothicNeo Light"/>
                <a:cs typeface="Microsoft GothicNeo Light"/>
              </a:rPr>
              <a:t>-재미 요소</a:t>
            </a:r>
          </a:p>
        </p:txBody>
      </p:sp>
      <p:sp>
        <p:nvSpPr>
          <p:cNvPr id="57" name="부제목 2">
            <a:extLst>
              <a:ext uri="{FF2B5EF4-FFF2-40B4-BE49-F238E27FC236}">
                <a16:creationId xmlns:a16="http://schemas.microsoft.com/office/drawing/2014/main" id="{FA682FE4-C148-DCAD-4172-D6789B6289B2}"/>
              </a:ext>
            </a:extLst>
          </p:cNvPr>
          <p:cNvSpPr txBox="1">
            <a:spLocks/>
          </p:cNvSpPr>
          <p:nvPr/>
        </p:nvSpPr>
        <p:spPr>
          <a:xfrm>
            <a:off x="5756016" y="4113780"/>
            <a:ext cx="6241569" cy="1949813"/>
          </a:xfrm>
          <a:prstGeom prst="rect">
            <a:avLst/>
          </a:prstGeom>
        </p:spPr>
        <p:txBody>
          <a:bodyPr lIns="109728" tIns="109728" rIns="109728" bIns="91440" anchor="t">
            <a:normAutofit/>
          </a:bodyPr>
          <a:lstStyle>
            <a:lvl1pPr marL="0" indent="0" algn="l" defTabSz="914400" rtl="0" eaLnBrk="1" latinLnBrk="0" hangingPunct="1">
              <a:lnSpc>
                <a:spcPct val="118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8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8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8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8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ko-KR" altLang="en-US" sz="1800" dirty="0">
                <a:solidFill>
                  <a:srgbClr val="FFFFFF"/>
                </a:solidFill>
                <a:ea typeface="Microsoft GothicNeo Light"/>
                <a:cs typeface="Microsoft GothicNeo Light"/>
              </a:rPr>
              <a:t>아무것도 없는 왕국 터에 백성을 모으고 직업을 부여하여 왕국을 운영하여 시뮬레이션의 재미를 얻음과  동시에 </a:t>
            </a:r>
            <a:endParaRPr lang="ko-KR" dirty="0"/>
          </a:p>
          <a:p>
            <a:r>
              <a:rPr lang="ko-KR" altLang="en-US" sz="1800" dirty="0">
                <a:solidFill>
                  <a:srgbClr val="FFFFFF"/>
                </a:solidFill>
                <a:ea typeface="Microsoft GothicNeo Light"/>
                <a:cs typeface="Microsoft GothicNeo Light"/>
              </a:rPr>
              <a:t>2.  괴물을 방어하고 본거지를 공격하여 어드벤처 디펜스 장르의 재미도 얻게 하는 것이 목표</a:t>
            </a:r>
          </a:p>
        </p:txBody>
      </p:sp>
    </p:spTree>
    <p:extLst>
      <p:ext uri="{BB962C8B-B14F-4D97-AF65-F5344CB8AC3E}">
        <p14:creationId xmlns:p14="http://schemas.microsoft.com/office/powerpoint/2010/main" val="3466919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14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16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마젠타, 예술, 보라색, 바이올렛색이(가) 표시된 사진&#10;&#10;자동 생성된 설명">
            <a:extLst>
              <a:ext uri="{FF2B5EF4-FFF2-40B4-BE49-F238E27FC236}">
                <a16:creationId xmlns:a16="http://schemas.microsoft.com/office/drawing/2014/main" id="{3DF0B83C-E44E-E0F2-3335-C4BE61C9050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4000"/>
                    </a14:imgEffect>
                  </a14:imgLayer>
                </a14:imgProps>
              </a:ext>
            </a:extLst>
          </a:blip>
          <a:srcRect l="33719" r="31623"/>
          <a:stretch/>
        </p:blipFill>
        <p:spPr>
          <a:xfrm>
            <a:off x="20" y="-72561"/>
            <a:ext cx="12188932" cy="685799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82600" y="490413"/>
            <a:ext cx="5728170" cy="1043340"/>
          </a:xfrm>
        </p:spPr>
        <p:txBody>
          <a:bodyPr anchor="t">
            <a:no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  <a:ea typeface="맑은 고딕"/>
                <a:cs typeface="Microsoft GothicNeo"/>
              </a:rPr>
              <a:t>게임 개요 - 왕국 재건</a:t>
            </a:r>
          </a:p>
        </p:txBody>
      </p:sp>
      <p:cxnSp>
        <p:nvCxnSpPr>
          <p:cNvPr id="55" name="Straight Connector 18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20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 descr="하늘, 야외, 구름, 포유류이(가) 표시된 사진&#10;&#10;자동 생성된 설명">
            <a:extLst>
              <a:ext uri="{FF2B5EF4-FFF2-40B4-BE49-F238E27FC236}">
                <a16:creationId xmlns:a16="http://schemas.microsoft.com/office/drawing/2014/main" id="{E1138435-720A-B9D0-3BCE-BE5E65515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171" y="1534182"/>
            <a:ext cx="3831772" cy="2476092"/>
          </a:xfrm>
          <a:prstGeom prst="rect">
            <a:avLst/>
          </a:prstGeom>
        </p:spPr>
      </p:pic>
      <p:pic>
        <p:nvPicPr>
          <p:cNvPr id="8" name="그림 7" descr="하늘, 성, PC 게임, 야외이(가) 표시된 사진&#10;&#10;자동 생성된 설명">
            <a:extLst>
              <a:ext uri="{FF2B5EF4-FFF2-40B4-BE49-F238E27FC236}">
                <a16:creationId xmlns:a16="http://schemas.microsoft.com/office/drawing/2014/main" id="{B31E8CFD-73D4-F28A-AD7F-A0A31F7922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6126" y="4395066"/>
            <a:ext cx="2555875" cy="11316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그림 8" descr="스크린샷, 픽셀, 비디오 게임 소프트웨어이(가) 표시된 사진&#10;&#10;자동 생성된 설명">
            <a:extLst>
              <a:ext uri="{FF2B5EF4-FFF2-40B4-BE49-F238E27FC236}">
                <a16:creationId xmlns:a16="http://schemas.microsoft.com/office/drawing/2014/main" id="{05981F62-8941-CC17-0D4E-8190C15308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7952" y="4532273"/>
            <a:ext cx="885825" cy="8572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그림 9" descr="스크린샷, 픽셀, 패턴이(가) 표시된 사진&#10;&#10;자동 생성된 설명">
            <a:extLst>
              <a:ext uri="{FF2B5EF4-FFF2-40B4-BE49-F238E27FC236}">
                <a16:creationId xmlns:a16="http://schemas.microsoft.com/office/drawing/2014/main" id="{3D70AC5E-DC83-2471-E142-F9E6865DD3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0189" y="3877542"/>
            <a:ext cx="931637" cy="8604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그림 10" descr="픽셀, 스크린샷, 비디오 게임 소프트웨어, 3D 모델링이(가) 표시된 사진&#10;&#10;자동 생성된 설명">
            <a:extLst>
              <a:ext uri="{FF2B5EF4-FFF2-40B4-BE49-F238E27FC236}">
                <a16:creationId xmlns:a16="http://schemas.microsoft.com/office/drawing/2014/main" id="{78E093C3-FD78-A42A-ACF9-10212B6872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787" y="5112163"/>
            <a:ext cx="923925" cy="9892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ECE01EB2-A7D1-7637-AA9C-00F4F6626B2B}"/>
              </a:ext>
            </a:extLst>
          </p:cNvPr>
          <p:cNvSpPr/>
          <p:nvPr/>
        </p:nvSpPr>
        <p:spPr>
          <a:xfrm>
            <a:off x="4286837" y="4872957"/>
            <a:ext cx="235619" cy="23490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41C6CB64-FB31-34DD-2555-786C63EC8E3F}"/>
              </a:ext>
            </a:extLst>
          </p:cNvPr>
          <p:cNvSpPr/>
          <p:nvPr/>
        </p:nvSpPr>
        <p:spPr>
          <a:xfrm>
            <a:off x="5727592" y="5154704"/>
            <a:ext cx="235619" cy="23490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9BD9AD95-CC48-29F9-A1EC-51FEB26D536A}"/>
              </a:ext>
            </a:extLst>
          </p:cNvPr>
          <p:cNvSpPr/>
          <p:nvPr/>
        </p:nvSpPr>
        <p:spPr>
          <a:xfrm>
            <a:off x="5727592" y="4533578"/>
            <a:ext cx="235619" cy="23490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위로 굽음 11">
            <a:extLst>
              <a:ext uri="{FF2B5EF4-FFF2-40B4-BE49-F238E27FC236}">
                <a16:creationId xmlns:a16="http://schemas.microsoft.com/office/drawing/2014/main" id="{6C47E9CF-758F-54FB-8CDF-C8BCF10E4BCB}"/>
              </a:ext>
            </a:extLst>
          </p:cNvPr>
          <p:cNvSpPr/>
          <p:nvPr/>
        </p:nvSpPr>
        <p:spPr>
          <a:xfrm rot="5400000">
            <a:off x="684518" y="4253752"/>
            <a:ext cx="558374" cy="792736"/>
          </a:xfrm>
          <a:prstGeom prst="bent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PC 게임, 전략 비디오 게임, 구름, 디지털 합성이(가) 표시된 사진&#10;&#10;자동 생성된 설명">
            <a:extLst>
              <a:ext uri="{FF2B5EF4-FFF2-40B4-BE49-F238E27FC236}">
                <a16:creationId xmlns:a16="http://schemas.microsoft.com/office/drawing/2014/main" id="{A5DAD6DD-9374-F9F1-4C74-D488EC0CFC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6275" y="1454384"/>
            <a:ext cx="6096000" cy="1825451"/>
          </a:xfrm>
          <a:prstGeom prst="rect">
            <a:avLst/>
          </a:prstGeom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4C0F115D-3713-0A1C-7E6D-35860C6996F9}"/>
              </a:ext>
            </a:extLst>
          </p:cNvPr>
          <p:cNvSpPr txBox="1">
            <a:spLocks/>
          </p:cNvSpPr>
          <p:nvPr/>
        </p:nvSpPr>
        <p:spPr>
          <a:xfrm>
            <a:off x="1441824" y="5605417"/>
            <a:ext cx="4716439" cy="735981"/>
          </a:xfrm>
          <a:prstGeom prst="rect">
            <a:avLst/>
          </a:prstGeom>
        </p:spPr>
        <p:txBody>
          <a:bodyPr lIns="109728" tIns="109728" rIns="109728" bIns="91440" anchor="t">
            <a:normAutofit fontScale="97500"/>
          </a:bodyPr>
          <a:lstStyle>
            <a:lvl1pPr algn="l" defTabSz="914400" rtl="0" eaLnBrk="1" latinLnBrk="0" hangingPunct="1">
              <a:lnSpc>
                <a:spcPct val="118000"/>
              </a:lnSpc>
              <a:spcBef>
                <a:spcPct val="0"/>
              </a:spcBef>
              <a:buNone/>
              <a:defRPr sz="6600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dirty="0">
                <a:solidFill>
                  <a:srgbClr val="FFFFFF"/>
                </a:solidFill>
                <a:ea typeface="맑은 고딕"/>
                <a:cs typeface="Microsoft GothicNeo"/>
              </a:rPr>
              <a:t>-</a:t>
            </a:r>
            <a:r>
              <a:rPr lang="ko-KR" altLang="en-US" sz="1500" dirty="0" err="1">
                <a:solidFill>
                  <a:srgbClr val="FFFFFF"/>
                </a:solidFill>
                <a:ea typeface="맑은 고딕"/>
                <a:cs typeface="Microsoft GothicNeo"/>
              </a:rPr>
              <a:t>우랑민</a:t>
            </a:r>
            <a:r>
              <a:rPr lang="ko-KR" altLang="en-US" sz="1500" dirty="0">
                <a:solidFill>
                  <a:srgbClr val="FFFFFF"/>
                </a:solidFill>
                <a:ea typeface="맑은 고딕"/>
                <a:cs typeface="Microsoft GothicNeo"/>
              </a:rPr>
              <a:t> 주거지에서 난민 수용(골드 사용)</a:t>
            </a:r>
          </a:p>
          <a:p>
            <a:r>
              <a:rPr lang="ko-KR" altLang="en-US" sz="1500" dirty="0">
                <a:solidFill>
                  <a:srgbClr val="FFFFFF"/>
                </a:solidFill>
                <a:ea typeface="맑은 고딕"/>
                <a:cs typeface="Microsoft GothicNeo"/>
              </a:rPr>
              <a:t>-다양한 직업들로 전직</a:t>
            </a:r>
          </a:p>
        </p:txBody>
      </p:sp>
      <p:pic>
        <p:nvPicPr>
          <p:cNvPr id="17" name="그림 16" descr="PC 게임, 전략 비디오 게임, 스크린샷, 비디오 게임 소프트웨어이(가) 표시된 사진&#10;&#10;자동 생성된 설명">
            <a:extLst>
              <a:ext uri="{FF2B5EF4-FFF2-40B4-BE49-F238E27FC236}">
                <a16:creationId xmlns:a16="http://schemas.microsoft.com/office/drawing/2014/main" id="{F1242100-93F2-D893-C478-F645BF89C38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68078" y="5110415"/>
            <a:ext cx="1863058" cy="10059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CDD85A3C-247C-000E-D76B-7428700579EC}"/>
              </a:ext>
            </a:extLst>
          </p:cNvPr>
          <p:cNvSpPr/>
          <p:nvPr/>
        </p:nvSpPr>
        <p:spPr>
          <a:xfrm>
            <a:off x="7232381" y="5526099"/>
            <a:ext cx="331670" cy="24770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8A08CF3C-7777-3AAF-FC83-C1A463C95D35}"/>
              </a:ext>
            </a:extLst>
          </p:cNvPr>
          <p:cNvSpPr/>
          <p:nvPr/>
        </p:nvSpPr>
        <p:spPr>
          <a:xfrm rot="-5400000">
            <a:off x="7373255" y="4130166"/>
            <a:ext cx="1266559" cy="21569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594CDAAD-4FCD-43A3-4878-5167768E3F60}"/>
              </a:ext>
            </a:extLst>
          </p:cNvPr>
          <p:cNvSpPr txBox="1">
            <a:spLocks/>
          </p:cNvSpPr>
          <p:nvPr/>
        </p:nvSpPr>
        <p:spPr>
          <a:xfrm>
            <a:off x="8319032" y="3844491"/>
            <a:ext cx="2891482" cy="1267461"/>
          </a:xfrm>
          <a:prstGeom prst="rect">
            <a:avLst/>
          </a:prstGeom>
        </p:spPr>
        <p:txBody>
          <a:bodyPr lIns="109728" tIns="109728" rIns="109728" bIns="91440" anchor="t">
            <a:normAutofit fontScale="97500"/>
          </a:bodyPr>
          <a:lstStyle>
            <a:lvl1pPr algn="l" defTabSz="914400" rtl="0" eaLnBrk="1" latinLnBrk="0" hangingPunct="1">
              <a:lnSpc>
                <a:spcPct val="118000"/>
              </a:lnSpc>
              <a:spcBef>
                <a:spcPct val="0"/>
              </a:spcBef>
              <a:buNone/>
              <a:defRPr sz="6600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dirty="0">
                <a:solidFill>
                  <a:srgbClr val="FFFFFF"/>
                </a:solidFill>
                <a:ea typeface="맑은 고딕"/>
                <a:cs typeface="Microsoft GothicNeo"/>
              </a:rPr>
              <a:t>-골드 생산</a:t>
            </a:r>
            <a:endParaRPr lang="ko-KR" dirty="0">
              <a:solidFill>
                <a:srgbClr val="000000"/>
              </a:solidFill>
              <a:ea typeface="Microsoft GothicNeo"/>
              <a:cs typeface="Microsoft GothicNeo"/>
            </a:endParaRPr>
          </a:p>
          <a:p>
            <a:r>
              <a:rPr lang="ko-KR" altLang="en-US" sz="1500" dirty="0">
                <a:solidFill>
                  <a:srgbClr val="FFFFFF"/>
                </a:solidFill>
                <a:ea typeface="맑은 고딕"/>
                <a:cs typeface="Microsoft GothicNeo"/>
              </a:rPr>
              <a:t>-건물 건설로 영토 확장</a:t>
            </a:r>
          </a:p>
          <a:p>
            <a:r>
              <a:rPr lang="ko-KR" altLang="en-US" sz="1500" dirty="0">
                <a:solidFill>
                  <a:srgbClr val="FFFFFF"/>
                </a:solidFill>
                <a:ea typeface="맑은 고딕"/>
                <a:cs typeface="Microsoft GothicNeo"/>
              </a:rPr>
              <a:t>-적 토벌을 위한 기반 마련</a:t>
            </a:r>
          </a:p>
        </p:txBody>
      </p:sp>
    </p:spTree>
    <p:extLst>
      <p:ext uri="{BB962C8B-B14F-4D97-AF65-F5344CB8AC3E}">
        <p14:creationId xmlns:p14="http://schemas.microsoft.com/office/powerpoint/2010/main" val="1263700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14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16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마젠타, 예술, 보라색, 바이올렛색이(가) 표시된 사진&#10;&#10;자동 생성된 설명">
            <a:extLst>
              <a:ext uri="{FF2B5EF4-FFF2-40B4-BE49-F238E27FC236}">
                <a16:creationId xmlns:a16="http://schemas.microsoft.com/office/drawing/2014/main" id="{3DF0B83C-E44E-E0F2-3335-C4BE61C9050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4000"/>
                    </a14:imgEffect>
                  </a14:imgLayer>
                </a14:imgProps>
              </a:ext>
            </a:extLst>
          </a:blip>
          <a:srcRect l="33719" r="31623"/>
          <a:stretch/>
        </p:blipFill>
        <p:spPr>
          <a:xfrm>
            <a:off x="20" y="-72561"/>
            <a:ext cx="12188932" cy="685799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82600" y="496816"/>
            <a:ext cx="5010994" cy="934485"/>
          </a:xfrm>
        </p:spPr>
        <p:txBody>
          <a:bodyPr anchor="t"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  <a:ea typeface="맑은 고딕"/>
                <a:cs typeface="Microsoft GothicNeo"/>
              </a:rPr>
              <a:t>게임 개요 - 적 토벌</a:t>
            </a:r>
          </a:p>
        </p:txBody>
      </p:sp>
      <p:cxnSp>
        <p:nvCxnSpPr>
          <p:cNvPr id="55" name="Straight Connector 18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20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화살표: 위로 굽음 11">
            <a:extLst>
              <a:ext uri="{FF2B5EF4-FFF2-40B4-BE49-F238E27FC236}">
                <a16:creationId xmlns:a16="http://schemas.microsoft.com/office/drawing/2014/main" id="{6C47E9CF-758F-54FB-8CDF-C8BCF10E4BCB}"/>
              </a:ext>
            </a:extLst>
          </p:cNvPr>
          <p:cNvSpPr/>
          <p:nvPr/>
        </p:nvSpPr>
        <p:spPr>
          <a:xfrm rot="5400000">
            <a:off x="684518" y="4253752"/>
            <a:ext cx="558374" cy="792736"/>
          </a:xfrm>
          <a:prstGeom prst="bent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야외, 하늘, 물, 잔디이(가) 표시된 사진&#10;&#10;자동 생성된 설명">
            <a:extLst>
              <a:ext uri="{FF2B5EF4-FFF2-40B4-BE49-F238E27FC236}">
                <a16:creationId xmlns:a16="http://schemas.microsoft.com/office/drawing/2014/main" id="{CE9207AC-2EC8-44C8-0A4E-CC7A10D5D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607" y="1392434"/>
            <a:ext cx="4956202" cy="23830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그림 15" descr="만화 영화, PC 게임, 애니메이션이(가) 표시된 사진&#10;&#10;자동 생성된 설명">
            <a:extLst>
              <a:ext uri="{FF2B5EF4-FFF2-40B4-BE49-F238E27FC236}">
                <a16:creationId xmlns:a16="http://schemas.microsoft.com/office/drawing/2014/main" id="{C0DD2F73-ADBA-B17A-B9C1-328B54B0AE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1224" y="4124472"/>
            <a:ext cx="4008505" cy="16792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그림 16" descr="동굴, 어둠, 스크린샷, 빛이(가) 표시된 사진&#10;&#10;자동 생성된 설명">
            <a:extLst>
              <a:ext uri="{FF2B5EF4-FFF2-40B4-BE49-F238E27FC236}">
                <a16:creationId xmlns:a16="http://schemas.microsoft.com/office/drawing/2014/main" id="{E460E9CE-5D06-B2D7-0D9E-93D8CB127C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2973" y="4124832"/>
            <a:ext cx="1093019" cy="16751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2E95DABA-9AA1-51EE-C490-B5806D9EABFE}"/>
              </a:ext>
            </a:extLst>
          </p:cNvPr>
          <p:cNvSpPr txBox="1">
            <a:spLocks/>
          </p:cNvSpPr>
          <p:nvPr/>
        </p:nvSpPr>
        <p:spPr>
          <a:xfrm>
            <a:off x="5924177" y="1424022"/>
            <a:ext cx="4716439" cy="940889"/>
          </a:xfrm>
          <a:prstGeom prst="rect">
            <a:avLst/>
          </a:prstGeom>
        </p:spPr>
        <p:txBody>
          <a:bodyPr lIns="109728" tIns="109728" rIns="109728" bIns="91440" anchor="t">
            <a:normAutofit fontScale="97500"/>
          </a:bodyPr>
          <a:lstStyle>
            <a:lvl1pPr algn="l" defTabSz="914400" rtl="0" eaLnBrk="1" latinLnBrk="0" hangingPunct="1">
              <a:lnSpc>
                <a:spcPct val="118000"/>
              </a:lnSpc>
              <a:spcBef>
                <a:spcPct val="0"/>
              </a:spcBef>
              <a:buNone/>
              <a:defRPr sz="6600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dirty="0">
                <a:solidFill>
                  <a:srgbClr val="FFFFFF"/>
                </a:solidFill>
                <a:ea typeface="맑은 고딕"/>
                <a:cs typeface="Microsoft GothicNeo"/>
              </a:rPr>
              <a:t>-밤마다 몰려오는 웨이브로부터 기지 방어</a:t>
            </a:r>
          </a:p>
          <a:p>
            <a:r>
              <a:rPr lang="ko-KR" altLang="en-US" sz="1500" dirty="0">
                <a:solidFill>
                  <a:srgbClr val="FFFFFF"/>
                </a:solidFill>
                <a:ea typeface="맑은 고딕"/>
                <a:cs typeface="Microsoft GothicNeo"/>
              </a:rPr>
              <a:t>-매일 강해지는 웨이브로 성장에 대한 압박</a:t>
            </a: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8731145E-56F5-E5ED-06C1-A72C603DC914}"/>
              </a:ext>
            </a:extLst>
          </p:cNvPr>
          <p:cNvSpPr/>
          <p:nvPr/>
        </p:nvSpPr>
        <p:spPr>
          <a:xfrm>
            <a:off x="5932498" y="4840940"/>
            <a:ext cx="331669" cy="24130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8ECF3009-66FC-DDD1-690C-D6BEE145ECFD}"/>
              </a:ext>
            </a:extLst>
          </p:cNvPr>
          <p:cNvSpPr txBox="1">
            <a:spLocks/>
          </p:cNvSpPr>
          <p:nvPr/>
        </p:nvSpPr>
        <p:spPr>
          <a:xfrm>
            <a:off x="7806764" y="4632105"/>
            <a:ext cx="4184960" cy="902469"/>
          </a:xfrm>
          <a:prstGeom prst="rect">
            <a:avLst/>
          </a:prstGeom>
        </p:spPr>
        <p:txBody>
          <a:bodyPr lIns="109728" tIns="109728" rIns="109728" bIns="91440"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118000"/>
              </a:lnSpc>
              <a:spcBef>
                <a:spcPct val="0"/>
              </a:spcBef>
              <a:buNone/>
              <a:defRPr sz="6600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dirty="0">
                <a:solidFill>
                  <a:srgbClr val="FFFFFF"/>
                </a:solidFill>
                <a:ea typeface="맑은 고딕"/>
                <a:cs typeface="Microsoft GothicNeo"/>
              </a:rPr>
              <a:t>-공격대를 구성하여 적의 본거지를 공격</a:t>
            </a:r>
          </a:p>
          <a:p>
            <a:r>
              <a:rPr lang="ko-KR" altLang="en-US" sz="1500" dirty="0">
                <a:solidFill>
                  <a:srgbClr val="FFFFFF"/>
                </a:solidFill>
                <a:ea typeface="맑은 고딕"/>
                <a:cs typeface="Microsoft GothicNeo"/>
              </a:rPr>
              <a:t>-가장 끝에 있는 본거지 파괴 시 스테이지 클리어</a:t>
            </a:r>
            <a:endParaRPr lang="ko-KR" altLang="en-US" sz="1500" dirty="0" err="1">
              <a:solidFill>
                <a:srgbClr val="FFFFFF"/>
              </a:solidFill>
              <a:ea typeface="맑은 고딕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2652603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14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16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마젠타, 예술, 보라색, 바이올렛색이(가) 표시된 사진&#10;&#10;자동 생성된 설명">
            <a:extLst>
              <a:ext uri="{FF2B5EF4-FFF2-40B4-BE49-F238E27FC236}">
                <a16:creationId xmlns:a16="http://schemas.microsoft.com/office/drawing/2014/main" id="{3DF0B83C-E44E-E0F2-3335-C4BE61C9050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4000"/>
                    </a14:imgEffect>
                  </a14:imgLayer>
                </a14:imgProps>
              </a:ext>
            </a:extLst>
          </a:blip>
          <a:srcRect l="33719" r="31623"/>
          <a:stretch/>
        </p:blipFill>
        <p:spPr>
          <a:xfrm>
            <a:off x="-38400" y="-104578"/>
            <a:ext cx="12188932" cy="685799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82600" y="496816"/>
            <a:ext cx="5010994" cy="934485"/>
          </a:xfrm>
        </p:spPr>
        <p:txBody>
          <a:bodyPr anchor="t"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  <a:ea typeface="맑은 고딕"/>
                <a:cs typeface="Microsoft GothicNeo"/>
              </a:rPr>
              <a:t>개발 일정</a:t>
            </a:r>
          </a:p>
        </p:txBody>
      </p:sp>
      <p:cxnSp>
        <p:nvCxnSpPr>
          <p:cNvPr id="55" name="Straight Connector 18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20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제목 1">
            <a:extLst>
              <a:ext uri="{FF2B5EF4-FFF2-40B4-BE49-F238E27FC236}">
                <a16:creationId xmlns:a16="http://schemas.microsoft.com/office/drawing/2014/main" id="{2E95DABA-9AA1-51EE-C490-B5806D9EABFE}"/>
              </a:ext>
            </a:extLst>
          </p:cNvPr>
          <p:cNvSpPr txBox="1">
            <a:spLocks/>
          </p:cNvSpPr>
          <p:nvPr/>
        </p:nvSpPr>
        <p:spPr>
          <a:xfrm>
            <a:off x="391673" y="1891467"/>
            <a:ext cx="5657733" cy="940889"/>
          </a:xfrm>
          <a:prstGeom prst="rect">
            <a:avLst/>
          </a:prstGeom>
        </p:spPr>
        <p:txBody>
          <a:bodyPr lIns="109728" tIns="109728" rIns="109728" bIns="9144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118000"/>
              </a:lnSpc>
              <a:spcBef>
                <a:spcPct val="0"/>
              </a:spcBef>
              <a:buNone/>
              <a:defRPr sz="6600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solidFill>
                  <a:srgbClr val="FFFFFF"/>
                </a:solidFill>
                <a:ea typeface="맑은 고딕"/>
                <a:cs typeface="Microsoft GothicNeo"/>
              </a:rPr>
              <a:t>1주차 - 리소스 확보 / 맵 구현(1) / </a:t>
            </a:r>
            <a:endParaRPr lang="ko-KR"/>
          </a:p>
          <a:p>
            <a:r>
              <a:rPr lang="ko-KR" altLang="en-US" sz="2400" dirty="0">
                <a:solidFill>
                  <a:srgbClr val="FFFFFF"/>
                </a:solidFill>
                <a:ea typeface="맑은 고딕"/>
                <a:cs typeface="Microsoft GothicNeo"/>
              </a:rPr>
              <a:t>            캐릭터 이동 구현</a:t>
            </a:r>
            <a:endParaRPr lang="ko-KR"/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B247AC25-E6EB-EEAE-0FFC-05D120B36968}"/>
              </a:ext>
            </a:extLst>
          </p:cNvPr>
          <p:cNvSpPr txBox="1">
            <a:spLocks/>
          </p:cNvSpPr>
          <p:nvPr/>
        </p:nvSpPr>
        <p:spPr>
          <a:xfrm>
            <a:off x="391672" y="2928811"/>
            <a:ext cx="5267128" cy="940889"/>
          </a:xfrm>
          <a:prstGeom prst="rect">
            <a:avLst/>
          </a:prstGeom>
        </p:spPr>
        <p:txBody>
          <a:bodyPr lIns="109728" tIns="109728" rIns="109728" bIns="91440" anchor="t">
            <a:normAutofit fontScale="97500"/>
          </a:bodyPr>
          <a:lstStyle>
            <a:lvl1pPr algn="l" defTabSz="914400" rtl="0" eaLnBrk="1" latinLnBrk="0" hangingPunct="1">
              <a:lnSpc>
                <a:spcPct val="118000"/>
              </a:lnSpc>
              <a:spcBef>
                <a:spcPct val="0"/>
              </a:spcBef>
              <a:buNone/>
              <a:defRPr sz="6600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solidFill>
                  <a:srgbClr val="FFFFFF"/>
                </a:solidFill>
                <a:ea typeface="맑은 고딕"/>
                <a:cs typeface="Microsoft GothicNeo"/>
              </a:rPr>
              <a:t>2주차 - 건물 / 구조물 구현 </a:t>
            </a:r>
            <a:endParaRPr lang="ko-KR" dirty="0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ACD94970-7252-B8A8-20D3-482DA8E7E2C4}"/>
              </a:ext>
            </a:extLst>
          </p:cNvPr>
          <p:cNvSpPr txBox="1">
            <a:spLocks/>
          </p:cNvSpPr>
          <p:nvPr/>
        </p:nvSpPr>
        <p:spPr>
          <a:xfrm>
            <a:off x="391672" y="3722828"/>
            <a:ext cx="5267128" cy="940889"/>
          </a:xfrm>
          <a:prstGeom prst="rect">
            <a:avLst/>
          </a:prstGeom>
        </p:spPr>
        <p:txBody>
          <a:bodyPr lIns="109728" tIns="109728" rIns="109728" bIns="9144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118000"/>
              </a:lnSpc>
              <a:spcBef>
                <a:spcPct val="0"/>
              </a:spcBef>
              <a:buNone/>
              <a:defRPr sz="6600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solidFill>
                  <a:srgbClr val="FFFFFF"/>
                </a:solidFill>
                <a:ea typeface="맑은 고딕"/>
                <a:cs typeface="Microsoft GothicNeo"/>
              </a:rPr>
              <a:t>3주차 - 아군 유닛 구현 / </a:t>
            </a:r>
            <a:endParaRPr lang="ko-KR" dirty="0">
              <a:solidFill>
                <a:srgbClr val="000000"/>
              </a:solidFill>
              <a:ea typeface="Microsoft GothicNeo"/>
              <a:cs typeface="Microsoft GothicNeo"/>
            </a:endParaRPr>
          </a:p>
          <a:p>
            <a:r>
              <a:rPr lang="ko-KR" altLang="en-US" sz="2400" dirty="0">
                <a:solidFill>
                  <a:srgbClr val="FFFFFF"/>
                </a:solidFill>
                <a:ea typeface="맑은 고딕"/>
                <a:cs typeface="Microsoft GothicNeo"/>
              </a:rPr>
              <a:t>            오브젝트간 상호작용 구현(1)</a:t>
            </a:r>
            <a:endParaRPr lang="ko-KR">
              <a:ea typeface="Microsoft GothicNeo"/>
              <a:cs typeface="Microsoft GothicNeo"/>
            </a:endParaRPr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17D530D9-81DA-E3D0-4962-F54A4E017479}"/>
              </a:ext>
            </a:extLst>
          </p:cNvPr>
          <p:cNvSpPr txBox="1">
            <a:spLocks/>
          </p:cNvSpPr>
          <p:nvPr/>
        </p:nvSpPr>
        <p:spPr>
          <a:xfrm>
            <a:off x="391671" y="4785785"/>
            <a:ext cx="5267128" cy="940889"/>
          </a:xfrm>
          <a:prstGeom prst="rect">
            <a:avLst/>
          </a:prstGeom>
        </p:spPr>
        <p:txBody>
          <a:bodyPr lIns="109728" tIns="109728" rIns="109728" bIns="9144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118000"/>
              </a:lnSpc>
              <a:spcBef>
                <a:spcPct val="0"/>
              </a:spcBef>
              <a:buNone/>
              <a:defRPr sz="6600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>
                <a:solidFill>
                  <a:srgbClr val="FFFFFF"/>
                </a:solidFill>
                <a:ea typeface="맑은 고딕"/>
                <a:cs typeface="Microsoft GothicNeo"/>
              </a:rPr>
              <a:t>4주차 - 적군 유닛 구현 /</a:t>
            </a:r>
            <a:endParaRPr lang="ko-KR"/>
          </a:p>
          <a:p>
            <a:r>
              <a:rPr lang="ko-KR" altLang="en-US" sz="2400" dirty="0">
                <a:solidFill>
                  <a:srgbClr val="FFFFFF"/>
                </a:solidFill>
                <a:ea typeface="맑은 고딕"/>
                <a:cs typeface="Microsoft GothicNeo"/>
              </a:rPr>
              <a:t>            오브젝트간 상호작용 구현(2)</a:t>
            </a:r>
            <a:endParaRPr lang="ko-KR"/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F76872BC-176B-2A47-141C-0C47388B5DD3}"/>
              </a:ext>
            </a:extLst>
          </p:cNvPr>
          <p:cNvSpPr txBox="1">
            <a:spLocks/>
          </p:cNvSpPr>
          <p:nvPr/>
        </p:nvSpPr>
        <p:spPr>
          <a:xfrm>
            <a:off x="6295571" y="1891466"/>
            <a:ext cx="5657733" cy="940889"/>
          </a:xfrm>
          <a:prstGeom prst="rect">
            <a:avLst/>
          </a:prstGeom>
        </p:spPr>
        <p:txBody>
          <a:bodyPr lIns="109728" tIns="109728" rIns="109728" bIns="91440" anchor="t">
            <a:normAutofit fontScale="97500"/>
          </a:bodyPr>
          <a:lstStyle>
            <a:lvl1pPr algn="l" defTabSz="914400" rtl="0" eaLnBrk="1" latinLnBrk="0" hangingPunct="1">
              <a:lnSpc>
                <a:spcPct val="118000"/>
              </a:lnSpc>
              <a:spcBef>
                <a:spcPct val="0"/>
              </a:spcBef>
              <a:buNone/>
              <a:defRPr sz="6600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solidFill>
                  <a:srgbClr val="FFFFFF"/>
                </a:solidFill>
                <a:ea typeface="맑은 고딕"/>
                <a:cs typeface="Microsoft GothicNeo"/>
              </a:rPr>
              <a:t>5주차 - 낮 / 밤에 따른 유닛 행동 구현</a:t>
            </a:r>
            <a:endParaRPr lang="ko-KR" dirty="0"/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3D88E3D5-50CC-7D8A-FF90-D56624D4C124}"/>
              </a:ext>
            </a:extLst>
          </p:cNvPr>
          <p:cNvSpPr txBox="1">
            <a:spLocks/>
          </p:cNvSpPr>
          <p:nvPr/>
        </p:nvSpPr>
        <p:spPr>
          <a:xfrm>
            <a:off x="6295570" y="2851969"/>
            <a:ext cx="5267128" cy="940889"/>
          </a:xfrm>
          <a:prstGeom prst="rect">
            <a:avLst/>
          </a:prstGeom>
        </p:spPr>
        <p:txBody>
          <a:bodyPr lIns="109728" tIns="109728" rIns="109728" bIns="91440" anchor="t">
            <a:normAutofit fontScale="97500"/>
          </a:bodyPr>
          <a:lstStyle>
            <a:lvl1pPr algn="l" defTabSz="914400" rtl="0" eaLnBrk="1" latinLnBrk="0" hangingPunct="1">
              <a:lnSpc>
                <a:spcPct val="118000"/>
              </a:lnSpc>
              <a:spcBef>
                <a:spcPct val="0"/>
              </a:spcBef>
              <a:buNone/>
              <a:defRPr sz="6600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solidFill>
                  <a:srgbClr val="FFFFFF"/>
                </a:solidFill>
                <a:ea typeface="맑은 고딕"/>
                <a:cs typeface="Microsoft GothicNeo"/>
              </a:rPr>
              <a:t>6주차 - 맵 구현(2) / 레벨 디자인</a:t>
            </a:r>
            <a:endParaRPr lang="ko-KR" dirty="0"/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24D8B81A-343A-F68C-446F-CD81C35A1CAF}"/>
              </a:ext>
            </a:extLst>
          </p:cNvPr>
          <p:cNvSpPr txBox="1">
            <a:spLocks/>
          </p:cNvSpPr>
          <p:nvPr/>
        </p:nvSpPr>
        <p:spPr>
          <a:xfrm>
            <a:off x="6295570" y="3767650"/>
            <a:ext cx="5267128" cy="940889"/>
          </a:xfrm>
          <a:prstGeom prst="rect">
            <a:avLst/>
          </a:prstGeom>
        </p:spPr>
        <p:txBody>
          <a:bodyPr lIns="109728" tIns="109728" rIns="109728" bIns="91440" anchor="t">
            <a:normAutofit fontScale="97500"/>
          </a:bodyPr>
          <a:lstStyle>
            <a:lvl1pPr algn="l" defTabSz="914400" rtl="0" eaLnBrk="1" latinLnBrk="0" hangingPunct="1">
              <a:lnSpc>
                <a:spcPct val="118000"/>
              </a:lnSpc>
              <a:spcBef>
                <a:spcPct val="0"/>
              </a:spcBef>
              <a:buNone/>
              <a:defRPr sz="6600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solidFill>
                  <a:srgbClr val="FFFFFF"/>
                </a:solidFill>
                <a:ea typeface="맑은 고딕"/>
                <a:cs typeface="Microsoft GothicNeo"/>
              </a:rPr>
              <a:t>7주차 - 수치 조정 / 부족한 부분 보완</a:t>
            </a:r>
            <a:endParaRPr lang="ko-KR" dirty="0"/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6180985F-8A0B-AFA9-02D8-010CC30DE201}"/>
              </a:ext>
            </a:extLst>
          </p:cNvPr>
          <p:cNvSpPr txBox="1">
            <a:spLocks/>
          </p:cNvSpPr>
          <p:nvPr/>
        </p:nvSpPr>
        <p:spPr>
          <a:xfrm>
            <a:off x="6295569" y="4817800"/>
            <a:ext cx="5267128" cy="940889"/>
          </a:xfrm>
          <a:prstGeom prst="rect">
            <a:avLst/>
          </a:prstGeom>
        </p:spPr>
        <p:txBody>
          <a:bodyPr lIns="109728" tIns="109728" rIns="109728" bIns="91440" anchor="t">
            <a:normAutofit fontScale="97500"/>
          </a:bodyPr>
          <a:lstStyle>
            <a:lvl1pPr algn="l" defTabSz="914400" rtl="0" eaLnBrk="1" latinLnBrk="0" hangingPunct="1">
              <a:lnSpc>
                <a:spcPct val="118000"/>
              </a:lnSpc>
              <a:spcBef>
                <a:spcPct val="0"/>
              </a:spcBef>
              <a:buNone/>
              <a:defRPr sz="6600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solidFill>
                  <a:srgbClr val="FFFFFF"/>
                </a:solidFill>
                <a:ea typeface="맑은 고딕"/>
                <a:cs typeface="Microsoft GothicNeo"/>
              </a:rPr>
              <a:t>8주차 - 최종 수정 및 릴리즈</a:t>
            </a:r>
          </a:p>
        </p:txBody>
      </p:sp>
    </p:spTree>
    <p:extLst>
      <p:ext uri="{BB962C8B-B14F-4D97-AF65-F5344CB8AC3E}">
        <p14:creationId xmlns:p14="http://schemas.microsoft.com/office/powerpoint/2010/main" val="934825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14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16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82600" y="496816"/>
            <a:ext cx="5010994" cy="934485"/>
          </a:xfrm>
        </p:spPr>
        <p:txBody>
          <a:bodyPr anchor="t"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  <a:ea typeface="맑은 고딕"/>
                <a:cs typeface="Microsoft GothicNeo"/>
              </a:rPr>
              <a:t>기획 - 맵</a:t>
            </a:r>
          </a:p>
        </p:txBody>
      </p:sp>
      <p:cxnSp>
        <p:nvCxnSpPr>
          <p:cNvPr id="55" name="Straight Connector 18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20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그림 4" descr="페인팅, 식물, 나무, 야외이(가) 표시된 사진&#10;&#10;자동 생성된 설명">
            <a:extLst>
              <a:ext uri="{FF2B5EF4-FFF2-40B4-BE49-F238E27FC236}">
                <a16:creationId xmlns:a16="http://schemas.microsoft.com/office/drawing/2014/main" id="{704AFDBB-40D6-4297-5A68-48A05FDA4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766" y="584200"/>
            <a:ext cx="2635097" cy="3556000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D90F3A1E-1386-2512-8EF6-9ED8D88C70D9}"/>
              </a:ext>
            </a:extLst>
          </p:cNvPr>
          <p:cNvSpPr/>
          <p:nvPr/>
        </p:nvSpPr>
        <p:spPr>
          <a:xfrm>
            <a:off x="5268685" y="3425371"/>
            <a:ext cx="1037772" cy="59508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FAE640C-7F82-D2EB-7390-AC72E6F5C553}"/>
              </a:ext>
            </a:extLst>
          </p:cNvPr>
          <p:cNvSpPr txBox="1">
            <a:spLocks/>
          </p:cNvSpPr>
          <p:nvPr/>
        </p:nvSpPr>
        <p:spPr>
          <a:xfrm>
            <a:off x="732759" y="1615696"/>
            <a:ext cx="4068419" cy="1231174"/>
          </a:xfrm>
          <a:prstGeom prst="rect">
            <a:avLst/>
          </a:prstGeom>
        </p:spPr>
        <p:txBody>
          <a:bodyPr lIns="109728" tIns="109728" rIns="109728" bIns="9144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118000"/>
              </a:lnSpc>
              <a:spcBef>
                <a:spcPct val="0"/>
              </a:spcBef>
              <a:buNone/>
              <a:defRPr sz="6600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500" dirty="0">
              <a:solidFill>
                <a:srgbClr val="FFFFFF"/>
              </a:solidFill>
              <a:ea typeface="맑은 고딕"/>
              <a:cs typeface="Microsoft GothicNeo"/>
            </a:endParaRPr>
          </a:p>
          <a:p>
            <a:r>
              <a:rPr lang="ko-KR" altLang="en-US" sz="1500" dirty="0">
                <a:solidFill>
                  <a:srgbClr val="FFFFFF"/>
                </a:solidFill>
                <a:ea typeface="맑은 고딕"/>
                <a:cs typeface="Microsoft GothicNeo"/>
              </a:rPr>
              <a:t>-작업자가 제거할 수 있음 </a:t>
            </a:r>
            <a:endParaRPr lang="ko-KR" dirty="0">
              <a:solidFill>
                <a:srgbClr val="000000"/>
              </a:solidFill>
              <a:ea typeface="Microsoft GothicNeo"/>
              <a:cs typeface="Microsoft GothicNeo"/>
            </a:endParaRPr>
          </a:p>
          <a:p>
            <a:r>
              <a:rPr lang="ko-KR" altLang="en-US" sz="1500" dirty="0">
                <a:solidFill>
                  <a:srgbClr val="FFFFFF"/>
                </a:solidFill>
                <a:ea typeface="맑은 고딕"/>
                <a:cs typeface="Microsoft GothicNeo"/>
              </a:rPr>
              <a:t>-제거해야 기지 기준 뒤에 있는 오브젝트 </a:t>
            </a:r>
            <a:endParaRPr lang="ko-KR">
              <a:solidFill>
                <a:srgbClr val="000000"/>
              </a:solidFill>
              <a:ea typeface="Microsoft GothicNeo"/>
              <a:cs typeface="Microsoft GothicNeo"/>
            </a:endParaRPr>
          </a:p>
          <a:p>
            <a:r>
              <a:rPr lang="ko-KR" altLang="en-US" sz="1500" dirty="0">
                <a:solidFill>
                  <a:srgbClr val="FFFFFF"/>
                </a:solidFill>
                <a:ea typeface="맑은 고딕"/>
                <a:cs typeface="Microsoft GothicNeo"/>
              </a:rPr>
              <a:t>상호작용 가능</a:t>
            </a:r>
            <a:endParaRPr lang="ko-KR" dirty="0">
              <a:solidFill>
                <a:srgbClr val="000000"/>
              </a:solidFill>
              <a:ea typeface="Microsoft GothicNeo"/>
              <a:cs typeface="Microsoft GothicNeo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6127FDAE-815C-4229-5AA7-AA94CC076CF1}"/>
              </a:ext>
            </a:extLst>
          </p:cNvPr>
          <p:cNvSpPr/>
          <p:nvPr/>
        </p:nvSpPr>
        <p:spPr>
          <a:xfrm>
            <a:off x="4855027" y="1894113"/>
            <a:ext cx="1037772" cy="59508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38320E67-24F9-AE08-FC9F-ADED9CBAEAC1}"/>
              </a:ext>
            </a:extLst>
          </p:cNvPr>
          <p:cNvSpPr txBox="1">
            <a:spLocks/>
          </p:cNvSpPr>
          <p:nvPr/>
        </p:nvSpPr>
        <p:spPr>
          <a:xfrm>
            <a:off x="729343" y="1338645"/>
            <a:ext cx="1977509" cy="557114"/>
          </a:xfrm>
          <a:prstGeom prst="rect">
            <a:avLst/>
          </a:prstGeom>
        </p:spPr>
        <p:txBody>
          <a:bodyPr lIns="109728" tIns="109728" rIns="109728" bIns="91440" anchor="t">
            <a:normAutofit lnSpcReduction="10000"/>
          </a:bodyPr>
          <a:lstStyle>
            <a:lvl1pPr algn="l" defTabSz="914400" rtl="0" eaLnBrk="1" latinLnBrk="0" hangingPunct="1">
              <a:lnSpc>
                <a:spcPct val="118000"/>
              </a:lnSpc>
              <a:spcBef>
                <a:spcPct val="0"/>
              </a:spcBef>
              <a:buNone/>
              <a:defRPr sz="6600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>
                <a:solidFill>
                  <a:srgbClr val="FFFFFF"/>
                </a:solidFill>
                <a:ea typeface="맑은 고딕"/>
                <a:cs typeface="Microsoft GothicNeo"/>
              </a:rPr>
              <a:t>나무</a:t>
            </a:r>
          </a:p>
          <a:p>
            <a:endParaRPr lang="ko-KR" altLang="en-US" sz="2000" dirty="0">
              <a:solidFill>
                <a:srgbClr val="FFFFFF"/>
              </a:solidFill>
              <a:ea typeface="맑은 고딕"/>
              <a:cs typeface="Microsoft GothicNeo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94F1B772-4BCF-577F-8AB0-E8BFAC127597}"/>
              </a:ext>
            </a:extLst>
          </p:cNvPr>
          <p:cNvSpPr txBox="1">
            <a:spLocks/>
          </p:cNvSpPr>
          <p:nvPr/>
        </p:nvSpPr>
        <p:spPr>
          <a:xfrm>
            <a:off x="769044" y="3299352"/>
            <a:ext cx="4068419" cy="1231174"/>
          </a:xfrm>
          <a:prstGeom prst="rect">
            <a:avLst/>
          </a:prstGeom>
        </p:spPr>
        <p:txBody>
          <a:bodyPr lIns="109728" tIns="109728" rIns="109728" bIns="91440" anchor="t">
            <a:normAutofit fontScale="97500"/>
          </a:bodyPr>
          <a:lstStyle>
            <a:lvl1pPr algn="l" defTabSz="914400" rtl="0" eaLnBrk="1" latinLnBrk="0" hangingPunct="1">
              <a:lnSpc>
                <a:spcPct val="118000"/>
              </a:lnSpc>
              <a:spcBef>
                <a:spcPct val="0"/>
              </a:spcBef>
              <a:buNone/>
              <a:defRPr sz="6600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500" dirty="0">
              <a:solidFill>
                <a:srgbClr val="FFFFFF"/>
              </a:solidFill>
              <a:ea typeface="맑은 고딕"/>
              <a:cs typeface="Microsoft GothicNeo"/>
            </a:endParaRPr>
          </a:p>
          <a:p>
            <a:r>
              <a:rPr lang="ko-KR" altLang="en-US" sz="1500">
                <a:solidFill>
                  <a:srgbClr val="FFFFFF"/>
                </a:solidFill>
                <a:ea typeface="맑은 고딕"/>
                <a:cs typeface="Microsoft GothicNeo"/>
              </a:rPr>
              <a:t>-작업자가 성벽을 지을 수 있음</a:t>
            </a:r>
            <a:endParaRPr lang="ko-KR" dirty="0">
              <a:solidFill>
                <a:srgbClr val="000000"/>
              </a:solidFill>
              <a:ea typeface="Microsoft GothicNeo"/>
              <a:cs typeface="Microsoft GothicNeo"/>
            </a:endParaRPr>
          </a:p>
          <a:p>
            <a:r>
              <a:rPr lang="ko-KR" altLang="en-US" sz="1500" dirty="0">
                <a:solidFill>
                  <a:srgbClr val="FFFFFF"/>
                </a:solidFill>
                <a:ea typeface="맑은 고딕"/>
                <a:cs typeface="Microsoft GothicNeo"/>
              </a:rPr>
              <a:t>-지반 앞까지 나무가 </a:t>
            </a:r>
            <a:r>
              <a:rPr lang="ko-KR" altLang="en-US" sz="1500" dirty="0" err="1">
                <a:solidFill>
                  <a:srgbClr val="FFFFFF"/>
                </a:solidFill>
                <a:ea typeface="맑은 고딕"/>
                <a:cs typeface="Microsoft GothicNeo"/>
              </a:rPr>
              <a:t>없어야함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12C30379-7F6D-DBFD-1518-6031582859EB}"/>
              </a:ext>
            </a:extLst>
          </p:cNvPr>
          <p:cNvSpPr txBox="1">
            <a:spLocks/>
          </p:cNvSpPr>
          <p:nvPr/>
        </p:nvSpPr>
        <p:spPr>
          <a:xfrm>
            <a:off x="765628" y="3022301"/>
            <a:ext cx="1977509" cy="557114"/>
          </a:xfrm>
          <a:prstGeom prst="rect">
            <a:avLst/>
          </a:prstGeom>
        </p:spPr>
        <p:txBody>
          <a:bodyPr lIns="109728" tIns="109728" rIns="109728" bIns="91440" anchor="t">
            <a:normAutofit lnSpcReduction="10000"/>
          </a:bodyPr>
          <a:lstStyle>
            <a:lvl1pPr algn="l" defTabSz="914400" rtl="0" eaLnBrk="1" latinLnBrk="0" hangingPunct="1">
              <a:lnSpc>
                <a:spcPct val="118000"/>
              </a:lnSpc>
              <a:spcBef>
                <a:spcPct val="0"/>
              </a:spcBef>
              <a:buNone/>
              <a:defRPr sz="6600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>
                <a:solidFill>
                  <a:srgbClr val="FFFFFF"/>
                </a:solidFill>
                <a:ea typeface="맑은 고딕"/>
                <a:cs typeface="Microsoft GothicNeo"/>
              </a:rPr>
              <a:t>성벽 지반</a:t>
            </a:r>
          </a:p>
          <a:p>
            <a:endParaRPr lang="ko-KR" altLang="en-US" sz="2000" dirty="0">
              <a:solidFill>
                <a:srgbClr val="FFFFFF"/>
              </a:solidFill>
              <a:ea typeface="맑은 고딕"/>
              <a:cs typeface="Microsoft GothicNeo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B8AE04AD-26CF-0A2A-C56F-38258EBA291B}"/>
              </a:ext>
            </a:extLst>
          </p:cNvPr>
          <p:cNvSpPr txBox="1">
            <a:spLocks/>
          </p:cNvSpPr>
          <p:nvPr/>
        </p:nvSpPr>
        <p:spPr>
          <a:xfrm>
            <a:off x="2365614" y="4758037"/>
            <a:ext cx="8415446" cy="1231174"/>
          </a:xfrm>
          <a:prstGeom prst="rect">
            <a:avLst/>
          </a:prstGeom>
        </p:spPr>
        <p:txBody>
          <a:bodyPr lIns="109728" tIns="109728" rIns="109728" bIns="91440" anchor="t">
            <a:noAutofit/>
          </a:bodyPr>
          <a:lstStyle>
            <a:lvl1pPr algn="l" defTabSz="914400" rtl="0" eaLnBrk="1" latinLnBrk="0" hangingPunct="1">
              <a:lnSpc>
                <a:spcPct val="118000"/>
              </a:lnSpc>
              <a:spcBef>
                <a:spcPct val="0"/>
              </a:spcBef>
              <a:buNone/>
              <a:defRPr sz="6600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>
                <a:solidFill>
                  <a:srgbClr val="FFFFFF"/>
                </a:solidFill>
                <a:ea typeface="맑은 고딕"/>
                <a:cs typeface="Microsoft GothicNeo"/>
              </a:rPr>
              <a:t>활동 영역을 넓히기 위해 나무를 </a:t>
            </a:r>
            <a:r>
              <a:rPr lang="ko-KR" altLang="en-US" sz="2000" dirty="0" err="1">
                <a:solidFill>
                  <a:srgbClr val="FFFFFF"/>
                </a:solidFill>
                <a:ea typeface="맑은 고딕"/>
                <a:cs typeface="Microsoft GothicNeo"/>
              </a:rPr>
              <a:t>멀리까지</a:t>
            </a:r>
            <a:r>
              <a:rPr lang="ko-KR" altLang="en-US" sz="2000" dirty="0">
                <a:solidFill>
                  <a:srgbClr val="FFFFFF"/>
                </a:solidFill>
                <a:ea typeface="맑은 고딕"/>
                <a:cs typeface="Microsoft GothicNeo"/>
              </a:rPr>
              <a:t> 제거하게 할 수 있지만, </a:t>
            </a:r>
          </a:p>
          <a:p>
            <a:r>
              <a:rPr lang="ko-KR" altLang="en-US" sz="2000" dirty="0">
                <a:solidFill>
                  <a:srgbClr val="FFFFFF"/>
                </a:solidFill>
                <a:ea typeface="맑은 고딕"/>
                <a:cs typeface="Microsoft GothicNeo"/>
              </a:rPr>
              <a:t>성벽을 비슷한 위치까지 세우지 않으면 적에게 당할 수 있다.</a:t>
            </a:r>
          </a:p>
        </p:txBody>
      </p:sp>
    </p:spTree>
    <p:extLst>
      <p:ext uri="{BB962C8B-B14F-4D97-AF65-F5344CB8AC3E}">
        <p14:creationId xmlns:p14="http://schemas.microsoft.com/office/powerpoint/2010/main" val="1957147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14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16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82600" y="496816"/>
            <a:ext cx="5010994" cy="934485"/>
          </a:xfrm>
        </p:spPr>
        <p:txBody>
          <a:bodyPr anchor="t"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  <a:ea typeface="맑은 고딕"/>
                <a:cs typeface="Microsoft GothicNeo"/>
              </a:rPr>
              <a:t>기획 - 아군</a:t>
            </a:r>
          </a:p>
        </p:txBody>
      </p:sp>
      <p:cxnSp>
        <p:nvCxnSpPr>
          <p:cNvPr id="55" name="Straight Connector 18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20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9FAE640C-7F82-D2EB-7390-AC72E6F5C553}"/>
              </a:ext>
            </a:extLst>
          </p:cNvPr>
          <p:cNvSpPr txBox="1">
            <a:spLocks/>
          </p:cNvSpPr>
          <p:nvPr/>
        </p:nvSpPr>
        <p:spPr>
          <a:xfrm>
            <a:off x="732759" y="1615696"/>
            <a:ext cx="4068419" cy="1231174"/>
          </a:xfrm>
          <a:prstGeom prst="rect">
            <a:avLst/>
          </a:prstGeom>
        </p:spPr>
        <p:txBody>
          <a:bodyPr lIns="109728" tIns="109728" rIns="109728" bIns="91440" anchor="t">
            <a:normAutofit fontScale="97500"/>
          </a:bodyPr>
          <a:lstStyle>
            <a:lvl1pPr algn="l" defTabSz="914400" rtl="0" eaLnBrk="1" latinLnBrk="0" hangingPunct="1">
              <a:lnSpc>
                <a:spcPct val="118000"/>
              </a:lnSpc>
              <a:spcBef>
                <a:spcPct val="0"/>
              </a:spcBef>
              <a:buNone/>
              <a:defRPr sz="6600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500" dirty="0">
              <a:solidFill>
                <a:srgbClr val="FFFFFF"/>
              </a:solidFill>
              <a:ea typeface="맑은 고딕"/>
              <a:cs typeface="Microsoft GothicNeo"/>
            </a:endParaRPr>
          </a:p>
          <a:p>
            <a:r>
              <a:rPr lang="ko-KR" altLang="en-US" sz="1500" dirty="0">
                <a:solidFill>
                  <a:srgbClr val="FFFFFF"/>
                </a:solidFill>
                <a:ea typeface="맑은 고딕"/>
                <a:cs typeface="Microsoft GothicNeo"/>
              </a:rPr>
              <a:t>-맵 건축물인 농경지와 낮에 상호작용하여 골드 생성, 골드 효율 상</a:t>
            </a:r>
            <a:endParaRPr lang="ko-KR" dirty="0">
              <a:solidFill>
                <a:srgbClr val="000000"/>
              </a:solidFill>
              <a:ea typeface="Microsoft GothicNeo"/>
              <a:cs typeface="Microsoft GothicNeo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38320E67-24F9-AE08-FC9F-ADED9CBAEAC1}"/>
              </a:ext>
            </a:extLst>
          </p:cNvPr>
          <p:cNvSpPr txBox="1">
            <a:spLocks/>
          </p:cNvSpPr>
          <p:nvPr/>
        </p:nvSpPr>
        <p:spPr>
          <a:xfrm>
            <a:off x="729343" y="1338645"/>
            <a:ext cx="1977509" cy="557114"/>
          </a:xfrm>
          <a:prstGeom prst="rect">
            <a:avLst/>
          </a:prstGeom>
        </p:spPr>
        <p:txBody>
          <a:bodyPr lIns="109728" tIns="109728" rIns="109728" bIns="91440" anchor="t">
            <a:normAutofit lnSpcReduction="10000"/>
          </a:bodyPr>
          <a:lstStyle>
            <a:lvl1pPr algn="l" defTabSz="914400" rtl="0" eaLnBrk="1" latinLnBrk="0" hangingPunct="1">
              <a:lnSpc>
                <a:spcPct val="118000"/>
              </a:lnSpc>
              <a:spcBef>
                <a:spcPct val="0"/>
              </a:spcBef>
              <a:buNone/>
              <a:defRPr sz="6600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>
                <a:solidFill>
                  <a:srgbClr val="FFFFFF"/>
                </a:solidFill>
                <a:ea typeface="맑은 고딕"/>
                <a:cs typeface="Microsoft GothicNeo"/>
              </a:rPr>
              <a:t>농부</a:t>
            </a:r>
          </a:p>
          <a:p>
            <a:endParaRPr lang="ko-KR" altLang="en-US" sz="2000" dirty="0">
              <a:solidFill>
                <a:srgbClr val="FFFFFF"/>
              </a:solidFill>
              <a:ea typeface="맑은 고딕"/>
              <a:cs typeface="Microsoft GothicNeo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94F1B772-4BCF-577F-8AB0-E8BFAC127597}"/>
              </a:ext>
            </a:extLst>
          </p:cNvPr>
          <p:cNvSpPr txBox="1">
            <a:spLocks/>
          </p:cNvSpPr>
          <p:nvPr/>
        </p:nvSpPr>
        <p:spPr>
          <a:xfrm>
            <a:off x="769044" y="3248552"/>
            <a:ext cx="4032134" cy="1514202"/>
          </a:xfrm>
          <a:prstGeom prst="rect">
            <a:avLst/>
          </a:prstGeom>
        </p:spPr>
        <p:txBody>
          <a:bodyPr lIns="109728" tIns="109728" rIns="109728" bIns="9144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118000"/>
              </a:lnSpc>
              <a:spcBef>
                <a:spcPct val="0"/>
              </a:spcBef>
              <a:buNone/>
              <a:defRPr sz="6600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500" dirty="0">
              <a:solidFill>
                <a:srgbClr val="FFFFFF"/>
              </a:solidFill>
              <a:ea typeface="맑은 고딕"/>
              <a:cs typeface="Microsoft GothicNeo"/>
            </a:endParaRPr>
          </a:p>
          <a:p>
            <a:r>
              <a:rPr lang="ko-KR" altLang="en-US" sz="1500" dirty="0">
                <a:solidFill>
                  <a:srgbClr val="FFFFFF"/>
                </a:solidFill>
                <a:ea typeface="맑은 고딕"/>
                <a:cs typeface="Microsoft GothicNeo"/>
              </a:rPr>
              <a:t>-낮에는 기지 밖에 생성되는 야생동물을 잡아 골드 생성, 골드 효율 하</a:t>
            </a:r>
          </a:p>
          <a:p>
            <a:r>
              <a:rPr lang="ko-KR" altLang="en-US" sz="1500" dirty="0">
                <a:solidFill>
                  <a:srgbClr val="FFFFFF"/>
                </a:solidFill>
                <a:ea typeface="맑은 고딕"/>
                <a:cs typeface="Microsoft GothicNeo"/>
              </a:rPr>
              <a:t>-밤에는 기지 안에서 기지 수비</a:t>
            </a:r>
          </a:p>
          <a:p>
            <a:r>
              <a:rPr lang="ko-KR" altLang="en-US" sz="1500" dirty="0">
                <a:solidFill>
                  <a:srgbClr val="FFFFFF"/>
                </a:solidFill>
                <a:ea typeface="맑은 고딕"/>
                <a:cs typeface="Microsoft GothicNeo"/>
              </a:rPr>
              <a:t>-공격대에 편성될 수 있음(적 기지 공격)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12C30379-7F6D-DBFD-1518-6031582859EB}"/>
              </a:ext>
            </a:extLst>
          </p:cNvPr>
          <p:cNvSpPr txBox="1">
            <a:spLocks/>
          </p:cNvSpPr>
          <p:nvPr/>
        </p:nvSpPr>
        <p:spPr>
          <a:xfrm>
            <a:off x="765628" y="3022301"/>
            <a:ext cx="1977509" cy="557114"/>
          </a:xfrm>
          <a:prstGeom prst="rect">
            <a:avLst/>
          </a:prstGeom>
        </p:spPr>
        <p:txBody>
          <a:bodyPr lIns="109728" tIns="109728" rIns="109728" bIns="91440" anchor="t">
            <a:normAutofit lnSpcReduction="10000"/>
          </a:bodyPr>
          <a:lstStyle>
            <a:lvl1pPr algn="l" defTabSz="914400" rtl="0" eaLnBrk="1" latinLnBrk="0" hangingPunct="1">
              <a:lnSpc>
                <a:spcPct val="118000"/>
              </a:lnSpc>
              <a:spcBef>
                <a:spcPct val="0"/>
              </a:spcBef>
              <a:buNone/>
              <a:defRPr sz="6600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>
                <a:solidFill>
                  <a:srgbClr val="FFFFFF"/>
                </a:solidFill>
                <a:ea typeface="맑은 고딕"/>
                <a:cs typeface="Microsoft GothicNeo"/>
              </a:rPr>
              <a:t>궁수</a:t>
            </a:r>
          </a:p>
          <a:p>
            <a:endParaRPr lang="ko-KR" altLang="en-US" sz="2000" dirty="0">
              <a:solidFill>
                <a:srgbClr val="FFFFFF"/>
              </a:solidFill>
              <a:ea typeface="맑은 고딕"/>
              <a:cs typeface="Microsoft GothicNeo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B8AE04AD-26CF-0A2A-C56F-38258EBA291B}"/>
              </a:ext>
            </a:extLst>
          </p:cNvPr>
          <p:cNvSpPr txBox="1">
            <a:spLocks/>
          </p:cNvSpPr>
          <p:nvPr/>
        </p:nvSpPr>
        <p:spPr>
          <a:xfrm>
            <a:off x="2365614" y="4758037"/>
            <a:ext cx="8415446" cy="1231174"/>
          </a:xfrm>
          <a:prstGeom prst="rect">
            <a:avLst/>
          </a:prstGeom>
        </p:spPr>
        <p:txBody>
          <a:bodyPr lIns="109728" tIns="109728" rIns="109728" bIns="91440" anchor="t">
            <a:noAutofit/>
          </a:bodyPr>
          <a:lstStyle>
            <a:lvl1pPr algn="l" defTabSz="914400" rtl="0" eaLnBrk="1" latinLnBrk="0" hangingPunct="1">
              <a:lnSpc>
                <a:spcPct val="118000"/>
              </a:lnSpc>
              <a:spcBef>
                <a:spcPct val="0"/>
              </a:spcBef>
              <a:buNone/>
              <a:defRPr sz="6600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>
                <a:solidFill>
                  <a:srgbClr val="FFFFFF"/>
                </a:solidFill>
                <a:ea typeface="맑은 고딕"/>
                <a:cs typeface="Microsoft GothicNeo"/>
              </a:rPr>
              <a:t>농부를 많이 생성하여 골드 수급을 늘릴 것인지, </a:t>
            </a:r>
            <a:endParaRPr lang="ko-KR"/>
          </a:p>
          <a:p>
            <a:r>
              <a:rPr lang="ko-KR" altLang="en-US" sz="2000" dirty="0">
                <a:solidFill>
                  <a:srgbClr val="FFFFFF"/>
                </a:solidFill>
                <a:ea typeface="맑은 고딕"/>
                <a:cs typeface="Microsoft GothicNeo"/>
              </a:rPr>
              <a:t>궁수를 많이 생성하여 공방전에 힘을 실어 줄 것인지 선택하여야 한다.</a:t>
            </a:r>
            <a:endParaRPr lang="ko-KR" dirty="0"/>
          </a:p>
        </p:txBody>
      </p:sp>
      <p:pic>
        <p:nvPicPr>
          <p:cNvPr id="3" name="그림 2" descr="픽셀, 스크린샷, 비디오 게임 소프트웨어, 3D 모델링이(가) 표시된 사진&#10;&#10;자동 생성된 설명">
            <a:extLst>
              <a:ext uri="{FF2B5EF4-FFF2-40B4-BE49-F238E27FC236}">
                <a16:creationId xmlns:a16="http://schemas.microsoft.com/office/drawing/2014/main" id="{0C4B4BD6-40F5-F507-DA6B-B8783FE9A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580" y="1769609"/>
            <a:ext cx="923925" cy="1076325"/>
          </a:xfrm>
          <a:prstGeom prst="rect">
            <a:avLst/>
          </a:prstGeom>
        </p:spPr>
      </p:pic>
      <p:pic>
        <p:nvPicPr>
          <p:cNvPr id="4" name="그림 3" descr="스크린샷, 픽셀, 패턴이(가) 표시된 사진&#10;&#10;자동 생성된 설명">
            <a:extLst>
              <a:ext uri="{FF2B5EF4-FFF2-40B4-BE49-F238E27FC236}">
                <a16:creationId xmlns:a16="http://schemas.microsoft.com/office/drawing/2014/main" id="{9D563C90-42EF-C8C4-30ED-21D5D0C06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039" y="3430587"/>
            <a:ext cx="1047750" cy="962025"/>
          </a:xfrm>
          <a:prstGeom prst="rect">
            <a:avLst/>
          </a:prstGeom>
        </p:spPr>
      </p:pic>
      <p:pic>
        <p:nvPicPr>
          <p:cNvPr id="6" name="그림 5" descr="픽셀, 스크린샷이(가) 표시된 사진&#10;&#10;자동 생성된 설명">
            <a:extLst>
              <a:ext uri="{FF2B5EF4-FFF2-40B4-BE49-F238E27FC236}">
                <a16:creationId xmlns:a16="http://schemas.microsoft.com/office/drawing/2014/main" id="{43299845-B9BE-3B44-9D67-CDD2484FE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400" y="3583668"/>
            <a:ext cx="762000" cy="742950"/>
          </a:xfrm>
          <a:prstGeom prst="rect">
            <a:avLst/>
          </a:prstGeom>
        </p:spPr>
      </p:pic>
      <p:pic>
        <p:nvPicPr>
          <p:cNvPr id="8" name="그림 7" descr="PC 게임, 전략 비디오 게임, 스크린샷, 비디오 게임 소프트웨어이(가) 표시된 사진&#10;&#10;자동 생성된 설명">
            <a:extLst>
              <a:ext uri="{FF2B5EF4-FFF2-40B4-BE49-F238E27FC236}">
                <a16:creationId xmlns:a16="http://schemas.microsoft.com/office/drawing/2014/main" id="{871A6EA7-8D42-35AA-9B03-A42365DB2F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8064" y="1649185"/>
            <a:ext cx="2374900" cy="1309915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7DD5FA44-89AC-E031-C042-0A0CF3EA5F93}"/>
              </a:ext>
            </a:extLst>
          </p:cNvPr>
          <p:cNvSpPr/>
          <p:nvPr/>
        </p:nvSpPr>
        <p:spPr>
          <a:xfrm>
            <a:off x="6284685" y="3868057"/>
            <a:ext cx="290287" cy="27577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C99AD412-A828-9619-884A-425BF78A275A}"/>
              </a:ext>
            </a:extLst>
          </p:cNvPr>
          <p:cNvSpPr/>
          <p:nvPr/>
        </p:nvSpPr>
        <p:spPr>
          <a:xfrm>
            <a:off x="6306456" y="2133599"/>
            <a:ext cx="290287" cy="27577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24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14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16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82600" y="496816"/>
            <a:ext cx="5010994" cy="934485"/>
          </a:xfrm>
        </p:spPr>
        <p:txBody>
          <a:bodyPr anchor="t"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  <a:ea typeface="맑은 고딕"/>
                <a:cs typeface="Microsoft GothicNeo"/>
              </a:rPr>
              <a:t>기획 - 적 기지</a:t>
            </a:r>
          </a:p>
        </p:txBody>
      </p:sp>
      <p:cxnSp>
        <p:nvCxnSpPr>
          <p:cNvPr id="55" name="Straight Connector 18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20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9FAE640C-7F82-D2EB-7390-AC72E6F5C553}"/>
              </a:ext>
            </a:extLst>
          </p:cNvPr>
          <p:cNvSpPr txBox="1">
            <a:spLocks/>
          </p:cNvSpPr>
          <p:nvPr/>
        </p:nvSpPr>
        <p:spPr>
          <a:xfrm>
            <a:off x="732759" y="1615696"/>
            <a:ext cx="4068419" cy="1231174"/>
          </a:xfrm>
          <a:prstGeom prst="rect">
            <a:avLst/>
          </a:prstGeom>
        </p:spPr>
        <p:txBody>
          <a:bodyPr lIns="109728" tIns="109728" rIns="109728" bIns="91440" anchor="t">
            <a:normAutofit fontScale="97500"/>
          </a:bodyPr>
          <a:lstStyle>
            <a:lvl1pPr algn="l" defTabSz="914400" rtl="0" eaLnBrk="1" latinLnBrk="0" hangingPunct="1">
              <a:lnSpc>
                <a:spcPct val="118000"/>
              </a:lnSpc>
              <a:spcBef>
                <a:spcPct val="0"/>
              </a:spcBef>
              <a:buNone/>
              <a:defRPr sz="6600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500" dirty="0">
              <a:solidFill>
                <a:srgbClr val="FFFFFF"/>
              </a:solidFill>
              <a:ea typeface="맑은 고딕"/>
              <a:cs typeface="Microsoft GothicNeo"/>
            </a:endParaRPr>
          </a:p>
          <a:p>
            <a:r>
              <a:rPr lang="ko-KR" altLang="en-US" sz="1500" dirty="0">
                <a:solidFill>
                  <a:srgbClr val="FFFFFF"/>
                </a:solidFill>
                <a:ea typeface="맑은 고딕"/>
                <a:cs typeface="Microsoft GothicNeo"/>
              </a:rPr>
              <a:t>-적의 중간 기지, 부서질 시 밤에 몰려오는 웨이브 강화 / 보상 강화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38320E67-24F9-AE08-FC9F-ADED9CBAEAC1}"/>
              </a:ext>
            </a:extLst>
          </p:cNvPr>
          <p:cNvSpPr txBox="1">
            <a:spLocks/>
          </p:cNvSpPr>
          <p:nvPr/>
        </p:nvSpPr>
        <p:spPr>
          <a:xfrm>
            <a:off x="729343" y="1338645"/>
            <a:ext cx="1977509" cy="557114"/>
          </a:xfrm>
          <a:prstGeom prst="rect">
            <a:avLst/>
          </a:prstGeom>
        </p:spPr>
        <p:txBody>
          <a:bodyPr lIns="109728" tIns="109728" rIns="109728" bIns="91440" anchor="t">
            <a:normAutofit lnSpcReduction="10000"/>
          </a:bodyPr>
          <a:lstStyle>
            <a:lvl1pPr algn="l" defTabSz="914400" rtl="0" eaLnBrk="1" latinLnBrk="0" hangingPunct="1">
              <a:lnSpc>
                <a:spcPct val="118000"/>
              </a:lnSpc>
              <a:spcBef>
                <a:spcPct val="0"/>
              </a:spcBef>
              <a:buNone/>
              <a:defRPr sz="6600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>
                <a:solidFill>
                  <a:srgbClr val="FFFFFF"/>
                </a:solidFill>
                <a:ea typeface="맑은 고딕"/>
                <a:cs typeface="Microsoft GothicNeo"/>
              </a:rPr>
              <a:t>중간 포탈</a:t>
            </a:r>
          </a:p>
          <a:p>
            <a:endParaRPr lang="ko-KR" altLang="en-US" sz="2000" dirty="0">
              <a:solidFill>
                <a:srgbClr val="FFFFFF"/>
              </a:solidFill>
              <a:ea typeface="맑은 고딕"/>
              <a:cs typeface="Microsoft GothicNeo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94F1B772-4BCF-577F-8AB0-E8BFAC127597}"/>
              </a:ext>
            </a:extLst>
          </p:cNvPr>
          <p:cNvSpPr txBox="1">
            <a:spLocks/>
          </p:cNvSpPr>
          <p:nvPr/>
        </p:nvSpPr>
        <p:spPr>
          <a:xfrm>
            <a:off x="769044" y="3248552"/>
            <a:ext cx="4032134" cy="1514202"/>
          </a:xfrm>
          <a:prstGeom prst="rect">
            <a:avLst/>
          </a:prstGeom>
        </p:spPr>
        <p:txBody>
          <a:bodyPr lIns="109728" tIns="109728" rIns="109728" bIns="91440" anchor="t">
            <a:normAutofit fontScale="97500"/>
          </a:bodyPr>
          <a:lstStyle>
            <a:lvl1pPr algn="l" defTabSz="914400" rtl="0" eaLnBrk="1" latinLnBrk="0" hangingPunct="1">
              <a:lnSpc>
                <a:spcPct val="118000"/>
              </a:lnSpc>
              <a:spcBef>
                <a:spcPct val="0"/>
              </a:spcBef>
              <a:buNone/>
              <a:defRPr sz="6600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500" dirty="0">
              <a:solidFill>
                <a:srgbClr val="FFFFFF"/>
              </a:solidFill>
              <a:ea typeface="맑은 고딕"/>
              <a:cs typeface="Microsoft GothicNeo"/>
            </a:endParaRPr>
          </a:p>
          <a:p>
            <a:r>
              <a:rPr lang="ko-KR" altLang="en-US" sz="1500" dirty="0">
                <a:solidFill>
                  <a:srgbClr val="FFFFFF"/>
                </a:solidFill>
                <a:ea typeface="맑은 고딕"/>
                <a:cs typeface="Microsoft GothicNeo"/>
              </a:rPr>
              <a:t>-적의 최종 기지, 부서질 시 스테이지 클리어.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12C30379-7F6D-DBFD-1518-6031582859EB}"/>
              </a:ext>
            </a:extLst>
          </p:cNvPr>
          <p:cNvSpPr txBox="1">
            <a:spLocks/>
          </p:cNvSpPr>
          <p:nvPr/>
        </p:nvSpPr>
        <p:spPr>
          <a:xfrm>
            <a:off x="765628" y="3022301"/>
            <a:ext cx="1977509" cy="557114"/>
          </a:xfrm>
          <a:prstGeom prst="rect">
            <a:avLst/>
          </a:prstGeom>
        </p:spPr>
        <p:txBody>
          <a:bodyPr lIns="109728" tIns="109728" rIns="109728" bIns="91440" anchor="t">
            <a:normAutofit lnSpcReduction="10000"/>
          </a:bodyPr>
          <a:lstStyle>
            <a:lvl1pPr algn="l" defTabSz="914400" rtl="0" eaLnBrk="1" latinLnBrk="0" hangingPunct="1">
              <a:lnSpc>
                <a:spcPct val="118000"/>
              </a:lnSpc>
              <a:spcBef>
                <a:spcPct val="0"/>
              </a:spcBef>
              <a:buNone/>
              <a:defRPr sz="6600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>
                <a:solidFill>
                  <a:srgbClr val="FFFFFF"/>
                </a:solidFill>
                <a:ea typeface="맑은 고딕"/>
                <a:cs typeface="Microsoft GothicNeo"/>
              </a:rPr>
              <a:t>최종 포탈</a:t>
            </a:r>
          </a:p>
          <a:p>
            <a:endParaRPr lang="ko-KR" altLang="en-US" sz="2000" dirty="0">
              <a:solidFill>
                <a:srgbClr val="FFFFFF"/>
              </a:solidFill>
              <a:ea typeface="맑은 고딕"/>
              <a:cs typeface="Microsoft GothicNeo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B8AE04AD-26CF-0A2A-C56F-38258EBA291B}"/>
              </a:ext>
            </a:extLst>
          </p:cNvPr>
          <p:cNvSpPr txBox="1">
            <a:spLocks/>
          </p:cNvSpPr>
          <p:nvPr/>
        </p:nvSpPr>
        <p:spPr>
          <a:xfrm>
            <a:off x="1922928" y="4758037"/>
            <a:ext cx="8800074" cy="1231174"/>
          </a:xfrm>
          <a:prstGeom prst="rect">
            <a:avLst/>
          </a:prstGeom>
        </p:spPr>
        <p:txBody>
          <a:bodyPr lIns="109728" tIns="109728" rIns="109728" bIns="91440" anchor="t">
            <a:noAutofit/>
          </a:bodyPr>
          <a:lstStyle>
            <a:lvl1pPr algn="l" defTabSz="914400" rtl="0" eaLnBrk="1" latinLnBrk="0" hangingPunct="1">
              <a:lnSpc>
                <a:spcPct val="118000"/>
              </a:lnSpc>
              <a:spcBef>
                <a:spcPct val="0"/>
              </a:spcBef>
              <a:buNone/>
              <a:defRPr sz="6600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>
                <a:solidFill>
                  <a:srgbClr val="FFFFFF"/>
                </a:solidFill>
                <a:ea typeface="맑은 고딕"/>
                <a:cs typeface="Microsoft GothicNeo"/>
              </a:rPr>
              <a:t>중간 포탈을 빠르게 부수는 것이 이득일 지에 대한 판단을 플레이어에게 하게 유도하여 선택으로 인한 재미 강화</a:t>
            </a:r>
          </a:p>
        </p:txBody>
      </p:sp>
      <p:pic>
        <p:nvPicPr>
          <p:cNvPr id="5" name="그림 4" descr="동굴, 어둠, 스크린샷, 빛이(가) 표시된 사진&#10;&#10;자동 생성된 설명">
            <a:extLst>
              <a:ext uri="{FF2B5EF4-FFF2-40B4-BE49-F238E27FC236}">
                <a16:creationId xmlns:a16="http://schemas.microsoft.com/office/drawing/2014/main" id="{17F7C5DA-E1E6-8E2C-69EA-BF915E12A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1" y="2968171"/>
            <a:ext cx="1027278" cy="1676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그림 6" descr="만화 영화, PC 게임, 애니메이션이(가) 표시된 사진&#10;&#10;자동 생성된 설명">
            <a:extLst>
              <a:ext uri="{FF2B5EF4-FFF2-40B4-BE49-F238E27FC236}">
                <a16:creationId xmlns:a16="http://schemas.microsoft.com/office/drawing/2014/main" id="{8246E1F0-5C01-C3E6-FE59-7A6EB79B3A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5000" b="-847"/>
          <a:stretch/>
        </p:blipFill>
        <p:spPr>
          <a:xfrm>
            <a:off x="5569857" y="763814"/>
            <a:ext cx="2002943" cy="19016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957376C0-DB8F-9C4B-B45E-3A402B427B13}"/>
              </a:ext>
            </a:extLst>
          </p:cNvPr>
          <p:cNvSpPr/>
          <p:nvPr/>
        </p:nvSpPr>
        <p:spPr>
          <a:xfrm>
            <a:off x="4905828" y="3577771"/>
            <a:ext cx="290287" cy="27577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658D8246-A4B8-37D2-AFE2-C0A6B3056A18}"/>
              </a:ext>
            </a:extLst>
          </p:cNvPr>
          <p:cNvSpPr/>
          <p:nvPr/>
        </p:nvSpPr>
        <p:spPr>
          <a:xfrm>
            <a:off x="4927599" y="1843313"/>
            <a:ext cx="290287" cy="27577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325883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Custom 88">
      <a:dk1>
        <a:sysClr val="windowText" lastClr="000000"/>
      </a:dk1>
      <a:lt1>
        <a:sysClr val="window" lastClr="FFFFFF"/>
      </a:lt1>
      <a:dk2>
        <a:srgbClr val="18223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939393"/>
      </a:accent6>
      <a:hlink>
        <a:srgbClr val="3E8FF1"/>
      </a:hlink>
      <a:folHlink>
        <a:srgbClr val="939393"/>
      </a:folHlink>
    </a:clrScheme>
    <a:fontScheme name="Seaford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LevelVTI</vt:lpstr>
      <vt:lpstr>2D 게임 프로그래밍 프로젝트 1차 발표</vt:lpstr>
      <vt:lpstr>게임 컨셉</vt:lpstr>
      <vt:lpstr>게임 개요 - 왕국 재건</vt:lpstr>
      <vt:lpstr>게임 개요 - 적 토벌</vt:lpstr>
      <vt:lpstr>개발 일정</vt:lpstr>
      <vt:lpstr>기획 - 맵</vt:lpstr>
      <vt:lpstr>기획 - 아군</vt:lpstr>
      <vt:lpstr>기획 - 적 기지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523</cp:revision>
  <dcterms:created xsi:type="dcterms:W3CDTF">2024-10-13T09:29:53Z</dcterms:created>
  <dcterms:modified xsi:type="dcterms:W3CDTF">2024-10-13T13:55:03Z</dcterms:modified>
</cp:coreProperties>
</file>