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1" r:id="rId6"/>
    <p:sldId id="273" r:id="rId7"/>
    <p:sldId id="268" r:id="rId8"/>
    <p:sldId id="269" r:id="rId9"/>
    <p:sldId id="266" r:id="rId10"/>
    <p:sldId id="267" r:id="rId11"/>
    <p:sldId id="271" r:id="rId12"/>
    <p:sldId id="263" r:id="rId13"/>
    <p:sldId id="274" r:id="rId14"/>
    <p:sldId id="264" r:id="rId15"/>
    <p:sldId id="26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Johnsen" initials="GJ" lastIdx="1" clrIdx="0">
    <p:extLst>
      <p:ext uri="{19B8F6BF-5375-455C-9EA6-DF929625EA0E}">
        <p15:presenceInfo xmlns:p15="http://schemas.microsoft.com/office/powerpoint/2012/main" userId="11dce2cc50fab8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50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Johnsen" userId="11dce2cc50fab8c6" providerId="LiveId" clId="{793763A1-9C26-4665-9080-C22084D9A7A6}"/>
    <pc:docChg chg="modSld sldOrd">
      <pc:chgData name="Gregory Johnsen" userId="11dce2cc50fab8c6" providerId="LiveId" clId="{793763A1-9C26-4665-9080-C22084D9A7A6}" dt="2018-04-24T22:56:57.285" v="0"/>
      <pc:docMkLst>
        <pc:docMk/>
      </pc:docMkLst>
      <pc:sldChg chg="ord">
        <pc:chgData name="Gregory Johnsen" userId="11dce2cc50fab8c6" providerId="LiveId" clId="{793763A1-9C26-4665-9080-C22084D9A7A6}" dt="2018-04-24T22:56:57.285" v="0"/>
        <pc:sldMkLst>
          <pc:docMk/>
          <pc:sldMk cId="332363493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62F11-9C33-4E35-B4EF-C4ACD8CBC3D8}" type="datetimeFigureOut">
              <a:rPr lang="en-US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9316B-FF3A-4F72-96B5-5B15DE9F44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35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497" y="6368681"/>
            <a:ext cx="386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D4D7F16B-7F7D-4FDA-BED5-82B16E44EDB6}"/>
              </a:ext>
            </a:extLst>
          </p:cNvPr>
          <p:cNvSpPr/>
          <p:nvPr userDrawn="1"/>
        </p:nvSpPr>
        <p:spPr>
          <a:xfrm rot="8100000">
            <a:off x="8960034" y="5433431"/>
            <a:ext cx="3909217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453CA5C0-B7B2-4E28-8F0E-544657EFE390}"/>
              </a:ext>
            </a:extLst>
          </p:cNvPr>
          <p:cNvSpPr/>
          <p:nvPr userDrawn="1"/>
        </p:nvSpPr>
        <p:spPr>
          <a:xfrm rot="8100000">
            <a:off x="9780371" y="5777647"/>
            <a:ext cx="2948132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usic">
            <a:extLst>
              <a:ext uri="{FF2B5EF4-FFF2-40B4-BE49-F238E27FC236}">
                <a16:creationId xmlns:a16="http://schemas.microsoft.com/office/drawing/2014/main" id="{2C925FA0-747F-4504-B224-8C3BE3A8CF6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9879" y="5393633"/>
            <a:ext cx="1327842" cy="13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Aharoni" panose="020B0604020202020204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media" Target="../media/media2.mid"/><Relationship Id="rId7" Type="http://schemas.openxmlformats.org/officeDocument/2006/relationships/image" Target="../media/image15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id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MaskGAN</a:t>
            </a:r>
            <a:r>
              <a:rPr lang="en-US" dirty="0">
                <a:cs typeface="Calibri Light"/>
              </a:rPr>
              <a:t> for Musical Phrases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Ling Lin and Gregory Johnsen</a:t>
            </a:r>
          </a:p>
          <a:p>
            <a:r>
              <a:rPr lang="en-US" dirty="0">
                <a:cs typeface="Calibri"/>
              </a:rPr>
              <a:t>COMS 4995 – Spring 2018 – Professor Iddo </a:t>
            </a:r>
            <a:r>
              <a:rPr lang="en-US" dirty="0" err="1">
                <a:cs typeface="Calibri"/>
              </a:rPr>
              <a:t>Drori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C85FE-93A0-499F-B06D-981D7127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7" y="1853403"/>
            <a:ext cx="5123823" cy="38208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4E1D3-C125-46B4-A895-15BE790C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80" y="1853403"/>
            <a:ext cx="5424446" cy="382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4DA34F-BAD6-47E4-A801-6C1984F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59384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825E-1A6B-4184-83E0-BDEF6793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427F5-643E-41AE-966A-BC2A67B1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4" y="4977969"/>
            <a:ext cx="4524015" cy="134238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A9F0E1-95F7-4AF9-BDDC-E0A300C7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3146" y="4972372"/>
            <a:ext cx="5347828" cy="1347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FB8F1-80A0-43F4-A34B-0D4774A7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34" y="3429000"/>
            <a:ext cx="4524015" cy="132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3C038A-5C62-4FC2-9401-D0F949CF3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46" y="3456152"/>
            <a:ext cx="5347829" cy="132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BA98B3-B4E8-4D75-A446-FF1706BB8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47" y="1853638"/>
            <a:ext cx="5347830" cy="1370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CCB4A-1945-47D9-8734-067465BA0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034" y="1835212"/>
            <a:ext cx="4524015" cy="13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943-0B5A-484C-BC3F-C0CBDBFE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Conditional Sequence Completion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898D5-E64D-4050-988A-60EB0145FDE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68107"/>
            <a:ext cx="10972800" cy="175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34A5B-EB5E-4FC9-8AF4-D6B4C34E18E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9518"/>
            <a:ext cx="10972800" cy="1460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D9F0F4-C9FF-452E-B21D-734467535015}"/>
              </a:ext>
            </a:extLst>
          </p:cNvPr>
          <p:cNvSpPr/>
          <p:nvPr/>
        </p:nvSpPr>
        <p:spPr>
          <a:xfrm>
            <a:off x="4475110" y="1690688"/>
            <a:ext cx="4341886" cy="323859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Infilled Sequence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8B745-BB3B-48F5-9D6E-8A78EBB8DBBD}"/>
              </a:ext>
            </a:extLst>
          </p:cNvPr>
          <p:cNvSpPr txBox="1"/>
          <p:nvPr/>
        </p:nvSpPr>
        <p:spPr>
          <a:xfrm>
            <a:off x="369794" y="1848971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838D5-D79D-45B9-A788-7DD078DDF353}"/>
              </a:ext>
            </a:extLst>
          </p:cNvPr>
          <p:cNvSpPr txBox="1"/>
          <p:nvPr/>
        </p:nvSpPr>
        <p:spPr>
          <a:xfrm>
            <a:off x="367547" y="3520890"/>
            <a:ext cx="150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MaskGAN</a:t>
            </a:r>
          </a:p>
        </p:txBody>
      </p:sp>
      <p:pic>
        <p:nvPicPr>
          <p:cNvPr id="13" name="orig_1">
            <a:hlinkClick r:id="" action="ppaction://media"/>
            <a:extLst>
              <a:ext uri="{FF2B5EF4-FFF2-40B4-BE49-F238E27FC236}">
                <a16:creationId xmlns:a16="http://schemas.microsoft.com/office/drawing/2014/main" id="{7F970AA6-DA35-41A2-9989-6F93E1D3E0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17406" y="2543734"/>
            <a:ext cx="304800" cy="304800"/>
          </a:xfrm>
          <a:prstGeom prst="rect">
            <a:avLst/>
          </a:prstGeom>
        </p:spPr>
      </p:pic>
      <p:pic>
        <p:nvPicPr>
          <p:cNvPr id="14" name="new_1">
            <a:hlinkClick r:id="" action="ppaction://media"/>
            <a:extLst>
              <a:ext uri="{FF2B5EF4-FFF2-40B4-BE49-F238E27FC236}">
                <a16:creationId xmlns:a16="http://schemas.microsoft.com/office/drawing/2014/main" id="{E539251D-41D8-49BE-9A02-0EB1505EAA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17406" y="422616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E1B-ABBF-44BD-99B0-DAE95FA9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Uniformly Random Sample</a:t>
            </a:r>
          </a:p>
        </p:txBody>
      </p:sp>
      <p:pic>
        <p:nvPicPr>
          <p:cNvPr id="4" name="random_eighthnotes_200notes">
            <a:hlinkClick r:id="" action="ppaction://media"/>
            <a:extLst>
              <a:ext uri="{FF2B5EF4-FFF2-40B4-BE49-F238E27FC236}">
                <a16:creationId xmlns:a16="http://schemas.microsoft.com/office/drawing/2014/main" id="{9D7A1474-FFD6-4580-B1B7-307C5C553D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59CE-A4A0-4413-8223-58521ABB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Unconditional Sequence</a:t>
            </a:r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3A9BD498-CCFC-40C4-AE87-1F8EDA8BE4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6631" y="1600552"/>
            <a:ext cx="106108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50C-DD4E-4D55-A350-66FFC308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FB23-928E-4D0C-B91C-AADE258C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May not be the best model for music—look at other sequence models</a:t>
            </a:r>
          </a:p>
          <a:p>
            <a:r>
              <a:rPr lang="en-US" dirty="0">
                <a:cs typeface="Calibri"/>
              </a:rPr>
              <a:t>More training data</a:t>
            </a:r>
          </a:p>
          <a:p>
            <a:r>
              <a:rPr lang="en-US" dirty="0">
                <a:cs typeface="Calibri"/>
              </a:rPr>
              <a:t>Other regularization options</a:t>
            </a:r>
          </a:p>
          <a:p>
            <a:r>
              <a:rPr lang="en-US" dirty="0">
                <a:cs typeface="Calibri"/>
              </a:rPr>
              <a:t>Pretraining</a:t>
            </a:r>
          </a:p>
          <a:p>
            <a:r>
              <a:rPr lang="en-US" dirty="0">
                <a:cs typeface="Calibri"/>
              </a:rPr>
              <a:t>Curriculum learning</a:t>
            </a:r>
          </a:p>
          <a:p>
            <a:r>
              <a:rPr lang="en-US" dirty="0">
                <a:cs typeface="Calibri"/>
              </a:rPr>
              <a:t>Need to capture multidimensionality of music</a:t>
            </a:r>
          </a:p>
          <a:p>
            <a:r>
              <a:rPr lang="en-US" dirty="0">
                <a:cs typeface="Calibri"/>
              </a:rPr>
              <a:t>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339489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D0C3-E623-47EB-948C-227DA1B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discrete sequence with a masked out portion, infill the missing data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merely autoregressive, but also conditioned on the </a:t>
            </a:r>
            <a:r>
              <a:rPr lang="en-US" i="1" dirty="0">
                <a:cs typeface="Calibri"/>
              </a:rPr>
              <a:t>context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0FB2FD-E079-42B0-B4F2-4FF45827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err="1"/>
              <a:t>Fedus</a:t>
            </a:r>
            <a:r>
              <a:rPr lang="en-US" dirty="0"/>
              <a:t>, Goodfellow, and Dai. </a:t>
            </a:r>
            <a:r>
              <a:rPr lang="en-US" i="1" dirty="0"/>
              <a:t>MaskGAN: Better Text Generation via Filling in the______</a:t>
            </a:r>
            <a:r>
              <a:rPr lang="en-US" dirty="0"/>
              <a:t>, ICLR 2018. https://arxiv.org/abs/1801.07736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27380A-5B68-4DD8-B1F9-9C5BEF5A2A90}"/>
              </a:ext>
            </a:extLst>
          </p:cNvPr>
          <p:cNvGrpSpPr/>
          <p:nvPr/>
        </p:nvGrpSpPr>
        <p:grpSpPr>
          <a:xfrm>
            <a:off x="1524000" y="2908376"/>
            <a:ext cx="9144000" cy="1525700"/>
            <a:chOff x="1524000" y="2666150"/>
            <a:chExt cx="9144000" cy="1525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E68676-0A9E-43CD-873D-B246DD31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2666150"/>
              <a:ext cx="9144000" cy="1525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D27B50-828D-4B70-8089-2208E5676663}"/>
                </a:ext>
              </a:extLst>
            </p:cNvPr>
            <p:cNvSpPr/>
            <p:nvPr/>
          </p:nvSpPr>
          <p:spPr>
            <a:xfrm>
              <a:off x="5607513" y="3094426"/>
              <a:ext cx="4220773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A06C2-4156-43F5-827B-E485FB609A08}"/>
                </a:ext>
              </a:extLst>
            </p:cNvPr>
            <p:cNvSpPr/>
            <p:nvPr/>
          </p:nvSpPr>
          <p:spPr>
            <a:xfrm>
              <a:off x="4966537" y="3741145"/>
              <a:ext cx="2745351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/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 ≡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,··· 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3200" dirty="0"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Special case: Run it fully unconditioned to generate novel sequences</a:t>
            </a:r>
            <a:endParaRPr lang="en-US" i="1" dirty="0">
              <a:cs typeface="Calibri"/>
            </a:endParaRPr>
          </a:p>
          <a:p>
            <a:r>
              <a:rPr lang="en-US" dirty="0">
                <a:cs typeface="Calibri"/>
              </a:rPr>
              <a:t>Challenges: lack of differentiability, loss only observed with complete sequence, large action space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85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C46-1F8E-498E-AE3C-83F9162E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 to Music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0236-1269-4EE3-8C1A-D4D10DD1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Infill or generate discrete musical sequences</a:t>
            </a:r>
          </a:p>
          <a:p>
            <a:r>
              <a:rPr lang="en-US" dirty="0">
                <a:cs typeface="Calibri"/>
              </a:rPr>
              <a:t>Multidimensionality of music is difficult to model (key, chords, notes, note duration, structure of a song)</a:t>
            </a:r>
          </a:p>
          <a:p>
            <a:r>
              <a:rPr lang="en-US" dirty="0">
                <a:cs typeface="Calibri"/>
              </a:rPr>
              <a:t>Related work: </a:t>
            </a:r>
            <a:r>
              <a:rPr lang="en-US" dirty="0" err="1">
                <a:cs typeface="Calibri"/>
              </a:rPr>
              <a:t>MidiNet</a:t>
            </a:r>
            <a:r>
              <a:rPr lang="en-US" dirty="0">
                <a:cs typeface="Calibri"/>
              </a:rPr>
              <a:t>, popular tutorials</a:t>
            </a:r>
          </a:p>
          <a:p>
            <a:r>
              <a:rPr lang="en-US" dirty="0">
                <a:cs typeface="Calibri"/>
              </a:rPr>
              <a:t>Applications: Spotify, YouTube, etc.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B4E64CC2-8FA5-4C59-9874-E2006684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[2] Yang, Chou, and Yang. </a:t>
            </a:r>
            <a:r>
              <a:rPr lang="en-US" i="1" dirty="0" err="1"/>
              <a:t>MidiNet</a:t>
            </a:r>
            <a:r>
              <a:rPr lang="en-US" i="1" dirty="0"/>
              <a:t>: A Convolutional Generative Adversarial Network for Symbolic-domain Music Generation</a:t>
            </a:r>
            <a:r>
              <a:rPr lang="en-US" dirty="0"/>
              <a:t>, ISMIR 2017. https://arxiv.org/abs/1703.10847</a:t>
            </a:r>
          </a:p>
        </p:txBody>
      </p:sp>
    </p:spTree>
    <p:extLst>
      <p:ext uri="{BB962C8B-B14F-4D97-AF65-F5344CB8AC3E}">
        <p14:creationId xmlns:p14="http://schemas.microsoft.com/office/powerpoint/2010/main" val="200369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 files encode note instrument, pitch, duration, and velocity (as opposed to waveform) and computer renders that to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BFF2-2E9D-405C-A910-425482CCD582}"/>
              </a:ext>
            </a:extLst>
          </p:cNvPr>
          <p:cNvSpPr txBox="1"/>
          <p:nvPr/>
        </p:nvSpPr>
        <p:spPr>
          <a:xfrm>
            <a:off x="1360498" y="2747914"/>
            <a:ext cx="9471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1 3 96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255 major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8/4 24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Tempo 599704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p=0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n=62 v=64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Scraped 223 Bach compositions</a:t>
            </a:r>
          </a:p>
          <a:p>
            <a:r>
              <a:rPr lang="en-US" dirty="0">
                <a:cs typeface="Calibri"/>
              </a:rPr>
              <a:t>Trained model using three different corpora</a:t>
            </a:r>
          </a:p>
          <a:p>
            <a:pPr lvl="1"/>
            <a:r>
              <a:rPr lang="en-US" i="1" dirty="0">
                <a:cs typeface="Calibri"/>
              </a:rPr>
              <a:t>Original</a:t>
            </a:r>
          </a:p>
          <a:p>
            <a:pPr lvl="1"/>
            <a:r>
              <a:rPr lang="en-US" i="1" dirty="0">
                <a:cs typeface="Calibri"/>
              </a:rPr>
              <a:t>Normalized</a:t>
            </a:r>
            <a:r>
              <a:rPr lang="en-US" dirty="0">
                <a:cs typeface="Calibri"/>
              </a:rPr>
              <a:t>: transpose pieces to the same musical key</a:t>
            </a:r>
          </a:p>
          <a:p>
            <a:pPr lvl="1"/>
            <a:r>
              <a:rPr lang="en-US" i="1" dirty="0">
                <a:cs typeface="Calibri"/>
              </a:rPr>
              <a:t>Augmented</a:t>
            </a:r>
            <a:r>
              <a:rPr lang="en-US" dirty="0">
                <a:cs typeface="Calibri"/>
              </a:rPr>
              <a:t>: transpose pieces to all major keys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0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CE6-A447-48EA-A3F0-B31856B7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Generator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1B4DA-5414-4407-B10B-E3CF7C6C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873845"/>
            <a:ext cx="10287000" cy="31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4DE-A602-42ED-A568-25F60E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D03-5576-4213-873C-B7076633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Generator: 32 nodes, 2 layers</a:t>
            </a:r>
          </a:p>
          <a:p>
            <a:r>
              <a:rPr lang="en-US" dirty="0"/>
              <a:t>Discriminator: 32 nodes, 2 layers</a:t>
            </a:r>
          </a:p>
          <a:p>
            <a:r>
              <a:rPr lang="en-US" dirty="0"/>
              <a:t>Training Batch Size: 20</a:t>
            </a:r>
          </a:p>
          <a:p>
            <a:r>
              <a:rPr lang="en-US" dirty="0"/>
              <a:t>Training Sequence Size: 20</a:t>
            </a:r>
          </a:p>
          <a:p>
            <a:r>
              <a:rPr lang="en-US" dirty="0"/>
              <a:t>Present Rate: 0.5</a:t>
            </a:r>
          </a:p>
          <a:p>
            <a:r>
              <a:rPr lang="en-US" dirty="0" err="1"/>
              <a:t>gen_learning_rate</a:t>
            </a:r>
            <a:r>
              <a:rPr lang="en-US" dirty="0"/>
              <a:t>: 0.00038877</a:t>
            </a:r>
          </a:p>
          <a:p>
            <a:r>
              <a:rPr lang="en-US" dirty="0" err="1"/>
              <a:t>gen_vd_keep_prob</a:t>
            </a:r>
            <a:r>
              <a:rPr lang="en-US" dirty="0"/>
              <a:t>: 0.33971</a:t>
            </a:r>
          </a:p>
          <a:p>
            <a:r>
              <a:rPr lang="en-US" dirty="0" err="1"/>
              <a:t>dis_learning_rate</a:t>
            </a:r>
            <a:r>
              <a:rPr lang="en-US" dirty="0"/>
              <a:t>: 0.0005</a:t>
            </a:r>
          </a:p>
          <a:p>
            <a:r>
              <a:rPr lang="en-US" dirty="0" err="1"/>
              <a:t>dis_vd_keep_prob</a:t>
            </a:r>
            <a:r>
              <a:rPr lang="en-US" dirty="0"/>
              <a:t>: 0.71940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A7C90-B78B-4F24-9E26-186D2867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695386"/>
            <a:ext cx="7943776" cy="45602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2FB8B5-892E-4F2E-9E1A-701A9C81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3022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449</Words>
  <Application>Microsoft Office PowerPoint</Application>
  <PresentationFormat>Widescreen</PresentationFormat>
  <Paragraphs>83</Paragraphs>
  <Slides>16</Slides>
  <Notes>9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MaskGAN for Musical Phrases</vt:lpstr>
      <vt:lpstr>Intro to MaskGAN &amp; Problem Definition</vt:lpstr>
      <vt:lpstr>Intro to MaskGAN &amp; Problem Definition</vt:lpstr>
      <vt:lpstr>Application to Music</vt:lpstr>
      <vt:lpstr>Our Data Set</vt:lpstr>
      <vt:lpstr>Our Data Set</vt:lpstr>
      <vt:lpstr>seq2seq Generator Architecture</vt:lpstr>
      <vt:lpstr>Network Parameters</vt:lpstr>
      <vt:lpstr>Training &amp; Test Results</vt:lpstr>
      <vt:lpstr>Training &amp; Test Results</vt:lpstr>
      <vt:lpstr>Training &amp; Test Results</vt:lpstr>
      <vt:lpstr>Results for Conditional Sequence Completion</vt:lpstr>
      <vt:lpstr>Uniformly Random Sample</vt:lpstr>
      <vt:lpstr>Results for Unconditional Sequence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MaskGAN for Musical Phrases</dc:title>
  <dc:creator>Ling Lin;Gregory Johnsen</dc:creator>
  <cp:lastModifiedBy>Gregory Johnsen</cp:lastModifiedBy>
  <cp:revision>6</cp:revision>
  <dcterms:created xsi:type="dcterms:W3CDTF">2012-07-27T01:16:44Z</dcterms:created>
  <dcterms:modified xsi:type="dcterms:W3CDTF">2018-04-24T22:57:00Z</dcterms:modified>
</cp:coreProperties>
</file>