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6669088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 pos="25705">
          <p15:clr>
            <a:srgbClr val="A4A3A4"/>
          </p15:clr>
        </p15:guide>
        <p15:guide id="3" orient="horz" pos="3473">
          <p15:clr>
            <a:srgbClr val="A4A3A4"/>
          </p15:clr>
        </p15:guide>
        <p15:guide id="4" orient="horz" pos="26279">
          <p15:clr>
            <a:srgbClr val="A4A3A4"/>
          </p15:clr>
        </p15:guide>
        <p15:guide id="5" orient="horz" pos="2494">
          <p15:clr>
            <a:srgbClr val="A4A3A4"/>
          </p15:clr>
        </p15:guide>
        <p15:guide id="6" pos="9720">
          <p15:clr>
            <a:srgbClr val="A4A3A4"/>
          </p15:clr>
        </p15:guide>
        <p15:guide id="7" pos="9158">
          <p15:clr>
            <a:srgbClr val="A4A3A4"/>
          </p15:clr>
        </p15:guide>
        <p15:guide id="8" pos="18394">
          <p15:clr>
            <a:srgbClr val="A4A3A4"/>
          </p15:clr>
        </p15:guide>
        <p15:guide id="9" pos="4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52D89"/>
    <a:srgbClr val="D4D5E5"/>
    <a:srgbClr val="D4DFE7"/>
    <a:srgbClr val="006684"/>
    <a:srgbClr val="E3D9CE"/>
    <a:srgbClr val="F26531"/>
    <a:srgbClr val="E3D9DB"/>
    <a:srgbClr val="D11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90"/>
  </p:normalViewPr>
  <p:slideViewPr>
    <p:cSldViewPr snapToGrid="0">
      <p:cViewPr>
        <p:scale>
          <a:sx n="30" d="100"/>
          <a:sy n="30" d="100"/>
        </p:scale>
        <p:origin x="1672" y="168"/>
      </p:cViewPr>
      <p:guideLst>
        <p:guide orient="horz" pos="2165"/>
        <p:guide orient="horz" pos="25705"/>
        <p:guide orient="horz" pos="3473"/>
        <p:guide orient="horz" pos="26279"/>
        <p:guide orient="horz" pos="2494"/>
        <p:guide pos="9720"/>
        <p:guide pos="9158"/>
        <p:guide pos="18394"/>
        <p:guide pos="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2704" y="-10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rk/Code/bid-lands/presentation/auxili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Bid Landscape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Sheet1!$B$2:$B$302</c:f>
              <c:numCache>
                <c:formatCode>0.00E+00</c:formatCode>
                <c:ptCount val="301"/>
                <c:pt idx="0" formatCode="General">
                  <c:v>0.0</c:v>
                </c:pt>
                <c:pt idx="1">
                  <c:v>1.01045421822305E-14</c:v>
                </c:pt>
                <c:pt idx="2">
                  <c:v>1.26663180899345E-10</c:v>
                </c:pt>
                <c:pt idx="3">
                  <c:v>1.29715810709218E-8</c:v>
                </c:pt>
                <c:pt idx="4">
                  <c:v>2.32354864172651E-7</c:v>
                </c:pt>
                <c:pt idx="5">
                  <c:v>1.73447904149388E-6</c:v>
                </c:pt>
                <c:pt idx="6">
                  <c:v>7.73153370787313E-6</c:v>
                </c:pt>
                <c:pt idx="7">
                  <c:v>2.46613890659786E-5</c:v>
                </c:pt>
                <c:pt idx="8">
                  <c:v>6.2376467451593E-5</c:v>
                </c:pt>
                <c:pt idx="9" formatCode="General">
                  <c:v>0.000133285864517347</c:v>
                </c:pt>
                <c:pt idx="10" formatCode="General">
                  <c:v>0.000250810927737662</c:v>
                </c:pt>
                <c:pt idx="11" formatCode="General">
                  <c:v>0.00042766698432869</c:v>
                </c:pt>
                <c:pt idx="12" formatCode="General">
                  <c:v>0.000674382080872219</c:v>
                </c:pt>
                <c:pt idx="13" formatCode="General">
                  <c:v>0.000998275364508129</c:v>
                </c:pt>
                <c:pt idx="14" formatCode="General">
                  <c:v>0.00140294934066901</c:v>
                </c:pt>
                <c:pt idx="15" formatCode="General">
                  <c:v>0.00188823996455852</c:v>
                </c:pt>
                <c:pt idx="16" formatCode="General">
                  <c:v>0.00245051526472334</c:v>
                </c:pt>
                <c:pt idx="17" formatCode="General">
                  <c:v>0.00308320111811603</c:v>
                </c:pt>
                <c:pt idx="18" formatCode="General">
                  <c:v>0.00377742476030295</c:v>
                </c:pt>
                <c:pt idx="19" formatCode="General">
                  <c:v>0.00452268936779724</c:v>
                </c:pt>
                <c:pt idx="20" formatCode="General">
                  <c:v>0.00530751807440972</c:v>
                </c:pt>
                <c:pt idx="21" formatCode="General">
                  <c:v>0.00612002844628639</c:v>
                </c:pt>
                <c:pt idx="22" formatCode="General">
                  <c:v>0.00694841676339448</c:v>
                </c:pt>
                <c:pt idx="23" formatCode="General">
                  <c:v>0.00778134505142877</c:v>
                </c:pt>
                <c:pt idx="24" formatCode="General">
                  <c:v>0.00860823311613075</c:v>
                </c:pt>
                <c:pt idx="25" formatCode="General">
                  <c:v>0.00941946363047405</c:v>
                </c:pt>
                <c:pt idx="26" formatCode="General">
                  <c:v>0.0102065114547672</c:v>
                </c:pt>
                <c:pt idx="27" formatCode="General">
                  <c:v>0.0109620095934935</c:v>
                </c:pt>
                <c:pt idx="28" formatCode="General">
                  <c:v>0.011679764140052</c:v>
                </c:pt>
                <c:pt idx="29" formatCode="General">
                  <c:v>0.0123547297176947</c:v>
                </c:pt>
                <c:pt idx="30" formatCode="General">
                  <c:v>0.0129829556481389</c:v>
                </c:pt>
                <c:pt idx="31" formatCode="General">
                  <c:v>0.0135615116170553</c:v>
                </c:pt>
                <c:pt idx="32" formatCode="General">
                  <c:v>0.0140884001222508</c:v>
                </c:pt>
                <c:pt idx="33" formatCode="General">
                  <c:v>0.0145624615874845</c:v>
                </c:pt>
                <c:pt idx="34" formatCode="General">
                  <c:v>0.0149832767592293</c:v>
                </c:pt>
                <c:pt idx="35" formatCode="General">
                  <c:v>0.0153510699011941</c:v>
                </c:pt>
                <c:pt idx="36" formatCode="General">
                  <c:v>0.015666615367688</c:v>
                </c:pt>
                <c:pt idx="37" formatCode="General">
                  <c:v>0.0159311493650036</c:v>
                </c:pt>
                <c:pt idx="38" formatCode="General">
                  <c:v>0.0161462880858901</c:v>
                </c:pt>
                <c:pt idx="39" formatCode="General">
                  <c:v>0.0163139529084063</c:v>
                </c:pt>
                <c:pt idx="40" formatCode="General">
                  <c:v>0.0164363029685342</c:v>
                </c:pt>
                <c:pt idx="41" formatCode="General">
                  <c:v>0.016515675127951</c:v>
                </c:pt>
                <c:pt idx="42" formatCode="General">
                  <c:v>0.0165545311477124</c:v>
                </c:pt>
                <c:pt idx="43" formatCode="General">
                  <c:v>0.0165554117305358</c:v>
                </c:pt>
                <c:pt idx="44" formatCode="General">
                  <c:v>0.0165208969960777</c:v>
                </c:pt>
                <c:pt idx="45" formatCode="General">
                  <c:v>0.0164535728941946</c:v>
                </c:pt>
                <c:pt idx="46" formatCode="General">
                  <c:v>0.0163560030315982</c:v>
                </c:pt>
                <c:pt idx="47" formatCode="General">
                  <c:v>0.0162307053801113</c:v>
                </c:pt>
                <c:pt idx="48" formatCode="General">
                  <c:v>0.0160801333438787</c:v>
                </c:pt>
                <c:pt idx="49" formatCode="General">
                  <c:v>0.0159066606835703</c:v>
                </c:pt>
                <c:pt idx="50" formatCode="General">
                  <c:v>0.015712569824051</c:v>
                </c:pt>
                <c:pt idx="51" formatCode="General">
                  <c:v>0.0155000431052434</c:v>
                </c:pt>
                <c:pt idx="52" formatCode="General">
                  <c:v>0.0152711565717368</c:v>
                </c:pt>
                <c:pt idx="53" formatCode="General">
                  <c:v>0.0150278759334184</c:v>
                </c:pt>
                <c:pt idx="54" formatCode="General">
                  <c:v>0.0147720543657996</c:v>
                </c:pt>
                <c:pt idx="55" formatCode="General">
                  <c:v>0.0145054318539068</c:v>
                </c:pt>
                <c:pt idx="56" formatCode="General">
                  <c:v>0.014229635817014</c:v>
                </c:pt>
                <c:pt idx="57" formatCode="General">
                  <c:v>0.0139461827827406</c:v>
                </c:pt>
                <c:pt idx="58" formatCode="General">
                  <c:v>0.0136564809079063</c:v>
                </c:pt>
                <c:pt idx="59" formatCode="General">
                  <c:v>0.0133618331699417</c:v>
                </c:pt>
                <c:pt idx="60" formatCode="General">
                  <c:v>0.0130634410765954</c:v>
                </c:pt>
                <c:pt idx="61" formatCode="General">
                  <c:v>0.0127624087632237</c:v>
                </c:pt>
                <c:pt idx="62" formatCode="General">
                  <c:v>0.0124597473662052</c:v>
                </c:pt>
                <c:pt idx="63" formatCode="General">
                  <c:v>0.0121563795781259</c:v>
                </c:pt>
                <c:pt idx="64" formatCode="General">
                  <c:v>0.0118531443054884</c:v>
                </c:pt>
                <c:pt idx="65" formatCode="General">
                  <c:v>0.0115508013629648</c:v>
                </c:pt>
                <c:pt idx="66" formatCode="General">
                  <c:v>0.0112500361498143</c:v>
                </c:pt>
                <c:pt idx="67" formatCode="General">
                  <c:v>0.0109514642641676</c:v>
                </c:pt>
                <c:pt idx="68" formatCode="General">
                  <c:v>0.0106556360196036</c:v>
                </c:pt>
                <c:pt idx="69" formatCode="General">
                  <c:v>0.0103630408359562</c:v>
                </c:pt>
                <c:pt idx="70" formatCode="General">
                  <c:v>0.0100741114827185</c:v>
                </c:pt>
                <c:pt idx="71" formatCode="General">
                  <c:v>0.00978922815888589</c:v>
                </c:pt>
                <c:pt idx="72" formatCode="General">
                  <c:v>0.00950872239771956</c:v>
                </c:pt>
                <c:pt idx="73" formatCode="General">
                  <c:v>0.00923288078880787</c:v>
                </c:pt>
                <c:pt idx="74" formatCode="General">
                  <c:v>0.00896194851306153</c:v>
                </c:pt>
                <c:pt idx="75" formatCode="General">
                  <c:v>0.00869613268897591</c:v>
                </c:pt>
                <c:pt idx="76" formatCode="General">
                  <c:v>0.00843560553070714</c:v>
                </c:pt>
                <c:pt idx="77" formatCode="General">
                  <c:v>0.00818050732030462</c:v>
                </c:pt>
                <c:pt idx="78" formatCode="General">
                  <c:v>0.00793094919788043</c:v>
                </c:pt>
                <c:pt idx="79" formatCode="General">
                  <c:v>0.00768701577462625</c:v>
                </c:pt>
                <c:pt idx="80" formatCode="General">
                  <c:v>0.00744876757445856</c:v>
                </c:pt>
                <c:pt idx="81" formatCode="General">
                  <c:v>0.00721624331072104</c:v>
                </c:pt>
                <c:pt idx="82" formatCode="General">
                  <c:v>0.00698946200483532</c:v>
                </c:pt>
                <c:pt idx="83" formatCode="General">
                  <c:v>0.00676842495409722</c:v>
                </c:pt>
                <c:pt idx="84" formatCode="General">
                  <c:v>0.00655311755599174</c:v>
                </c:pt>
                <c:pt idx="85" formatCode="General">
                  <c:v>0.00634351099646936</c:v>
                </c:pt>
                <c:pt idx="86" formatCode="General">
                  <c:v>0.00613956380960677</c:v>
                </c:pt>
                <c:pt idx="87" formatCode="General">
                  <c:v>0.00594122331598682</c:v>
                </c:pt>
                <c:pt idx="88" formatCode="General">
                  <c:v>0.00574842694698464</c:v>
                </c:pt>
                <c:pt idx="89" formatCode="General">
                  <c:v>0.0055611034619578</c:v>
                </c:pt>
                <c:pt idx="90" formatCode="General">
                  <c:v>0.0053791740651123</c:v>
                </c:pt>
                <c:pt idx="91" formatCode="General">
                  <c:v>0.00520255342856695</c:v>
                </c:pt>
                <c:pt idx="92" formatCode="General">
                  <c:v>0.00503115062786982</c:v>
                </c:pt>
                <c:pt idx="93" formatCode="General">
                  <c:v>0.00486486999594072</c:v>
                </c:pt>
                <c:pt idx="94" formatCode="General">
                  <c:v>0.00470361190112625</c:v>
                </c:pt>
                <c:pt idx="95" formatCode="General">
                  <c:v>0.0045472734547647</c:v>
                </c:pt>
                <c:pt idx="96" formatCode="General">
                  <c:v>0.00439574915336823</c:v>
                </c:pt>
                <c:pt idx="97" formatCode="General">
                  <c:v>0.00424893146024534</c:v>
                </c:pt>
                <c:pt idx="98" formatCode="General">
                  <c:v>0.00410671133110555</c:v>
                </c:pt>
                <c:pt idx="99" formatCode="General">
                  <c:v>0.00396897868791654</c:v>
                </c:pt>
                <c:pt idx="100" formatCode="General">
                  <c:v>0.00383562284501972</c:v>
                </c:pt>
                <c:pt idx="101" formatCode="General">
                  <c:v>0.00370653289125617</c:v>
                </c:pt>
                <c:pt idx="102" formatCode="General">
                  <c:v>0.00358159803161111</c:v>
                </c:pt>
                <c:pt idx="103" formatCode="General">
                  <c:v>0.00346070789165183</c:v>
                </c:pt>
                <c:pt idx="104" formatCode="General">
                  <c:v>0.00334375278781247</c:v>
                </c:pt>
                <c:pt idx="105" formatCode="General">
                  <c:v>0.00323062396636807</c:v>
                </c:pt>
                <c:pt idx="106" formatCode="General">
                  <c:v>0.0031212138137406</c:v>
                </c:pt>
                <c:pt idx="107" formatCode="General">
                  <c:v>0.00301541604059153</c:v>
                </c:pt>
                <c:pt idx="108" formatCode="General">
                  <c:v>0.00291312584197738</c:v>
                </c:pt>
                <c:pt idx="109" formatCode="General">
                  <c:v>0.0028142400356775</c:v>
                </c:pt>
                <c:pt idx="110" formatCode="General">
                  <c:v>0.00271865718064646</c:v>
                </c:pt>
                <c:pt idx="111" formatCode="General">
                  <c:v>0.00262627767739595</c:v>
                </c:pt>
                <c:pt idx="112" formatCode="General">
                  <c:v>0.0025370038519733</c:v>
                </c:pt>
                <c:pt idx="113" formatCode="General">
                  <c:v>0.00245074002507498</c:v>
                </c:pt>
                <c:pt idx="114" formatCode="General">
                  <c:v>0.00236739256771294</c:v>
                </c:pt>
                <c:pt idx="115" formatCode="General">
                  <c:v>0.00228686994473978</c:v>
                </c:pt>
                <c:pt idx="116" formatCode="General">
                  <c:v>0.00220908274743405</c:v>
                </c:pt>
                <c:pt idx="117" formatCode="General">
                  <c:v>0.00213394371624991</c:v>
                </c:pt>
                <c:pt idx="118" formatCode="General">
                  <c:v>0.00206136775474531</c:v>
                </c:pt>
                <c:pt idx="119" formatCode="General">
                  <c:v>0.00199127193561866</c:v>
                </c:pt>
                <c:pt idx="120" formatCode="General">
                  <c:v>0.00192357549970665</c:v>
                </c:pt>
                <c:pt idx="121" formatCode="General">
                  <c:v>0.0018581998487236</c:v>
                </c:pt>
                <c:pt idx="122" formatCode="General">
                  <c:v>0.00179506853245624</c:v>
                </c:pt>
                <c:pt idx="123" formatCode="General">
                  <c:v>0.00173410723106598</c:v>
                </c:pt>
                <c:pt idx="124" formatCode="General">
                  <c:v>0.00167524373309391</c:v>
                </c:pt>
                <c:pt idx="125" formatCode="General">
                  <c:v>0.00161840790971117</c:v>
                </c:pt>
                <c:pt idx="126" formatCode="General">
                  <c:v>0.00156353168570849</c:v>
                </c:pt>
                <c:pt idx="127" formatCode="General">
                  <c:v>0.00151054900767434</c:v>
                </c:pt>
                <c:pt idx="128" formatCode="General">
                  <c:v>0.00145939580976958</c:v>
                </c:pt>
                <c:pt idx="129" formatCode="General">
                  <c:v>0.00141000997746858</c:v>
                </c:pt>
                <c:pt idx="130" formatCode="General">
                  <c:v>0.00136233130960204</c:v>
                </c:pt>
                <c:pt idx="131" formatCode="General">
                  <c:v>0.00131630147900429</c:v>
                </c:pt>
                <c:pt idx="132" formatCode="General">
                  <c:v>0.0012718639920387</c:v>
                </c:pt>
                <c:pt idx="133" formatCode="General">
                  <c:v>0.00122896414724744</c:v>
                </c:pt>
                <c:pt idx="134" formatCode="General">
                  <c:v>0.00118754899334739</c:v>
                </c:pt>
                <c:pt idx="135" formatCode="General">
                  <c:v>0.00114756728677064</c:v>
                </c:pt>
                <c:pt idx="136" formatCode="General">
                  <c:v>0.00110896944892797</c:v>
                </c:pt>
                <c:pt idx="137" formatCode="General">
                  <c:v>0.00107170752335387</c:v>
                </c:pt>
                <c:pt idx="138" formatCode="General">
                  <c:v>0.00103573513287475</c:v>
                </c:pt>
                <c:pt idx="139" formatCode="General">
                  <c:v>0.00100100743692583</c:v>
                </c:pt>
                <c:pt idx="140" formatCode="General">
                  <c:v>0.000967481089127824</c:v>
                </c:pt>
                <c:pt idx="141" formatCode="General">
                  <c:v>0.000935114195221038</c:v>
                </c:pt>
                <c:pt idx="142" formatCode="General">
                  <c:v>0.000903866271442755</c:v>
                </c:pt>
                <c:pt idx="143" formatCode="General">
                  <c:v>0.000873698203422604</c:v>
                </c:pt>
                <c:pt idx="144" formatCode="General">
                  <c:v>0.000844572205660651</c:v>
                </c:pt>
                <c:pt idx="145" formatCode="General">
                  <c:v>0.000816451781644002</c:v>
                </c:pt>
                <c:pt idx="146" formatCode="General">
                  <c:v>0.000789301684649384</c:v>
                </c:pt>
                <c:pt idx="147" formatCode="General">
                  <c:v>0.000763087879271812</c:v>
                </c:pt>
                <c:pt idx="148" formatCode="General">
                  <c:v>0.00073777750371272</c:v>
                </c:pt>
                <c:pt idx="149" formatCode="General">
                  <c:v>0.000713338832854839</c:v>
                </c:pt>
                <c:pt idx="150" formatCode="General">
                  <c:v>0.000689741242145679</c:v>
                </c:pt>
                <c:pt idx="151" formatCode="General">
                  <c:v>0.000666955172306552</c:v>
                </c:pt>
                <c:pt idx="152" formatCode="General">
                  <c:v>0.000644952094879613</c:v>
                </c:pt>
                <c:pt idx="153" formatCode="General">
                  <c:v>0.000623704478621514</c:v>
                </c:pt>
                <c:pt idx="154" formatCode="General">
                  <c:v>0.000603185756748675</c:v>
                </c:pt>
                <c:pt idx="155" formatCode="General">
                  <c:v>0.000583370295036066</c:v>
                </c:pt>
                <c:pt idx="156" formatCode="General">
                  <c:v>0.000564233360768533</c:v>
                </c:pt>
                <c:pt idx="157" formatCode="General">
                  <c:v>0.000545751092541329</c:v>
                </c:pt>
                <c:pt idx="158" formatCode="General">
                  <c:v>0.000527900470904181</c:v>
                </c:pt>
                <c:pt idx="159" formatCode="General">
                  <c:v>0.000510659289841428</c:v>
                </c:pt>
                <c:pt idx="160" formatCode="General">
                  <c:v>0.000494006129079007</c:v>
                </c:pt>
                <c:pt idx="161" formatCode="General">
                  <c:v>0.000477920327207599</c:v>
                </c:pt>
                <c:pt idx="162" formatCode="General">
                  <c:v>0.000462381955610034</c:v>
                </c:pt>
                <c:pt idx="163" formatCode="General">
                  <c:v>0.000447371793179906</c:v>
                </c:pt>
                <c:pt idx="164" formatCode="General">
                  <c:v>0.000432871301817471</c:v>
                </c:pt>
                <c:pt idx="165" formatCode="General">
                  <c:v>0.000418862602688082</c:v>
                </c:pt>
                <c:pt idx="166" formatCode="General">
                  <c:v>0.000405328453227836</c:v>
                </c:pt>
                <c:pt idx="167" formatCode="General">
                  <c:v>0.000392252224880502</c:v>
                </c:pt>
                <c:pt idx="168" formatCode="General">
                  <c:v>0.000379617881549465</c:v>
                </c:pt>
                <c:pt idx="169" formatCode="General">
                  <c:v>0.000367409958748044</c:v>
                </c:pt>
                <c:pt idx="170" formatCode="General">
                  <c:v>0.000355613543431347</c:v>
                </c:pt>
                <c:pt idx="171" formatCode="General">
                  <c:v>0.000344214254492658</c:v>
                </c:pt>
                <c:pt idx="172" formatCode="General">
                  <c:v>0.000333198223907255</c:v>
                </c:pt>
                <c:pt idx="173" formatCode="General">
                  <c:v>0.00032255207850658</c:v>
                </c:pt>
                <c:pt idx="174" formatCode="General">
                  <c:v>0.000312262922365658</c:v>
                </c:pt>
                <c:pt idx="175" formatCode="General">
                  <c:v>0.000302318319786797</c:v>
                </c:pt>
                <c:pt idx="176" formatCode="General">
                  <c:v>0.000292706278862674</c:v>
                </c:pt>
                <c:pt idx="177" formatCode="General">
                  <c:v>0.000283415235602125</c:v>
                </c:pt>
                <c:pt idx="178" formatCode="General">
                  <c:v>0.00027443403860212</c:v>
                </c:pt>
                <c:pt idx="179" formatCode="General">
                  <c:v>0.000265751934249632</c:v>
                </c:pt>
                <c:pt idx="180" formatCode="General">
                  <c:v>0.000257358552437349</c:v>
                </c:pt>
                <c:pt idx="181" formatCode="General">
                  <c:v>0.000249243892777488</c:v>
                </c:pt>
                <c:pt idx="182" formatCode="General">
                  <c:v>0.000241398311298203</c:v>
                </c:pt>
                <c:pt idx="183" formatCode="General">
                  <c:v>0.00023381250760739</c:v>
                </c:pt>
                <c:pt idx="184" formatCode="General">
                  <c:v>0.000226477512509057</c:v>
                </c:pt>
                <c:pt idx="185" formatCode="General">
                  <c:v>0.000219384676057675</c:v>
                </c:pt>
                <c:pt idx="186" formatCode="General">
                  <c:v>0.000212525656036315</c:v>
                </c:pt>
                <c:pt idx="187" formatCode="General">
                  <c:v>0.000205892406844678</c:v>
                </c:pt>
                <c:pt idx="188" formatCode="General">
                  <c:v>0.000199477168783487</c:v>
                </c:pt>
                <c:pt idx="189" formatCode="General">
                  <c:v>0.000193272457722045</c:v>
                </c:pt>
                <c:pt idx="190" formatCode="General">
                  <c:v>0.000187271055136095</c:v>
                </c:pt>
                <c:pt idx="191" formatCode="General">
                  <c:v>0.000181465998503502</c:v>
                </c:pt>
                <c:pt idx="192" formatCode="General">
                  <c:v>0.000175850572045562</c:v>
                </c:pt>
                <c:pt idx="193" formatCode="General">
                  <c:v>0.000170418297802143</c:v>
                </c:pt>
                <c:pt idx="194" formatCode="General">
                  <c:v>0.000165162927029162</c:v>
                </c:pt>
                <c:pt idx="195" formatCode="General">
                  <c:v>0.000160078431907255</c:v>
                </c:pt>
                <c:pt idx="196" formatCode="General">
                  <c:v>0.000155158997550826</c:v>
                </c:pt>
                <c:pt idx="197" formatCode="General">
                  <c:v>0.00015039901430698</c:v>
                </c:pt>
                <c:pt idx="198" formatCode="General">
                  <c:v>0.000145793070334178</c:v>
                </c:pt>
                <c:pt idx="199" formatCode="General">
                  <c:v>0.000141335944450761</c:v>
                </c:pt>
                <c:pt idx="200" formatCode="General">
                  <c:v>0.000137022599243794</c:v>
                </c:pt>
                <c:pt idx="201" formatCode="General">
                  <c:v>0.000132848174429001</c:v>
                </c:pt>
                <c:pt idx="202" formatCode="General">
                  <c:v>0.000128807980452836</c:v>
                </c:pt>
                <c:pt idx="203" formatCode="General">
                  <c:v>0.000124897492328056</c:v>
                </c:pt>
                <c:pt idx="204" formatCode="General">
                  <c:v>0.000121112343694413</c:v>
                </c:pt>
                <c:pt idx="205" formatCode="General">
                  <c:v>0.000117448321096375</c:v>
                </c:pt>
                <c:pt idx="206" formatCode="General">
                  <c:v>0.000113901358470071</c:v>
                </c:pt>
                <c:pt idx="207" formatCode="General">
                  <c:v>0.000110467531831882</c:v>
                </c:pt>
                <c:pt idx="208" formatCode="General">
                  <c:v>0.00010714305416139</c:v>
                </c:pt>
                <c:pt idx="209" formatCode="General">
                  <c:v>0.000103924270471625</c:v>
                </c:pt>
                <c:pt idx="210" formatCode="General">
                  <c:v>0.000100807653059805</c:v>
                </c:pt>
                <c:pt idx="211">
                  <c:v>9.77897969319878E-5</c:v>
                </c:pt>
                <c:pt idx="212">
                  <c:v>9.4867415395291E-5</c:v>
                </c:pt>
                <c:pt idx="213">
                  <c:v>9.20373358115554E-5</c:v>
                </c:pt>
                <c:pt idx="214">
                  <c:v>8.92964955065437E-5</c:v>
                </c:pt>
                <c:pt idx="215">
                  <c:v>8.66419378289579E-5</c:v>
                </c:pt>
                <c:pt idx="216">
                  <c:v>8.4070808353799E-5</c:v>
                </c:pt>
                <c:pt idx="217">
                  <c:v>8.1580351224743E-5</c:v>
                </c:pt>
                <c:pt idx="218">
                  <c:v>7.91679056304312E-5</c:v>
                </c:pt>
                <c:pt idx="219">
                  <c:v>7.68309024097363E-5</c:v>
                </c:pt>
                <c:pt idx="220">
                  <c:v>7.45668607812533E-5</c:v>
                </c:pt>
                <c:pt idx="221">
                  <c:v>7.23733851924291E-5</c:v>
                </c:pt>
                <c:pt idx="222">
                  <c:v>7.02481622839173E-5</c:v>
                </c:pt>
                <c:pt idx="223">
                  <c:v>6.8188957964896E-5</c:v>
                </c:pt>
                <c:pt idx="224">
                  <c:v>6.61936145952528E-5</c:v>
                </c:pt>
                <c:pt idx="225">
                  <c:v>6.42600482706786E-5</c:v>
                </c:pt>
                <c:pt idx="226">
                  <c:v>6.23862462068656E-5</c:v>
                </c:pt>
                <c:pt idx="227">
                  <c:v>6.05702642191414E-5</c:v>
                </c:pt>
                <c:pt idx="228">
                  <c:v>5.88102242940027E-5</c:v>
                </c:pt>
                <c:pt idx="229">
                  <c:v>5.71043122491459E-5</c:v>
                </c:pt>
                <c:pt idx="230">
                  <c:v>5.5450775478719E-5</c:v>
                </c:pt>
                <c:pt idx="231">
                  <c:v>5.38479207806331E-5</c:v>
                </c:pt>
                <c:pt idx="232">
                  <c:v>5.22941122628954E-5</c:v>
                </c:pt>
                <c:pt idx="233">
                  <c:v>5.07877693260343E-5</c:v>
                </c:pt>
                <c:pt idx="234">
                  <c:v>4.93273647188006E-5</c:v>
                </c:pt>
                <c:pt idx="235">
                  <c:v>4.79114226644236E-5</c:v>
                </c:pt>
                <c:pt idx="236">
                  <c:v>4.65385170548142E-5</c:v>
                </c:pt>
                <c:pt idx="237">
                  <c:v>4.52072697101961E-5</c:v>
                </c:pt>
                <c:pt idx="238">
                  <c:v>4.39163487017396E-5</c:v>
                </c:pt>
                <c:pt idx="239">
                  <c:v>4.26644667348702E-5</c:v>
                </c:pt>
                <c:pt idx="240">
                  <c:v>4.14503795910022E-5</c:v>
                </c:pt>
                <c:pt idx="241">
                  <c:v>4.0272884625537E-5</c:v>
                </c:pt>
                <c:pt idx="242">
                  <c:v>3.91308193200452E-5</c:v>
                </c:pt>
                <c:pt idx="243">
                  <c:v>3.80230598866291E-5</c:v>
                </c:pt>
                <c:pt idx="244">
                  <c:v>3.69485199225361E-5</c:v>
                </c:pt>
                <c:pt idx="245">
                  <c:v>3.59061491131669E-5</c:v>
                </c:pt>
                <c:pt idx="246">
                  <c:v>3.48949319816939E-5</c:v>
                </c:pt>
                <c:pt idx="247">
                  <c:v>3.39138866835664E-5</c:v>
                </c:pt>
                <c:pt idx="248">
                  <c:v>3.29620638442489E-5</c:v>
                </c:pt>
                <c:pt idx="249">
                  <c:v>3.20385454385998E-5</c:v>
                </c:pt>
                <c:pt idx="250">
                  <c:v>3.11424437103525E-5</c:v>
                </c:pt>
                <c:pt idx="251">
                  <c:v>3.0272900130229E-5</c:v>
                </c:pt>
                <c:pt idx="252">
                  <c:v>2.94290843912577E-5</c:v>
                </c:pt>
                <c:pt idx="253">
                  <c:v>2.86101934399333E-5</c:v>
                </c:pt>
                <c:pt idx="254">
                  <c:v>2.78154505418982E-5</c:v>
                </c:pt>
                <c:pt idx="255">
                  <c:v>2.70441043808799E-5</c:v>
                </c:pt>
                <c:pt idx="256">
                  <c:v>2.62954281896646E-5</c:v>
                </c:pt>
                <c:pt idx="257">
                  <c:v>2.55687189119307E-5</c:v>
                </c:pt>
                <c:pt idx="258">
                  <c:v>2.48632963938151E-5</c:v>
                </c:pt>
                <c:pt idx="259">
                  <c:v>2.41785026041208E-5</c:v>
                </c:pt>
                <c:pt idx="260">
                  <c:v>2.35137008821216E-5</c:v>
                </c:pt>
                <c:pt idx="261">
                  <c:v>2.28682752119534E-5</c:v>
                </c:pt>
                <c:pt idx="262">
                  <c:v>2.22416295226231E-5</c:v>
                </c:pt>
                <c:pt idx="263">
                  <c:v>2.16331870126996E-5</c:v>
                </c:pt>
                <c:pt idx="264">
                  <c:v>2.10423894987895E-5</c:v>
                </c:pt>
                <c:pt idx="265">
                  <c:v>2.046869678693E-5</c:v>
                </c:pt>
                <c:pt idx="266">
                  <c:v>1.99115860660654E-5</c:v>
                </c:pt>
                <c:pt idx="267">
                  <c:v>1.93705513228071E-5</c:v>
                </c:pt>
                <c:pt idx="268">
                  <c:v>1.88451027767029E-5</c:v>
                </c:pt>
                <c:pt idx="269">
                  <c:v>1.83347663352704E-5</c:v>
                </c:pt>
                <c:pt idx="270">
                  <c:v>1.78390830680837E-5</c:v>
                </c:pt>
                <c:pt idx="271">
                  <c:v>1.73576086992175E-5</c:v>
                </c:pt>
                <c:pt idx="272">
                  <c:v>1.68899131173899E-5</c:v>
                </c:pt>
                <c:pt idx="273">
                  <c:v>1.64355799031632E-5</c:v>
                </c:pt>
                <c:pt idx="274">
                  <c:v>1.5994205872586E-5</c:v>
                </c:pt>
                <c:pt idx="275">
                  <c:v>1.55654006366873E-5</c:v>
                </c:pt>
                <c:pt idx="276">
                  <c:v>1.51487861762481E-5</c:v>
                </c:pt>
                <c:pt idx="277">
                  <c:v>1.47439964313051E-5</c:v>
                </c:pt>
                <c:pt idx="278">
                  <c:v>1.43506769048544E-5</c:v>
                </c:pt>
                <c:pt idx="279">
                  <c:v>1.39684842802479E-5</c:v>
                </c:pt>
                <c:pt idx="280">
                  <c:v>1.35970860517899E-5</c:v>
                </c:pt>
                <c:pt idx="281">
                  <c:v>1.32361601680628E-5</c:v>
                </c:pt>
                <c:pt idx="282">
                  <c:v>1.28853946875269E-5</c:v>
                </c:pt>
                <c:pt idx="283">
                  <c:v>1.25444874459544E-5</c:v>
                </c:pt>
                <c:pt idx="284">
                  <c:v>1.22131457352772E-5</c:v>
                </c:pt>
                <c:pt idx="285">
                  <c:v>1.1891085993441E-5</c:v>
                </c:pt>
                <c:pt idx="286">
                  <c:v>1.15780335048745E-5</c:v>
                </c:pt>
                <c:pt idx="287">
                  <c:v>1.12737221111958E-5</c:v>
                </c:pt>
                <c:pt idx="288">
                  <c:v>1.09778939317932E-5</c:v>
                </c:pt>
                <c:pt idx="289">
                  <c:v>1.06902990939297E-5</c:v>
                </c:pt>
                <c:pt idx="290">
                  <c:v>1.04106954720349E-5</c:v>
                </c:pt>
                <c:pt idx="291">
                  <c:v>1.0138848435858E-5</c:v>
                </c:pt>
                <c:pt idx="292">
                  <c:v>9.87453060717046E-6</c:v>
                </c:pt>
                <c:pt idx="293">
                  <c:v>9.61752162471428E-6</c:v>
                </c:pt>
                <c:pt idx="294">
                  <c:v>9.36760791710867E-6</c:v>
                </c:pt>
                <c:pt idx="295">
                  <c:v>9.12458248343158E-6</c:v>
                </c:pt>
                <c:pt idx="296">
                  <c:v>8.88824468120934E-6</c:v>
                </c:pt>
                <c:pt idx="297">
                  <c:v>8.65840002155157E-6</c:v>
                </c:pt>
                <c:pt idx="298">
                  <c:v>8.43485997118289E-6</c:v>
                </c:pt>
                <c:pt idx="299">
                  <c:v>8.2174417611292E-6</c:v>
                </c:pt>
                <c:pt idx="300">
                  <c:v>8.0059682018255E-6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1601024"/>
        <c:axId val="2111606944"/>
      </c:lineChart>
      <c:catAx>
        <c:axId val="2111601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Market Price</a:t>
                </a:r>
              </a:p>
            </c:rich>
          </c:tx>
          <c:layout>
            <c:manualLayout>
              <c:xMode val="edge"/>
              <c:yMode val="edge"/>
              <c:x val="0.383572708372361"/>
              <c:y val="0.8676952919809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606944"/>
        <c:crosses val="autoZero"/>
        <c:auto val="1"/>
        <c:lblAlgn val="ctr"/>
        <c:lblOffset val="100"/>
        <c:noMultiLvlLbl val="0"/>
      </c:catAx>
      <c:valAx>
        <c:axId val="211160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Probability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60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FF191F4-BEEE-4B59-924D-146E5100186C}" type="datetimeFigureOut">
              <a:rPr lang="en-US" altLang="zh-CN"/>
              <a:pPr>
                <a:defRPr/>
              </a:pPr>
              <a:t>9/13/16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99" tIns="45499" rIns="90999" bIns="454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598" y="4715710"/>
            <a:ext cx="5335893" cy="4466511"/>
          </a:xfrm>
          <a:prstGeom prst="rect">
            <a:avLst/>
          </a:prstGeom>
        </p:spPr>
        <p:txBody>
          <a:bodyPr vert="horz" lIns="90999" tIns="45499" rIns="90999" bIns="45499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866" y="9428242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EA2E364-9A8E-4FD0-B36A-0540C01E6B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428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38731" indent="-283521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37235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2444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46078" indent="-226817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499712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53346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06980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60613" indent="-22681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156ED5-749F-4B66-B0BC-EE2BF5430547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7418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318" y="9405981"/>
            <a:ext cx="36387892" cy="64910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632" y="17158652"/>
            <a:ext cx="29967260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457230" indent="0" algn="ctr">
              <a:buNone/>
              <a:defRPr/>
            </a:lvl2pPr>
            <a:lvl3pPr marL="914462" indent="0" algn="ctr">
              <a:buNone/>
              <a:defRPr/>
            </a:lvl3pPr>
            <a:lvl4pPr marL="1371693" indent="0" algn="ctr">
              <a:buNone/>
              <a:defRPr/>
            </a:lvl4pPr>
            <a:lvl5pPr marL="1828925" indent="0" algn="ctr">
              <a:buNone/>
              <a:defRPr/>
            </a:lvl5pPr>
            <a:lvl6pPr marL="2286155" indent="0" algn="ctr">
              <a:buNone/>
              <a:defRPr/>
            </a:lvl6pPr>
            <a:lvl7pPr marL="2743386" indent="0" algn="ctr">
              <a:buNone/>
              <a:defRPr/>
            </a:lvl7pPr>
            <a:lvl8pPr marL="3200618" indent="0" algn="ctr">
              <a:buNone/>
              <a:defRPr/>
            </a:lvl8pPr>
            <a:lvl9pPr marL="365784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A3FD-1BC9-43FB-9524-2A6E391B04D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287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969A1-6B96-45F9-956E-1D0AC2B6804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99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02046" y="2691553"/>
            <a:ext cx="9096165" cy="242239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0318" y="2691553"/>
            <a:ext cx="27136624" cy="242239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2FCC-E168-49FB-BAC6-A03D1C9AB27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982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A9472-1EDC-4E78-B626-E8963B4DFD4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0006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8" y="19457251"/>
            <a:ext cx="36387892" cy="60139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8" y="12833506"/>
            <a:ext cx="36387892" cy="66237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30" indent="0">
              <a:buNone/>
              <a:defRPr sz="1800"/>
            </a:lvl2pPr>
            <a:lvl3pPr marL="914462" indent="0">
              <a:buNone/>
              <a:defRPr sz="1600"/>
            </a:lvl3pPr>
            <a:lvl4pPr marL="1371693" indent="0">
              <a:buNone/>
              <a:defRPr sz="1400"/>
            </a:lvl4pPr>
            <a:lvl5pPr marL="1828925" indent="0">
              <a:buNone/>
              <a:defRPr sz="1400"/>
            </a:lvl5pPr>
            <a:lvl6pPr marL="2286155" indent="0">
              <a:buNone/>
              <a:defRPr sz="1400"/>
            </a:lvl6pPr>
            <a:lvl7pPr marL="2743386" indent="0">
              <a:buNone/>
              <a:defRPr sz="1400"/>
            </a:lvl7pPr>
            <a:lvl8pPr marL="3200618" indent="0">
              <a:buNone/>
              <a:defRPr sz="1400"/>
            </a:lvl8pPr>
            <a:lvl9pPr marL="365784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2ABAC-B4DD-45EC-82EC-C36DD6C4417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1358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0318" y="8747548"/>
            <a:ext cx="18116394" cy="1816798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1816" y="8747548"/>
            <a:ext cx="18116395" cy="1816798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D6C8-A081-4C67-909C-F5764EAE005C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4346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13040"/>
            <a:ext cx="38527026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749" y="6777512"/>
            <a:ext cx="18914531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3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5" indent="0">
              <a:buNone/>
              <a:defRPr sz="1600" b="1"/>
            </a:lvl6pPr>
            <a:lvl7pPr marL="2743386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749" y="9603116"/>
            <a:ext cx="18914531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783" y="6777512"/>
            <a:ext cx="18920994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0" indent="0">
              <a:buNone/>
              <a:defRPr sz="2000" b="1"/>
            </a:lvl2pPr>
            <a:lvl3pPr marL="914462" indent="0">
              <a:buNone/>
              <a:defRPr sz="1800" b="1"/>
            </a:lvl3pPr>
            <a:lvl4pPr marL="1371693" indent="0">
              <a:buNone/>
              <a:defRPr sz="1600" b="1"/>
            </a:lvl4pPr>
            <a:lvl5pPr marL="1828925" indent="0">
              <a:buNone/>
              <a:defRPr sz="1600" b="1"/>
            </a:lvl5pPr>
            <a:lvl6pPr marL="2286155" indent="0">
              <a:buNone/>
              <a:defRPr sz="1600" b="1"/>
            </a:lvl6pPr>
            <a:lvl7pPr marL="2743386" indent="0">
              <a:buNone/>
              <a:defRPr sz="1600" b="1"/>
            </a:lvl7pPr>
            <a:lvl8pPr marL="3200618" indent="0">
              <a:buNone/>
              <a:defRPr sz="1600" b="1"/>
            </a:lvl8pPr>
            <a:lvl9pPr marL="36578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783" y="9603116"/>
            <a:ext cx="18920994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FDE04-0147-494D-B9B4-666AC12382F0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614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AEFDD-A041-40DE-8F3E-026A5D41243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894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C1C43-DB4D-4DCF-BEF4-6AC3F85D9F0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5967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05154"/>
            <a:ext cx="14083707" cy="51307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621" y="1205155"/>
            <a:ext cx="23931156" cy="25843118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751" y="6335927"/>
            <a:ext cx="14083707" cy="20712344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199"/>
            </a:lvl2pPr>
            <a:lvl3pPr marL="914462" indent="0">
              <a:buNone/>
              <a:defRPr sz="1001"/>
            </a:lvl3pPr>
            <a:lvl4pPr marL="1371693" indent="0">
              <a:buNone/>
              <a:defRPr sz="900"/>
            </a:lvl4pPr>
            <a:lvl5pPr marL="1828925" indent="0">
              <a:buNone/>
              <a:defRPr sz="900"/>
            </a:lvl5pPr>
            <a:lvl6pPr marL="2286155" indent="0">
              <a:buNone/>
              <a:defRPr sz="900"/>
            </a:lvl6pPr>
            <a:lvl7pPr marL="2743386" indent="0">
              <a:buNone/>
              <a:defRPr sz="900"/>
            </a:lvl7pPr>
            <a:lvl8pPr marL="3200618" indent="0">
              <a:buNone/>
              <a:defRPr sz="900"/>
            </a:lvl8pPr>
            <a:lvl9pPr marL="36578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98C72-8830-4B4E-8C2A-4C7388F748C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1025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125" y="21195984"/>
            <a:ext cx="25685760" cy="250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125" y="2706011"/>
            <a:ext cx="25685760" cy="18167985"/>
          </a:xfrm>
        </p:spPr>
        <p:txBody>
          <a:bodyPr/>
          <a:lstStyle>
            <a:lvl1pPr marL="0" indent="0">
              <a:buNone/>
              <a:defRPr sz="3200"/>
            </a:lvl1pPr>
            <a:lvl2pPr marL="457230" indent="0">
              <a:buNone/>
              <a:defRPr sz="2801"/>
            </a:lvl2pPr>
            <a:lvl3pPr marL="914462" indent="0">
              <a:buNone/>
              <a:defRPr sz="2400"/>
            </a:lvl3pPr>
            <a:lvl4pPr marL="1371693" indent="0">
              <a:buNone/>
              <a:defRPr sz="2000"/>
            </a:lvl4pPr>
            <a:lvl5pPr marL="1828925" indent="0">
              <a:buNone/>
              <a:defRPr sz="2000"/>
            </a:lvl5pPr>
            <a:lvl6pPr marL="2286155" indent="0">
              <a:buNone/>
              <a:defRPr sz="2000"/>
            </a:lvl6pPr>
            <a:lvl7pPr marL="2743386" indent="0">
              <a:buNone/>
              <a:defRPr sz="2000"/>
            </a:lvl7pPr>
            <a:lvl8pPr marL="3200618" indent="0">
              <a:buNone/>
              <a:defRPr sz="2000"/>
            </a:lvl8pPr>
            <a:lvl9pPr marL="3657848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125" y="23698287"/>
            <a:ext cx="25685760" cy="3553692"/>
          </a:xfrm>
        </p:spPr>
        <p:txBody>
          <a:bodyPr/>
          <a:lstStyle>
            <a:lvl1pPr marL="0" indent="0">
              <a:buNone/>
              <a:defRPr sz="1400"/>
            </a:lvl1pPr>
            <a:lvl2pPr marL="457230" indent="0">
              <a:buNone/>
              <a:defRPr sz="1199"/>
            </a:lvl2pPr>
            <a:lvl3pPr marL="914462" indent="0">
              <a:buNone/>
              <a:defRPr sz="1001"/>
            </a:lvl3pPr>
            <a:lvl4pPr marL="1371693" indent="0">
              <a:buNone/>
              <a:defRPr sz="900"/>
            </a:lvl4pPr>
            <a:lvl5pPr marL="1828925" indent="0">
              <a:buNone/>
              <a:defRPr sz="900"/>
            </a:lvl5pPr>
            <a:lvl6pPr marL="2286155" indent="0">
              <a:buNone/>
              <a:defRPr sz="900"/>
            </a:lvl6pPr>
            <a:lvl7pPr marL="2743386" indent="0">
              <a:buNone/>
              <a:defRPr sz="900"/>
            </a:lvl7pPr>
            <a:lvl8pPr marL="3200618" indent="0">
              <a:buNone/>
              <a:defRPr sz="900"/>
            </a:lvl8pPr>
            <a:lvl9pPr marL="36578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EDF52-2A7D-40F9-8B51-AF015698430D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8870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39725" cy="713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6625"/>
            <a:ext cx="25739725" cy="256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00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9004875"/>
            <a:ext cx="9588500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00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9187" tIns="224596" rIns="449187" bIns="22459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1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77F553CB-4169-495F-BA4E-447912B75DD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defTabSz="4491038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30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6pPr>
      <a:lvl7pPr marL="914462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7pPr>
      <a:lvl8pPr marL="1371693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8pPr>
      <a:lvl9pPr marL="1828925" algn="ctr" defTabSz="4491343" rtl="0" fontAlgn="base">
        <a:spcBef>
          <a:spcPct val="0"/>
        </a:spcBef>
        <a:spcAft>
          <a:spcPct val="0"/>
        </a:spcAft>
        <a:defRPr sz="21601">
          <a:solidFill>
            <a:schemeClr val="tx2"/>
          </a:solidFill>
          <a:latin typeface="Times New Roman" pitchFamily="18" charset="0"/>
        </a:defRPr>
      </a:lvl9pPr>
    </p:titleStyle>
    <p:bodyStyle>
      <a:lvl1pPr marL="1682750" indent="-1682750" algn="l" defTabSz="4491038" rtl="0" eaLnBrk="0" fontAlgn="base" hangingPunct="0">
        <a:spcBef>
          <a:spcPct val="20000"/>
        </a:spcBef>
        <a:spcAft>
          <a:spcPct val="0"/>
        </a:spcAft>
        <a:buChar char="•"/>
        <a:defRPr sz="155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49663" indent="-1400175" algn="l" defTabSz="4491038" rtl="0" eaLnBrk="0" fontAlgn="base" hangingPunct="0">
        <a:spcBef>
          <a:spcPct val="20000"/>
        </a:spcBef>
        <a:spcAft>
          <a:spcPct val="0"/>
        </a:spcAft>
        <a:buChar char="–"/>
        <a:defRPr sz="13600">
          <a:solidFill>
            <a:schemeClr val="tx1"/>
          </a:solidFill>
          <a:latin typeface="+mn-lt"/>
          <a:ea typeface="ＭＳ Ｐゴシック" charset="0"/>
        </a:defRPr>
      </a:lvl2pPr>
      <a:lvl3pPr marL="5614988" indent="-1123950" algn="l" defTabSz="4491038" rtl="0" eaLnBrk="0" fontAlgn="base" hangingPunct="0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  <a:ea typeface="ＭＳ Ｐゴシック" charset="0"/>
        </a:defRPr>
      </a:lvl3pPr>
      <a:lvl4pPr marL="7864475" indent="-1125538" algn="l" defTabSz="4491038" rtl="0" eaLnBrk="0" fontAlgn="base" hangingPunct="0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  <a:ea typeface="ＭＳ Ｐゴシック" charset="0"/>
        </a:defRPr>
      </a:lvl4pPr>
      <a:lvl5pPr marL="10106025" indent="-1125538" algn="l" defTabSz="4491038" rtl="0" eaLnBrk="0" fontAlgn="base" hangingPunct="0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  <a:ea typeface="ＭＳ Ｐゴシック" charset="0"/>
        </a:defRPr>
      </a:lvl5pPr>
      <a:lvl6pPr marL="10563942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6pPr>
      <a:lvl7pPr marL="11021174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7pPr>
      <a:lvl8pPr marL="11478404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8pPr>
      <a:lvl9pPr marL="11935635" indent="-1125614" algn="l" defTabSz="4491343" rtl="0" fontAlgn="base">
        <a:spcBef>
          <a:spcPct val="20000"/>
        </a:spcBef>
        <a:spcAft>
          <a:spcPct val="0"/>
        </a:spcAft>
        <a:buChar char="»"/>
        <a:defRPr sz="990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0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2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3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2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55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86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1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48" algn="l" defTabSz="9144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emf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1"/>
          <p:cNvSpPr txBox="1">
            <a:spLocks noChangeArrowheads="1"/>
          </p:cNvSpPr>
          <p:nvPr/>
        </p:nvSpPr>
        <p:spPr bwMode="auto">
          <a:xfrm>
            <a:off x="0" y="41784588"/>
            <a:ext cx="30279975" cy="1125537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5988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5400">
              <a:solidFill>
                <a:srgbClr val="D11242"/>
              </a:solidFill>
              <a:latin typeface="Helvetica" panose="020B0604020202020204" pitchFamily="34" charset="0"/>
            </a:endParaRP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771525" y="41817925"/>
            <a:ext cx="21807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Apex Data </a:t>
            </a:r>
            <a:r>
              <a:rPr lang="en-US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&amp; Knowledge Management Lab</a:t>
            </a:r>
            <a:endParaRPr lang="en-GB" altLang="zh-CN" sz="54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2783800" y="41800463"/>
            <a:ext cx="6969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http://</a:t>
            </a:r>
            <a:r>
              <a:rPr lang="en-GB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apex.sjtu.edu.cn</a:t>
            </a:r>
          </a:p>
        </p:txBody>
      </p:sp>
      <p:grpSp>
        <p:nvGrpSpPr>
          <p:cNvPr id="14341" name="Group 2"/>
          <p:cNvGrpSpPr>
            <a:grpSpLocks/>
          </p:cNvGrpSpPr>
          <p:nvPr/>
        </p:nvGrpSpPr>
        <p:grpSpPr bwMode="auto">
          <a:xfrm>
            <a:off x="676275" y="4841875"/>
            <a:ext cx="13860463" cy="1258888"/>
            <a:chOff x="676274" y="11468100"/>
            <a:chExt cx="13860464" cy="1258493"/>
          </a:xfrm>
        </p:grpSpPr>
        <p:sp>
          <p:nvSpPr>
            <p:cNvPr id="3199" name="Rectangle 249"/>
            <p:cNvSpPr>
              <a:spLocks noChangeArrowheads="1"/>
            </p:cNvSpPr>
            <p:nvPr/>
          </p:nvSpPr>
          <p:spPr bwMode="auto">
            <a:xfrm>
              <a:off x="676274" y="11618866"/>
              <a:ext cx="10636251" cy="1107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zh-CN" sz="6601" b="1" dirty="0">
                  <a:solidFill>
                    <a:srgbClr val="652D89"/>
                  </a:solidFill>
                  <a:latin typeface="Helvetica" charset="0"/>
                  <a:ea typeface="Helvetica" charset="0"/>
                  <a:cs typeface="Helvetica" charset="0"/>
                </a:rPr>
                <a:t>Background</a:t>
              </a:r>
            </a:p>
          </p:txBody>
        </p:sp>
        <p:cxnSp>
          <p:nvCxnSpPr>
            <p:cNvPr id="14432" name="Straight Connector 6"/>
            <p:cNvCxnSpPr>
              <a:cxnSpLocks noChangeShapeType="1"/>
            </p:cNvCxnSpPr>
            <p:nvPr/>
          </p:nvCxnSpPr>
          <p:spPr bwMode="auto">
            <a:xfrm>
              <a:off x="777875" y="11468100"/>
              <a:ext cx="13758863" cy="0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342" name="Group 5"/>
          <p:cNvGrpSpPr>
            <a:grpSpLocks/>
          </p:cNvGrpSpPr>
          <p:nvPr/>
        </p:nvGrpSpPr>
        <p:grpSpPr bwMode="auto">
          <a:xfrm>
            <a:off x="15289213" y="4822105"/>
            <a:ext cx="13912850" cy="1258893"/>
            <a:chOff x="15289213" y="5485680"/>
            <a:chExt cx="13912850" cy="1258945"/>
          </a:xfrm>
        </p:grpSpPr>
        <p:sp>
          <p:nvSpPr>
            <p:cNvPr id="3197" name="Rectangle 249"/>
            <p:cNvSpPr>
              <a:spLocks noChangeArrowheads="1"/>
            </p:cNvSpPr>
            <p:nvPr/>
          </p:nvSpPr>
          <p:spPr bwMode="auto">
            <a:xfrm>
              <a:off x="15289213" y="5636505"/>
              <a:ext cx="6688137" cy="1108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zh-CN" sz="6600" b="1">
                  <a:solidFill>
                    <a:srgbClr val="652D89"/>
                  </a:solidFill>
                  <a:latin typeface="Helvetica" panose="020B0604020202020204" pitchFamily="34" charset="0"/>
                </a:rPr>
                <a:t>Our Approach</a:t>
              </a:r>
              <a:endPara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</a:endParaRPr>
            </a:p>
          </p:txBody>
        </p:sp>
        <p:cxnSp>
          <p:nvCxnSpPr>
            <p:cNvPr id="14430" name="Straight Connector 6"/>
            <p:cNvCxnSpPr>
              <a:cxnSpLocks noChangeShapeType="1"/>
            </p:cNvCxnSpPr>
            <p:nvPr/>
          </p:nvCxnSpPr>
          <p:spPr bwMode="auto">
            <a:xfrm>
              <a:off x="15428913" y="5485680"/>
              <a:ext cx="13773150" cy="14288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3" name="TextBox 3"/>
          <p:cNvSpPr txBox="1">
            <a:spLocks noChangeArrowheads="1"/>
          </p:cNvSpPr>
          <p:nvPr/>
        </p:nvSpPr>
        <p:spPr bwMode="auto">
          <a:xfrm>
            <a:off x="-36563300" y="13154025"/>
            <a:ext cx="1841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0" y="0"/>
            <a:ext cx="30279975" cy="4098925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zh-CN" sz="66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084" name="TextBox 26"/>
          <p:cNvSpPr txBox="1">
            <a:spLocks noChangeArrowheads="1"/>
          </p:cNvSpPr>
          <p:nvPr/>
        </p:nvSpPr>
        <p:spPr bwMode="auto">
          <a:xfrm>
            <a:off x="676275" y="214313"/>
            <a:ext cx="22490113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7800"/>
              </a:lnSpc>
              <a:defRPr/>
            </a:pPr>
            <a:r>
              <a:rPr lang="en-GB" altLang="zh-CN" sz="7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Functional Bid Landscape </a:t>
            </a:r>
            <a:r>
              <a:rPr lang="en-GB" altLang="zh-CN" sz="7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Forecasting</a:t>
            </a:r>
          </a:p>
          <a:p>
            <a:pPr eaLnBrk="1" hangingPunct="1">
              <a:lnSpc>
                <a:spcPts val="7800"/>
              </a:lnSpc>
              <a:defRPr/>
            </a:pPr>
            <a:r>
              <a:rPr lang="en-GB" altLang="zh-CN" sz="7200" b="1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for </a:t>
            </a:r>
            <a:r>
              <a:rPr lang="en-GB" altLang="zh-CN" sz="72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Display Advertising</a:t>
            </a:r>
          </a:p>
        </p:txBody>
      </p:sp>
      <p:sp>
        <p:nvSpPr>
          <p:cNvPr id="14346" name="Rectangle 6"/>
          <p:cNvSpPr>
            <a:spLocks noChangeArrowheads="1"/>
          </p:cNvSpPr>
          <p:nvPr/>
        </p:nvSpPr>
        <p:spPr bwMode="auto">
          <a:xfrm>
            <a:off x="738188" y="2454275"/>
            <a:ext cx="20727001" cy="137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lang="en-GB" altLang="zh-CN" sz="40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Yuchen</a:t>
            </a: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 Wang, </a:t>
            </a:r>
            <a:r>
              <a:rPr lang="en-GB" altLang="zh-CN" sz="40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Kan</a:t>
            </a: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 </a:t>
            </a:r>
            <a:r>
              <a:rPr lang="en-GB" altLang="zh-CN" sz="4000" b="1" dirty="0" smtClean="0">
                <a:solidFill>
                  <a:schemeClr val="bg1"/>
                </a:solidFill>
                <a:latin typeface="Helvetica" panose="020B0604020202020204" pitchFamily="34" charset="0"/>
              </a:rPr>
              <a:t>Ren (</a:t>
            </a:r>
            <a:r>
              <a:rPr lang="en-GB" altLang="zh-CN" sz="4000" b="1" dirty="0" err="1" smtClean="0">
                <a:solidFill>
                  <a:schemeClr val="bg1"/>
                </a:solidFill>
                <a:latin typeface="Helvetica" panose="020B0604020202020204" pitchFamily="34" charset="0"/>
              </a:rPr>
              <a:t>kren@apex.sjtu.edu.cn</a:t>
            </a:r>
            <a:r>
              <a:rPr lang="en-GB" altLang="zh-CN" sz="4000" b="1" dirty="0" smtClean="0">
                <a:solidFill>
                  <a:schemeClr val="bg1"/>
                </a:solidFill>
                <a:latin typeface="Helvetica" panose="020B0604020202020204" pitchFamily="34" charset="0"/>
              </a:rPr>
              <a:t>), </a:t>
            </a:r>
            <a:r>
              <a:rPr lang="en-GB" altLang="zh-CN" sz="40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Weinan</a:t>
            </a:r>
            <a:r>
              <a:rPr lang="en-GB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 Zhang, Jun Wang, Yong Yu</a:t>
            </a:r>
          </a:p>
          <a:p>
            <a:pPr eaLnBrk="1" hangingPunct="1">
              <a:lnSpc>
                <a:spcPts val="50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Helvetica" panose="020B0604020202020204" pitchFamily="34" charset="0"/>
              </a:rPr>
              <a:t>Apex Data &amp; Knowledge Management Lab, Shanghai Jiao Tong University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561" y="517030"/>
            <a:ext cx="5353514" cy="1401166"/>
          </a:xfrm>
          <a:prstGeom prst="rect">
            <a:avLst/>
          </a:prstGeom>
        </p:spPr>
      </p:pic>
      <p:sp>
        <p:nvSpPr>
          <p:cNvPr id="14348" name="TextBox 2"/>
          <p:cNvSpPr txBox="1">
            <a:spLocks noChangeArrowheads="1"/>
          </p:cNvSpPr>
          <p:nvPr/>
        </p:nvSpPr>
        <p:spPr bwMode="auto">
          <a:xfrm>
            <a:off x="777875" y="6205538"/>
            <a:ext cx="4545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Real-time Bidding</a:t>
            </a:r>
          </a:p>
        </p:txBody>
      </p:sp>
      <p:pic>
        <p:nvPicPr>
          <p:cNvPr id="1434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6786563"/>
            <a:ext cx="10534650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94" y="13048456"/>
            <a:ext cx="11784013" cy="594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TextBox 46"/>
          <p:cNvSpPr txBox="1">
            <a:spLocks noChangeArrowheads="1"/>
          </p:cNvSpPr>
          <p:nvPr/>
        </p:nvSpPr>
        <p:spPr bwMode="auto">
          <a:xfrm>
            <a:off x="777875" y="12450763"/>
            <a:ext cx="6880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Bid Landscape Forecasting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92638" y="9680575"/>
            <a:ext cx="1966912" cy="742950"/>
          </a:xfrm>
          <a:prstGeom prst="rect">
            <a:avLst/>
          </a:prstGeom>
          <a:noFill/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zh-CN" sz="66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92638" y="10510838"/>
            <a:ext cx="1966912" cy="839787"/>
          </a:xfrm>
          <a:prstGeom prst="rect">
            <a:avLst/>
          </a:prstGeom>
          <a:noFill/>
          <a:ln w="285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zh-CN" sz="66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01519" y="20653281"/>
            <a:ext cx="13435220" cy="3939540"/>
          </a:xfrm>
          <a:prstGeom prst="rect">
            <a:avLst/>
          </a:prstGeom>
          <a:blipFill rotWithShape="0">
            <a:blip r:embed="rId6"/>
            <a:stretch>
              <a:fillRect l="-1407" t="-1548" r="-1225" b="-356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14355" name="Group 11"/>
          <p:cNvGrpSpPr>
            <a:grpSpLocks/>
          </p:cNvGrpSpPr>
          <p:nvPr/>
        </p:nvGrpSpPr>
        <p:grpSpPr bwMode="auto">
          <a:xfrm>
            <a:off x="777875" y="25728613"/>
            <a:ext cx="13758863" cy="5180012"/>
            <a:chOff x="777876" y="24154429"/>
            <a:chExt cx="14749422" cy="5495782"/>
          </a:xfrm>
        </p:grpSpPr>
        <p:pic>
          <p:nvPicPr>
            <p:cNvPr id="14424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8880" y="24888897"/>
              <a:ext cx="6348418" cy="47613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25" name="图片 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76" y="24888897"/>
              <a:ext cx="5178664" cy="4761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26" name="TextBox 9"/>
            <p:cNvSpPr txBox="1">
              <a:spLocks noChangeArrowheads="1"/>
            </p:cNvSpPr>
            <p:nvPr/>
          </p:nvSpPr>
          <p:spPr bwMode="auto">
            <a:xfrm>
              <a:off x="1905910" y="24154429"/>
              <a:ext cx="2919923" cy="55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800">
                  <a:latin typeface="Helvetica" panose="020B0604020202020204" pitchFamily="34" charset="0"/>
                </a:rPr>
                <a:t>Auction Feature</a:t>
              </a:r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956426" y="26507358"/>
              <a:ext cx="3219788" cy="1524268"/>
            </a:xfrm>
            <a:prstGeom prst="rightArrow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3600" dirty="0">
                  <a:solidFill>
                    <a:sysClr val="windowText" lastClr="000000"/>
                  </a:solidFill>
                  <a:latin typeface="Helvetica" charset="0"/>
                  <a:ea typeface="Helvetica" charset="0"/>
                  <a:cs typeface="Helvetica" charset="0"/>
                </a:rPr>
                <a:t>Forecasting</a:t>
              </a:r>
            </a:p>
          </p:txBody>
        </p:sp>
        <p:sp>
          <p:nvSpPr>
            <p:cNvPr id="14428" name="TextBox 56"/>
            <p:cNvSpPr txBox="1">
              <a:spLocks noChangeArrowheads="1"/>
            </p:cNvSpPr>
            <p:nvPr/>
          </p:nvSpPr>
          <p:spPr bwMode="auto">
            <a:xfrm>
              <a:off x="10975379" y="24154429"/>
              <a:ext cx="2749801" cy="55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800">
                  <a:latin typeface="Helvetica" panose="020B0604020202020204" pitchFamily="34" charset="0"/>
                </a:rPr>
                <a:t>Bid Landscape</a:t>
              </a:r>
            </a:p>
          </p:txBody>
        </p:sp>
      </p:grpSp>
      <p:sp>
        <p:nvSpPr>
          <p:cNvPr id="14356" name="Rectangle 12"/>
          <p:cNvSpPr>
            <a:spLocks noChangeArrowheads="1"/>
          </p:cNvSpPr>
          <p:nvPr/>
        </p:nvSpPr>
        <p:spPr bwMode="auto">
          <a:xfrm>
            <a:off x="777875" y="19457988"/>
            <a:ext cx="59134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>
                <a:solidFill>
                  <a:srgbClr val="652D89"/>
                </a:solidFill>
                <a:latin typeface="Helvetica" panose="020B0604020202020204" pitchFamily="34" charset="0"/>
              </a:rPr>
              <a:t>Terminologies</a:t>
            </a:r>
            <a:endParaRPr lang="en-US" altLang="zh-CN" sz="6600" b="1">
              <a:latin typeface="Helvetica" panose="020B0604020202020204" pitchFamily="34" charset="0"/>
            </a:endParaRPr>
          </a:p>
        </p:txBody>
      </p:sp>
      <p:sp>
        <p:nvSpPr>
          <p:cNvPr id="14357" name="Rectangle 59"/>
          <p:cNvSpPr>
            <a:spLocks noChangeArrowheads="1"/>
          </p:cNvSpPr>
          <p:nvPr/>
        </p:nvSpPr>
        <p:spPr bwMode="auto">
          <a:xfrm>
            <a:off x="777875" y="24553863"/>
            <a:ext cx="2054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>
                <a:solidFill>
                  <a:srgbClr val="652D89"/>
                </a:solidFill>
                <a:latin typeface="Helvetica" panose="020B0604020202020204" pitchFamily="34" charset="0"/>
              </a:rPr>
              <a:t>Task</a:t>
            </a:r>
          </a:p>
        </p:txBody>
      </p:sp>
      <p:sp>
        <p:nvSpPr>
          <p:cNvPr id="14358" name="TextBox 60"/>
          <p:cNvSpPr txBox="1">
            <a:spLocks noChangeArrowheads="1"/>
          </p:cNvSpPr>
          <p:nvPr/>
        </p:nvSpPr>
        <p:spPr bwMode="auto">
          <a:xfrm>
            <a:off x="777875" y="31161038"/>
            <a:ext cx="15732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>
                <a:latin typeface="Helvetica" panose="020B0604020202020204" pitchFamily="34" charset="0"/>
              </a:rPr>
              <a:t>Forecast the market price distribution of the specific auction.</a:t>
            </a:r>
          </a:p>
        </p:txBody>
      </p:sp>
      <p:sp>
        <p:nvSpPr>
          <p:cNvPr id="14359" name="Rectangle 61"/>
          <p:cNvSpPr>
            <a:spLocks noChangeArrowheads="1"/>
          </p:cNvSpPr>
          <p:nvPr/>
        </p:nvSpPr>
        <p:spPr bwMode="auto">
          <a:xfrm>
            <a:off x="676275" y="32335788"/>
            <a:ext cx="47053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>
                <a:solidFill>
                  <a:srgbClr val="652D89"/>
                </a:solidFill>
                <a:latin typeface="Helvetica" panose="020B0604020202020204" pitchFamily="34" charset="0"/>
              </a:rPr>
              <a:t>Challenges</a:t>
            </a:r>
          </a:p>
        </p:txBody>
      </p:sp>
      <p:sp>
        <p:nvSpPr>
          <p:cNvPr id="14360" name="TextBox 62"/>
          <p:cNvSpPr txBox="1">
            <a:spLocks noChangeArrowheads="1"/>
          </p:cNvSpPr>
          <p:nvPr/>
        </p:nvSpPr>
        <p:spPr bwMode="auto">
          <a:xfrm>
            <a:off x="1101725" y="33480375"/>
            <a:ext cx="14187488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Distribution Prediction: </a:t>
            </a:r>
            <a:r>
              <a:rPr lang="en-US" altLang="zh-CN" sz="3600" dirty="0">
                <a:latin typeface="Helvetica" panose="020B0604020202020204" pitchFamily="34" charset="0"/>
              </a:rPr>
              <a:t>not a traditional prediction task.</a:t>
            </a: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Sparse Categorical Feature: </a:t>
            </a:r>
            <a:r>
              <a:rPr lang="en-US" altLang="zh-CN" sz="3600" dirty="0">
                <a:latin typeface="Helvetica" panose="020B0604020202020204" pitchFamily="34" charset="0"/>
              </a:rPr>
              <a:t>long-tail sparse data, with categories.</a:t>
            </a: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Censored Data: </a:t>
            </a:r>
            <a:r>
              <a:rPr lang="en-US" altLang="zh-CN" sz="3600" dirty="0">
                <a:latin typeface="Helvetica" panose="020B0604020202020204" pitchFamily="34" charset="0"/>
              </a:rPr>
              <a:t>advertisers have no idea about the true market price when they lost the auction (only winning advertiser knows it).</a:t>
            </a:r>
          </a:p>
        </p:txBody>
      </p:sp>
      <p:grpSp>
        <p:nvGrpSpPr>
          <p:cNvPr id="14361" name="组合 39"/>
          <p:cNvGrpSpPr>
            <a:grpSpLocks/>
          </p:cNvGrpSpPr>
          <p:nvPr/>
        </p:nvGrpSpPr>
        <p:grpSpPr bwMode="auto">
          <a:xfrm>
            <a:off x="1101725" y="36415663"/>
            <a:ext cx="6156325" cy="4821237"/>
            <a:chOff x="3033172" y="234883"/>
            <a:chExt cx="6156641" cy="4822232"/>
          </a:xfrm>
        </p:grpSpPr>
        <p:grpSp>
          <p:nvGrpSpPr>
            <p:cNvPr id="14407" name="Group 39"/>
            <p:cNvGrpSpPr>
              <a:grpSpLocks/>
            </p:cNvGrpSpPr>
            <p:nvPr/>
          </p:nvGrpSpPr>
          <p:grpSpPr bwMode="auto">
            <a:xfrm>
              <a:off x="3033172" y="234883"/>
              <a:ext cx="1656184" cy="2088232"/>
              <a:chOff x="467544" y="3212976"/>
              <a:chExt cx="1656184" cy="2088232"/>
            </a:xfrm>
          </p:grpSpPr>
          <p:sp>
            <p:nvSpPr>
              <p:cNvPr id="79" name="Rectangle 28"/>
              <p:cNvSpPr/>
              <p:nvPr/>
            </p:nvSpPr>
            <p:spPr>
              <a:xfrm>
                <a:off x="467544" y="3212976"/>
                <a:ext cx="1655848" cy="20879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Demand-Side Platform</a:t>
                </a:r>
              </a:p>
              <a:p>
                <a:pPr algn="ctr"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Advertiser</a:t>
                </a:r>
              </a:p>
            </p:txBody>
          </p:sp>
          <p:grpSp>
            <p:nvGrpSpPr>
              <p:cNvPr id="14421" name="Group 29"/>
              <p:cNvGrpSpPr>
                <a:grpSpLocks/>
              </p:cNvGrpSpPr>
              <p:nvPr/>
            </p:nvGrpSpPr>
            <p:grpSpPr bwMode="auto">
              <a:xfrm>
                <a:off x="1146074" y="4222488"/>
                <a:ext cx="299123" cy="430648"/>
                <a:chOff x="2802258" y="4016321"/>
                <a:chExt cx="299123" cy="430648"/>
              </a:xfrm>
            </p:grpSpPr>
            <p:sp>
              <p:nvSpPr>
                <p:cNvPr id="81" name="Oval 26"/>
                <p:cNvSpPr/>
                <p:nvPr/>
              </p:nvSpPr>
              <p:spPr>
                <a:xfrm>
                  <a:off x="2831789" y="4016667"/>
                  <a:ext cx="239725" cy="238174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82" name="Isosceles Triangle 27"/>
                <p:cNvSpPr/>
                <p:nvPr/>
              </p:nvSpPr>
              <p:spPr>
                <a:xfrm>
                  <a:off x="2801626" y="4169099"/>
                  <a:ext cx="300052" cy="277869"/>
                </a:xfrm>
                <a:prstGeom prst="triangl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</p:grpSp>
        </p:grpSp>
        <p:sp>
          <p:nvSpPr>
            <p:cNvPr id="66" name="Rectangle 20"/>
            <p:cNvSpPr/>
            <p:nvPr/>
          </p:nvSpPr>
          <p:spPr>
            <a:xfrm>
              <a:off x="6789390" y="234883"/>
              <a:ext cx="1655848" cy="20879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RTB</a:t>
              </a:r>
            </a:p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</a:t>
              </a:r>
            </a:p>
            <a:p>
              <a:pPr algn="ctr"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Exchange</a:t>
              </a:r>
            </a:p>
            <a:p>
              <a:pPr algn="ctr"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409" name="Group 2048"/>
            <p:cNvGrpSpPr>
              <a:grpSpLocks/>
            </p:cNvGrpSpPr>
            <p:nvPr/>
          </p:nvGrpSpPr>
          <p:grpSpPr bwMode="auto">
            <a:xfrm>
              <a:off x="4689356" y="690397"/>
              <a:ext cx="2088232" cy="553998"/>
              <a:chOff x="1979712" y="3885270"/>
              <a:chExt cx="2088232" cy="553998"/>
            </a:xfrm>
          </p:grpSpPr>
          <p:cxnSp>
            <p:nvCxnSpPr>
              <p:cNvPr id="77" name="Straight Arrow Connector 43"/>
              <p:cNvCxnSpPr>
                <a:cxnSpLocks noChangeShapeType="1"/>
              </p:cNvCxnSpPr>
              <p:nvPr/>
            </p:nvCxnSpPr>
            <p:spPr bwMode="auto">
              <a:xfrm>
                <a:off x="1979712" y="4437112"/>
                <a:ext cx="2088232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419" name="TextBox 33"/>
              <p:cNvSpPr txBox="1">
                <a:spLocks noChangeArrowheads="1"/>
              </p:cNvSpPr>
              <p:nvPr/>
            </p:nvSpPr>
            <p:spPr bwMode="auto">
              <a:xfrm>
                <a:off x="2341589" y="3885270"/>
                <a:ext cx="1364476" cy="55399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600"/>
                  <a:t>Bid Response</a:t>
                </a:r>
              </a:p>
              <a:p>
                <a:pPr algn="ctr"/>
                <a:r>
                  <a:rPr lang="en-US" altLang="zh-CN" sz="1400">
                    <a:solidFill>
                      <a:srgbClr val="0070C0"/>
                    </a:solidFill>
                  </a:rPr>
                  <a:t>(bid price)</a:t>
                </a:r>
              </a:p>
            </p:txBody>
          </p:sp>
        </p:grpSp>
        <p:cxnSp>
          <p:nvCxnSpPr>
            <p:cNvPr id="68" name="直接箭头连接符 14"/>
            <p:cNvCxnSpPr>
              <a:stCxn id="75" idx="2"/>
              <a:endCxn id="79" idx="0"/>
            </p:cNvCxnSpPr>
            <p:nvPr/>
          </p:nvCxnSpPr>
          <p:spPr>
            <a:xfrm>
              <a:off x="5733649" y="1244741"/>
              <a:ext cx="6350" cy="1402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流程图: 决策 15"/>
            <p:cNvSpPr/>
            <p:nvPr/>
          </p:nvSpPr>
          <p:spPr>
            <a:xfrm>
              <a:off x="4950970" y="2646793"/>
              <a:ext cx="1578056" cy="579558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b="1">
                  <a:solidFill>
                    <a:schemeClr val="tx1"/>
                  </a:solidFill>
                </a:rPr>
                <a:t>Largest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412" name="文本框 22"/>
            <p:cNvSpPr txBox="1">
              <a:spLocks noChangeArrowheads="1"/>
            </p:cNvSpPr>
            <p:nvPr/>
          </p:nvSpPr>
          <p:spPr bwMode="auto">
            <a:xfrm>
              <a:off x="5673542" y="3334721"/>
              <a:ext cx="5741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/>
                <a:t>Win</a:t>
              </a:r>
              <a:endParaRPr lang="zh-CN" altLang="en-US"/>
            </a:p>
          </p:txBody>
        </p:sp>
        <p:cxnSp>
          <p:nvCxnSpPr>
            <p:cNvPr id="72" name="直接箭头连接符 27"/>
            <p:cNvCxnSpPr>
              <a:stCxn id="79" idx="2"/>
            </p:cNvCxnSpPr>
            <p:nvPr/>
          </p:nvCxnSpPr>
          <p:spPr>
            <a:xfrm>
              <a:off x="5739999" y="3226350"/>
              <a:ext cx="0" cy="8415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30"/>
            <p:cNvCxnSpPr/>
            <p:nvPr/>
          </p:nvCxnSpPr>
          <p:spPr>
            <a:xfrm>
              <a:off x="6529026" y="2935777"/>
              <a:ext cx="914447" cy="914589"/>
            </a:xfrm>
            <a:prstGeom prst="bentConnector3">
              <a:avLst>
                <a:gd name="adj1" fmla="val 2156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15" name="文本框 36"/>
            <p:cNvSpPr txBox="1">
              <a:spLocks noChangeArrowheads="1"/>
            </p:cNvSpPr>
            <p:nvPr/>
          </p:nvSpPr>
          <p:spPr bwMode="auto">
            <a:xfrm>
              <a:off x="6690996" y="3321806"/>
              <a:ext cx="6383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/>
                <a:t>Lose</a:t>
              </a:r>
            </a:p>
          </p:txBody>
        </p:sp>
        <p:sp>
          <p:nvSpPr>
            <p:cNvPr id="75" name="矩形: 圆角 37"/>
            <p:cNvSpPr/>
            <p:nvPr/>
          </p:nvSpPr>
          <p:spPr>
            <a:xfrm>
              <a:off x="4865241" y="4082189"/>
              <a:ext cx="1747928" cy="9749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tx1"/>
                  </a:solidFill>
                </a:rPr>
                <a:t>Deliver ads, record the market price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: 圆角 38"/>
            <p:cNvSpPr/>
            <p:nvPr/>
          </p:nvSpPr>
          <p:spPr>
            <a:xfrm>
              <a:off x="7443473" y="3393072"/>
              <a:ext cx="1746340" cy="97492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</a:rPr>
                <a:t>Do nothing, only know market price is larger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363" name="TextBox 93"/>
          <p:cNvSpPr txBox="1">
            <a:spLocks noChangeArrowheads="1"/>
          </p:cNvSpPr>
          <p:nvPr/>
        </p:nvSpPr>
        <p:spPr bwMode="auto">
          <a:xfrm>
            <a:off x="15428913" y="6272213"/>
            <a:ext cx="14087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Functional Landscape Forecasting (Tree-based Mapping)</a:t>
            </a:r>
          </a:p>
        </p:txBody>
      </p:sp>
      <p:sp>
        <p:nvSpPr>
          <p:cNvPr id="14364" name="TextBox 94"/>
          <p:cNvSpPr txBox="1">
            <a:spLocks noChangeArrowheads="1"/>
          </p:cNvSpPr>
          <p:nvPr/>
        </p:nvSpPr>
        <p:spPr bwMode="auto">
          <a:xfrm>
            <a:off x="15356076" y="13538993"/>
            <a:ext cx="3659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Node Splitting</a:t>
            </a:r>
          </a:p>
        </p:txBody>
      </p:sp>
      <p:sp>
        <p:nvSpPr>
          <p:cNvPr id="96" name="TextBox 9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065309" y="14187354"/>
            <a:ext cx="7869391" cy="5863144"/>
          </a:xfrm>
          <a:prstGeom prst="rect">
            <a:avLst/>
          </a:prstGeom>
          <a:blipFill rotWithShape="0">
            <a:blip r:embed="rId9"/>
            <a:stretch>
              <a:fillRect l="-2324" t="-1040" r="-3176" b="-1975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14366" name="组合 36"/>
          <p:cNvGrpSpPr>
            <a:grpSpLocks/>
          </p:cNvGrpSpPr>
          <p:nvPr/>
        </p:nvGrpSpPr>
        <p:grpSpPr bwMode="auto">
          <a:xfrm>
            <a:off x="23934738" y="14341475"/>
            <a:ext cx="5989637" cy="5708650"/>
            <a:chOff x="1929468" y="343949"/>
            <a:chExt cx="6988029" cy="6198738"/>
          </a:xfrm>
        </p:grpSpPr>
        <p:grpSp>
          <p:nvGrpSpPr>
            <p:cNvPr id="14376" name="组合 22"/>
            <p:cNvGrpSpPr>
              <a:grpSpLocks/>
            </p:cNvGrpSpPr>
            <p:nvPr/>
          </p:nvGrpSpPr>
          <p:grpSpPr bwMode="auto">
            <a:xfrm>
              <a:off x="1929468" y="343949"/>
              <a:ext cx="6988029" cy="2701255"/>
              <a:chOff x="1929468" y="343949"/>
              <a:chExt cx="6988029" cy="2701255"/>
            </a:xfrm>
          </p:grpSpPr>
          <p:sp>
            <p:nvSpPr>
              <p:cNvPr id="112" name="矩形 3"/>
              <p:cNvSpPr/>
              <p:nvPr/>
            </p:nvSpPr>
            <p:spPr>
              <a:xfrm>
                <a:off x="1929468" y="343949"/>
                <a:ext cx="6988029" cy="270117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b="1"/>
              </a:p>
            </p:txBody>
          </p:sp>
          <p:sp>
            <p:nvSpPr>
              <p:cNvPr id="113" name="椭圆 4"/>
              <p:cNvSpPr/>
              <p:nvPr/>
            </p:nvSpPr>
            <p:spPr>
              <a:xfrm>
                <a:off x="2788849" y="640440"/>
                <a:ext cx="1640974" cy="5843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New York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92" name="文本框 5"/>
              <p:cNvSpPr txBox="1">
                <a:spLocks noChangeArrowheads="1"/>
              </p:cNvSpPr>
              <p:nvPr/>
            </p:nvSpPr>
            <p:spPr bwMode="auto">
              <a:xfrm>
                <a:off x="1929468" y="343949"/>
                <a:ext cx="63350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000" b="1"/>
                  <a:t>City</a:t>
                </a:r>
                <a:endParaRPr lang="zh-CN" altLang="en-US" sz="2000" b="1"/>
              </a:p>
            </p:txBody>
          </p:sp>
          <p:sp>
            <p:nvSpPr>
              <p:cNvPr id="115" name="椭圆 9"/>
              <p:cNvSpPr/>
              <p:nvPr/>
            </p:nvSpPr>
            <p:spPr>
              <a:xfrm>
                <a:off x="3012955" y="2021194"/>
                <a:ext cx="1757658" cy="7498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New Orleans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椭圆 10"/>
              <p:cNvSpPr/>
              <p:nvPr/>
            </p:nvSpPr>
            <p:spPr>
              <a:xfrm>
                <a:off x="3483392" y="1367878"/>
                <a:ext cx="1629861" cy="6309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Los Angeles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椭圆 11"/>
              <p:cNvSpPr/>
              <p:nvPr/>
            </p:nvSpPr>
            <p:spPr>
              <a:xfrm>
                <a:off x="5646662" y="597346"/>
                <a:ext cx="1481692" cy="6274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Honolulu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椭圆 12"/>
              <p:cNvSpPr/>
              <p:nvPr/>
            </p:nvSpPr>
            <p:spPr>
              <a:xfrm>
                <a:off x="6837573" y="1336850"/>
                <a:ext cx="1931755" cy="6843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Indianapolis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椭圆 14"/>
              <p:cNvSpPr/>
              <p:nvPr/>
            </p:nvSpPr>
            <p:spPr>
              <a:xfrm>
                <a:off x="5646662" y="1998784"/>
                <a:ext cx="2248468" cy="7722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 err="1">
                    <a:solidFill>
                      <a:schemeClr val="tx1"/>
                    </a:solidFill>
                  </a:rPr>
                  <a:t>Philadephia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98" name="文本框 15"/>
              <p:cNvSpPr txBox="1">
                <a:spLocks noChangeArrowheads="1"/>
              </p:cNvSpPr>
              <p:nvPr/>
            </p:nvSpPr>
            <p:spPr bwMode="auto">
              <a:xfrm>
                <a:off x="2669459" y="1356020"/>
                <a:ext cx="51809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3200" b="1"/>
                  <a:t>…</a:t>
                </a:r>
                <a:endParaRPr lang="zh-CN" altLang="en-US" sz="3200" b="1"/>
              </a:p>
            </p:txBody>
          </p:sp>
          <p:sp>
            <p:nvSpPr>
              <p:cNvPr id="14399" name="文本框 16"/>
              <p:cNvSpPr txBox="1">
                <a:spLocks noChangeArrowheads="1"/>
              </p:cNvSpPr>
              <p:nvPr/>
            </p:nvSpPr>
            <p:spPr bwMode="auto">
              <a:xfrm>
                <a:off x="6009676" y="1292185"/>
                <a:ext cx="51809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3200" b="1"/>
                  <a:t>…</a:t>
                </a:r>
                <a:endParaRPr lang="zh-CN" altLang="en-US" sz="3200" b="1"/>
              </a:p>
            </p:txBody>
          </p:sp>
          <p:cxnSp>
            <p:nvCxnSpPr>
              <p:cNvPr id="122" name="直接连接符 18"/>
              <p:cNvCxnSpPr/>
              <p:nvPr/>
            </p:nvCxnSpPr>
            <p:spPr>
              <a:xfrm>
                <a:off x="5261422" y="487024"/>
                <a:ext cx="0" cy="241502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77" name="组合 23"/>
            <p:cNvGrpSpPr>
              <a:grpSpLocks/>
            </p:cNvGrpSpPr>
            <p:nvPr/>
          </p:nvGrpSpPr>
          <p:grpSpPr bwMode="auto">
            <a:xfrm>
              <a:off x="1929468" y="3841432"/>
              <a:ext cx="6988029" cy="2701255"/>
              <a:chOff x="1929468" y="343949"/>
              <a:chExt cx="6988029" cy="2701255"/>
            </a:xfrm>
          </p:grpSpPr>
          <p:sp>
            <p:nvSpPr>
              <p:cNvPr id="101" name="矩形 24"/>
              <p:cNvSpPr/>
              <p:nvPr/>
            </p:nvSpPr>
            <p:spPr>
              <a:xfrm>
                <a:off x="1929468" y="344030"/>
                <a:ext cx="6988029" cy="2701174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000" b="1"/>
              </a:p>
            </p:txBody>
          </p:sp>
          <p:sp>
            <p:nvSpPr>
              <p:cNvPr id="102" name="椭圆 25"/>
              <p:cNvSpPr/>
              <p:nvPr/>
            </p:nvSpPr>
            <p:spPr>
              <a:xfrm>
                <a:off x="3146307" y="712921"/>
                <a:ext cx="1283516" cy="5119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Friday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81" name="文本框 26"/>
              <p:cNvSpPr txBox="1">
                <a:spLocks noChangeArrowheads="1"/>
              </p:cNvSpPr>
              <p:nvPr/>
            </p:nvSpPr>
            <p:spPr bwMode="auto">
              <a:xfrm>
                <a:off x="1929468" y="343949"/>
                <a:ext cx="125867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2000" b="1"/>
                  <a:t>Weekday</a:t>
                </a:r>
                <a:endParaRPr lang="zh-CN" altLang="en-US" sz="2000" b="1"/>
              </a:p>
            </p:txBody>
          </p:sp>
          <p:sp>
            <p:nvSpPr>
              <p:cNvPr id="104" name="椭圆 27"/>
              <p:cNvSpPr/>
              <p:nvPr/>
            </p:nvSpPr>
            <p:spPr>
              <a:xfrm>
                <a:off x="2792554" y="1978180"/>
                <a:ext cx="1637270" cy="648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Saturday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椭圆 28"/>
              <p:cNvSpPr/>
              <p:nvPr/>
            </p:nvSpPr>
            <p:spPr>
              <a:xfrm>
                <a:off x="3726019" y="1361065"/>
                <a:ext cx="1535403" cy="66021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Sunday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椭圆 29"/>
              <p:cNvSpPr/>
              <p:nvPr/>
            </p:nvSpPr>
            <p:spPr>
              <a:xfrm>
                <a:off x="5646662" y="573294"/>
                <a:ext cx="1687277" cy="536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Monday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椭圆 30"/>
              <p:cNvSpPr/>
              <p:nvPr/>
            </p:nvSpPr>
            <p:spPr>
              <a:xfrm>
                <a:off x="6643100" y="1095602"/>
                <a:ext cx="1748396" cy="77742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Tuesday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椭圆 31"/>
              <p:cNvSpPr/>
              <p:nvPr/>
            </p:nvSpPr>
            <p:spPr>
              <a:xfrm>
                <a:off x="6052276" y="1969561"/>
                <a:ext cx="1709501" cy="6860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dirty="0">
                    <a:solidFill>
                      <a:schemeClr val="tx1"/>
                    </a:solidFill>
                  </a:rPr>
                  <a:t>Thursday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87" name="文本框 32"/>
              <p:cNvSpPr txBox="1">
                <a:spLocks noChangeArrowheads="1"/>
              </p:cNvSpPr>
              <p:nvPr/>
            </p:nvSpPr>
            <p:spPr bwMode="auto">
              <a:xfrm>
                <a:off x="2669459" y="1356020"/>
                <a:ext cx="51809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3200" b="1"/>
                  <a:t>…</a:t>
                </a:r>
                <a:endParaRPr lang="zh-CN" altLang="en-US" sz="3200" b="1"/>
              </a:p>
            </p:txBody>
          </p:sp>
          <p:sp>
            <p:nvSpPr>
              <p:cNvPr id="14388" name="文本框 33"/>
              <p:cNvSpPr txBox="1">
                <a:spLocks noChangeArrowheads="1"/>
              </p:cNvSpPr>
              <p:nvPr/>
            </p:nvSpPr>
            <p:spPr bwMode="auto">
              <a:xfrm>
                <a:off x="6009676" y="1292185"/>
                <a:ext cx="51809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3200" b="1"/>
                  <a:t>…</a:t>
                </a:r>
                <a:endParaRPr lang="zh-CN" altLang="en-US" sz="3200" b="1"/>
              </a:p>
            </p:txBody>
          </p:sp>
          <p:cxnSp>
            <p:nvCxnSpPr>
              <p:cNvPr id="111" name="直接连接符 34"/>
              <p:cNvCxnSpPr/>
              <p:nvPr/>
            </p:nvCxnSpPr>
            <p:spPr>
              <a:xfrm>
                <a:off x="5261422" y="487104"/>
                <a:ext cx="0" cy="24150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78" name="文本框 35"/>
            <p:cNvSpPr txBox="1">
              <a:spLocks noChangeArrowheads="1"/>
            </p:cNvSpPr>
            <p:nvPr/>
          </p:nvSpPr>
          <p:spPr bwMode="auto">
            <a:xfrm>
              <a:off x="5023090" y="3170316"/>
              <a:ext cx="51809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3200" b="1"/>
                <a:t>…</a:t>
              </a:r>
              <a:endParaRPr lang="zh-CN" altLang="en-US" sz="3200" b="1"/>
            </a:p>
          </p:txBody>
        </p:sp>
      </p:grpSp>
      <p:sp>
        <p:nvSpPr>
          <p:cNvPr id="14367" name="TextBox 123"/>
          <p:cNvSpPr txBox="1">
            <a:spLocks noChangeArrowheads="1"/>
          </p:cNvSpPr>
          <p:nvPr/>
        </p:nvSpPr>
        <p:spPr bwMode="auto">
          <a:xfrm>
            <a:off x="15428913" y="20123149"/>
            <a:ext cx="9869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Survival</a:t>
            </a:r>
            <a:r>
              <a:rPr lang="zh-CN" altLang="en-US" sz="4000" b="1">
                <a:latin typeface="Helvetica" panose="020B0604020202020204" pitchFamily="34" charset="0"/>
              </a:rPr>
              <a:t> </a:t>
            </a:r>
            <a:r>
              <a:rPr lang="en-US" altLang="zh-CN" sz="4000" b="1">
                <a:latin typeface="Helvetica" panose="020B0604020202020204" pitchFamily="34" charset="0"/>
              </a:rPr>
              <a:t>Model for handling Censorship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8" name="TextBox 124"/>
              <p:cNvSpPr txBox="1">
                <a:spLocks noChangeArrowheads="1"/>
              </p:cNvSpPr>
              <p:nvPr/>
            </p:nvSpPr>
            <p:spPr bwMode="auto">
              <a:xfrm>
                <a:off x="16063913" y="20845463"/>
                <a:ext cx="13138150" cy="4580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ts val="5000"/>
                  </a:lnSpc>
                </a:pPr>
                <a:r>
                  <a:rPr lang="en-US" altLang="zh-CN" sz="3600" b="1" dirty="0" smtClean="0">
                    <a:latin typeface="Helvetica" panose="020B0604020202020204" pitchFamily="34" charset="0"/>
                  </a:rPr>
                  <a:t>Intuition: </a:t>
                </a:r>
                <a:r>
                  <a:rPr lang="en-US" altLang="zh-CN" sz="3600" dirty="0">
                    <a:latin typeface="Helvetica" panose="020B0604020202020204" pitchFamily="34" charset="0"/>
                  </a:rPr>
                  <a:t>utilize both winning (know market price) and lost auctions (only know bid price without market price</a:t>
                </a:r>
                <a:r>
                  <a:rPr lang="en-US" altLang="zh-CN" sz="3600" dirty="0" smtClean="0">
                    <a:latin typeface="Helvetica" panose="020B0604020202020204" pitchFamily="34" charset="0"/>
                  </a:rPr>
                  <a:t>)</a:t>
                </a:r>
              </a:p>
              <a:p>
                <a:pPr marL="571500" indent="-571500">
                  <a:lnSpc>
                    <a:spcPts val="5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6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36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600" dirty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71500" indent="-571500">
                  <a:lnSpc>
                    <a:spcPts val="5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 is </a:t>
                </a:r>
                <a:r>
                  <a:rPr lang="en-US" altLang="zh-CN" sz="3600" dirty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number of </a:t>
                </a:r>
                <a:r>
                  <a:rPr lang="en-US" altLang="zh-CN" sz="3600" dirty="0" smtClean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winning </a:t>
                </a:r>
                <a:r>
                  <a:rPr lang="en-US" altLang="zh-CN" sz="3600" dirty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auctions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endParaRPr lang="en-US" altLang="zh-CN" sz="3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571500" indent="-571500">
                  <a:lnSpc>
                    <a:spcPts val="5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3600" dirty="0" smtClean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altLang="zh-CN" sz="3600" dirty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is number of lost auctions </a:t>
                </a:r>
                <a:r>
                  <a:rPr lang="en-US" altLang="zh-CN" sz="3600" dirty="0" smtClean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3600" i="1">
                        <a:latin typeface="Cambria Math" charset="0"/>
                        <a:ea typeface="Cambria Math" charset="0"/>
                        <a:cs typeface="Cambria Math" charset="0"/>
                      </a:rPr>
                      <m:t>−1</m:t>
                    </m:r>
                  </m:oMath>
                </a14:m>
                <a:r>
                  <a:rPr lang="en-US" altLang="zh-CN" sz="3600" dirty="0" smtClean="0">
                    <a:latin typeface="Helvetica" panose="020B0604020202020204" pitchFamily="34" charset="0"/>
                    <a:ea typeface="Cambria Math" charset="0"/>
                    <a:cs typeface="Cambria Math" charset="0"/>
                  </a:rPr>
                  <a:t>. So</a:t>
                </a:r>
              </a:p>
              <a:p>
                <a:pPr>
                  <a:lnSpc>
                    <a:spcPts val="5000"/>
                  </a:lnSpc>
                </a:pPr>
                <a:endParaRPr lang="en-US" altLang="zh-CN" sz="3600" b="0" dirty="0" smtClean="0">
                  <a:latin typeface="Helvetica" panose="020B0604020202020204" pitchFamily="34" charset="0"/>
                  <a:ea typeface="Cambria Math" charset="0"/>
                  <a:cs typeface="Cambria Math" charset="0"/>
                </a:endParaRPr>
              </a:p>
              <a:p>
                <a:pPr>
                  <a:lnSpc>
                    <a:spcPts val="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charset="0"/>
                        </a:rPr>
                        <m:t>𝑤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1" smtClean="0">
                          <a:latin typeface="Cambria Math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3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3600" b="0" i="1" smtClean="0">
                              <a:latin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600" b="0" i="1" smtClean="0"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bg-BG" altLang="zh-CN" sz="3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3600" b="0" i="1" smtClean="0">
                          <a:latin typeface="Cambria Math" charset="0"/>
                        </a:rPr>
                        <m:t>,  </m:t>
                      </m:r>
                      <m:r>
                        <a:rPr lang="en-US" altLang="zh-CN" sz="36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charset="0"/>
                        </a:rPr>
                        <m:t>𝑤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charset="0"/>
                            </a:rPr>
                            <m:t>𝑧</m:t>
                          </m:r>
                          <m:r>
                            <a:rPr lang="en-US" altLang="zh-CN" sz="3600" b="0" i="1" smtClean="0">
                              <a:latin typeface="Cambria Math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charset="0"/>
                        </a:rPr>
                        <m:t>−</m:t>
                      </m:r>
                      <m:r>
                        <a:rPr lang="en-US" altLang="zh-CN" sz="3600" b="0" i="1" smtClean="0">
                          <a:latin typeface="Cambria Math" charset="0"/>
                        </a:rPr>
                        <m:t>𝑤</m:t>
                      </m:r>
                      <m:r>
                        <a:rPr lang="en-US" altLang="zh-CN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charset="0"/>
                        </a:rPr>
                        <m:t>𝑧</m:t>
                      </m:r>
                      <m:r>
                        <a:rPr lang="en-US" altLang="zh-CN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3600" dirty="0">
                  <a:latin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68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63913" y="20845463"/>
                <a:ext cx="13138150" cy="4580741"/>
              </a:xfrm>
              <a:prstGeom prst="rect">
                <a:avLst/>
              </a:prstGeom>
              <a:blipFill rotWithShape="0">
                <a:blip r:embed="rId10"/>
                <a:stretch>
                  <a:fillRect l="-1392" t="-1465" b="-604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69" name="Rectangle 125"/>
          <p:cNvSpPr>
            <a:spLocks noChangeArrowheads="1"/>
          </p:cNvSpPr>
          <p:nvPr/>
        </p:nvSpPr>
        <p:spPr bwMode="auto">
          <a:xfrm>
            <a:off x="15182850" y="25638032"/>
            <a:ext cx="5267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6600" b="1">
                <a:solidFill>
                  <a:srgbClr val="652D89"/>
                </a:solidFill>
                <a:latin typeface="Helvetica" panose="020B0604020202020204" pitchFamily="34" charset="0"/>
              </a:rPr>
              <a:t>Experiments</a:t>
            </a:r>
            <a:endParaRPr lang="en-US" altLang="zh-CN" sz="6600" b="1">
              <a:latin typeface="Helvetica" panose="020B0604020202020204" pitchFamily="34" charset="0"/>
            </a:endParaRPr>
          </a:p>
        </p:txBody>
      </p:sp>
      <p:sp>
        <p:nvSpPr>
          <p:cNvPr id="14370" name="TextBox 126"/>
          <p:cNvSpPr txBox="1">
            <a:spLocks noChangeArrowheads="1"/>
          </p:cNvSpPr>
          <p:nvPr/>
        </p:nvSpPr>
        <p:spPr bwMode="auto">
          <a:xfrm>
            <a:off x="15289213" y="26719850"/>
            <a:ext cx="1608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Setup</a:t>
            </a:r>
          </a:p>
        </p:txBody>
      </p:sp>
      <p:sp>
        <p:nvSpPr>
          <p:cNvPr id="14371" name="TextBox 127"/>
          <p:cNvSpPr txBox="1">
            <a:spLocks noChangeArrowheads="1"/>
          </p:cNvSpPr>
          <p:nvPr/>
        </p:nvSpPr>
        <p:spPr bwMode="auto">
          <a:xfrm>
            <a:off x="15289213" y="35821938"/>
            <a:ext cx="203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Results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5998825" y="27393901"/>
            <a:ext cx="13925550" cy="8428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Dataset: </a:t>
            </a:r>
            <a:r>
              <a:rPr lang="en-US" sz="3600" dirty="0" err="1">
                <a:latin typeface="Helvetica" charset="0"/>
                <a:ea typeface="Helvetica" charset="0"/>
                <a:cs typeface="Helvetica" charset="0"/>
              </a:rPr>
              <a:t>iPinYou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 Bidding Logs (64.7M auction samples)</a:t>
            </a:r>
          </a:p>
          <a:p>
            <a:pPr>
              <a:lnSpc>
                <a:spcPts val="5000"/>
              </a:lnSpc>
              <a:defRPr/>
            </a:pPr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Metrics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: to measure the error between the </a:t>
            </a: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forecasted 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distributions with the true one.</a:t>
            </a:r>
          </a:p>
          <a:p>
            <a:pPr marL="1028700" lvl="1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ANLP: Average Negative Log Probability</a:t>
            </a:r>
          </a:p>
          <a:p>
            <a:pPr marL="1028700" lvl="1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KLD: KL-Divergence</a:t>
            </a:r>
          </a:p>
          <a:p>
            <a:pPr>
              <a:lnSpc>
                <a:spcPts val="5000"/>
              </a:lnSpc>
              <a:defRPr/>
            </a:pPr>
            <a:r>
              <a:rPr lang="en-US" altLang="zh-CN" sz="3600" b="1" dirty="0">
                <a:latin typeface="Helvetica" charset="0"/>
                <a:ea typeface="Helvetica" charset="0"/>
                <a:cs typeface="Helvetica" charset="0"/>
              </a:rPr>
              <a:t>Compared</a:t>
            </a:r>
            <a:r>
              <a:rPr lang="zh-CN" altLang="en-US" sz="3600" b="1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3600" b="1" dirty="0">
                <a:latin typeface="Helvetica" charset="0"/>
                <a:ea typeface="Helvetica" charset="0"/>
                <a:cs typeface="Helvetica" charset="0"/>
              </a:rPr>
              <a:t>Models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NM: Normal Model, only make statistics on the winning auctions.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SM: Survival Model, additionally utilize the lost auctions.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MM: </a:t>
            </a:r>
            <a:r>
              <a:rPr lang="en-US" sz="3600" dirty="0" smtClean="0">
                <a:latin typeface="Helvetica" charset="0"/>
                <a:ea typeface="Helvetica" charset="0"/>
                <a:cs typeface="Helvetica" charset="0"/>
              </a:rPr>
              <a:t>Linear Mixture </a:t>
            </a: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Model, implemented as KDD 2015 paper.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NTM: Normal Tree Model, forecast the bid landscape using only tree model. </a:t>
            </a:r>
          </a:p>
          <a:p>
            <a:pPr marL="571500" indent="-571500">
              <a:lnSpc>
                <a:spcPts val="5000"/>
              </a:lnSpc>
              <a:buFont typeface="Arial" charset="0"/>
              <a:buChar char="•"/>
              <a:defRPr/>
            </a:pPr>
            <a:r>
              <a:rPr lang="en-US" sz="3600" dirty="0">
                <a:latin typeface="Helvetica" charset="0"/>
                <a:ea typeface="Helvetica" charset="0"/>
                <a:cs typeface="Helvetica" charset="0"/>
              </a:rPr>
              <a:t>STM: Survival Tree Model, the proposed tree Model with survival analysis.</a:t>
            </a:r>
          </a:p>
        </p:txBody>
      </p:sp>
      <p:pic>
        <p:nvPicPr>
          <p:cNvPr id="14373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850" y="36585525"/>
            <a:ext cx="14720887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74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75" y="36117213"/>
            <a:ext cx="5849938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624" y="2911745"/>
            <a:ext cx="4155596" cy="1187313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17384256" y="7320196"/>
            <a:ext cx="10485249" cy="5705340"/>
            <a:chOff x="1066800" y="310393"/>
            <a:chExt cx="10485249" cy="5705340"/>
          </a:xfrm>
        </p:grpSpPr>
        <p:grpSp>
          <p:nvGrpSpPr>
            <p:cNvPr id="103" name="组合 10"/>
            <p:cNvGrpSpPr/>
            <p:nvPr/>
          </p:nvGrpSpPr>
          <p:grpSpPr>
            <a:xfrm>
              <a:off x="1226588" y="310393"/>
              <a:ext cx="10325461" cy="4089633"/>
              <a:chOff x="1429788" y="310392"/>
              <a:chExt cx="10325461" cy="4089633"/>
            </a:xfrm>
          </p:grpSpPr>
          <p:pic>
            <p:nvPicPr>
              <p:cNvPr id="114" name="图片 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01999" y="844435"/>
                <a:ext cx="6953250" cy="3555590"/>
              </a:xfrm>
              <a:prstGeom prst="rect">
                <a:avLst/>
              </a:prstGeom>
            </p:spPr>
          </p:pic>
          <p:pic>
            <p:nvPicPr>
              <p:cNvPr id="120" name="图片 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9788" y="310392"/>
                <a:ext cx="3137156" cy="2884332"/>
              </a:xfrm>
              <a:prstGeom prst="rect">
                <a:avLst/>
              </a:prstGeom>
            </p:spPr>
          </p:pic>
          <p:cxnSp>
            <p:nvCxnSpPr>
              <p:cNvPr id="121" name="直接箭头连接符 8"/>
              <p:cNvCxnSpPr/>
              <p:nvPr/>
            </p:nvCxnSpPr>
            <p:spPr>
              <a:xfrm flipV="1">
                <a:off x="4566944" y="1040236"/>
                <a:ext cx="2773423" cy="2516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直接箭头连接符 17"/>
            <p:cNvCxnSpPr/>
            <p:nvPr/>
          </p:nvCxnSpPr>
          <p:spPr>
            <a:xfrm flipH="1">
              <a:off x="4340442" y="4250267"/>
              <a:ext cx="807291" cy="45469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" name="Chart 10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21998678"/>
                </p:ext>
              </p:extLst>
            </p:nvPr>
          </p:nvGraphicFramePr>
          <p:xfrm>
            <a:off x="1066800" y="3394184"/>
            <a:ext cx="3273641" cy="26215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1242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4C67"/>
        </a:solidFill>
        <a:ln w="76200" cap="sq">
          <a:solidFill>
            <a:srgbClr val="969696"/>
          </a:solidFill>
          <a:round/>
          <a:headEnd/>
          <a:tailEnd/>
        </a:ln>
      </a:spPr>
      <a:bodyPr anchor="ctr"/>
      <a:lstStyle>
        <a:defPPr>
          <a:defRPr sz="6600" b="1" dirty="0">
            <a:solidFill>
              <a:schemeClr val="bg1"/>
            </a:solidFill>
            <a:ea typeface="Verdana" pitchFamily="34" charset="0"/>
            <a:cs typeface="Arial" charset="0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25232</TotalTime>
  <Words>312</Words>
  <Application>Microsoft Macintosh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Helvetica</vt:lpstr>
      <vt:lpstr>ＭＳ Ｐゴシック</vt:lpstr>
      <vt:lpstr>Times New Roman</vt:lpstr>
      <vt:lpstr>Default Design</vt:lpstr>
      <vt:lpstr>PowerPoint Presentation</vt:lpstr>
    </vt:vector>
  </TitlesOfParts>
  <Company>University of Cambridge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Koerber</dc:creator>
  <cp:lastModifiedBy>Microsoft Office User</cp:lastModifiedBy>
  <cp:revision>683</cp:revision>
  <cp:lastPrinted>2016-07-04T05:07:13Z</cp:lastPrinted>
  <dcterms:created xsi:type="dcterms:W3CDTF">2000-02-09T12:19:10Z</dcterms:created>
  <dcterms:modified xsi:type="dcterms:W3CDTF">2016-09-13T09:05:18Z</dcterms:modified>
</cp:coreProperties>
</file>