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遠 游" userId="c2a46d8ed9f5426a" providerId="LiveId" clId="{890DB101-EF45-46BF-8A67-354C22FA194E}"/>
    <pc:docChg chg="custSel modSld">
      <pc:chgData name="鎮遠 游" userId="c2a46d8ed9f5426a" providerId="LiveId" clId="{890DB101-EF45-46BF-8A67-354C22FA194E}" dt="2023-04-10T11:57:52.244" v="43" actId="1035"/>
      <pc:docMkLst>
        <pc:docMk/>
      </pc:docMkLst>
      <pc:sldChg chg="modSp mod">
        <pc:chgData name="鎮遠 游" userId="c2a46d8ed9f5426a" providerId="LiveId" clId="{890DB101-EF45-46BF-8A67-354C22FA194E}" dt="2023-04-10T10:12:40.756" v="41" actId="20577"/>
        <pc:sldMkLst>
          <pc:docMk/>
          <pc:sldMk cId="402048668" sldId="256"/>
        </pc:sldMkLst>
        <pc:spChg chg="mod">
          <ac:chgData name="鎮遠 游" userId="c2a46d8ed9f5426a" providerId="LiveId" clId="{890DB101-EF45-46BF-8A67-354C22FA194E}" dt="2023-04-10T10:12:40.756" v="41" actId="20577"/>
          <ac:spMkLst>
            <pc:docMk/>
            <pc:sldMk cId="402048668" sldId="256"/>
            <ac:spMk id="3" creationId="{6DBB48DF-41F3-1E9A-56D8-E817B22D4FC2}"/>
          </ac:spMkLst>
        </pc:spChg>
      </pc:sldChg>
      <pc:sldChg chg="modSp mod">
        <pc:chgData name="鎮遠 游" userId="c2a46d8ed9f5426a" providerId="LiveId" clId="{890DB101-EF45-46BF-8A67-354C22FA194E}" dt="2023-04-10T09:47:56.323" v="5" actId="20577"/>
        <pc:sldMkLst>
          <pc:docMk/>
          <pc:sldMk cId="341781792" sldId="257"/>
        </pc:sldMkLst>
        <pc:spChg chg="mod">
          <ac:chgData name="鎮遠 游" userId="c2a46d8ed9f5426a" providerId="LiveId" clId="{890DB101-EF45-46BF-8A67-354C22FA194E}" dt="2023-04-10T09:47:56.323" v="5" actId="20577"/>
          <ac:spMkLst>
            <pc:docMk/>
            <pc:sldMk cId="341781792" sldId="257"/>
            <ac:spMk id="6" creationId="{2848B262-B72B-3B57-739D-01BBA0ACEC1A}"/>
          </ac:spMkLst>
        </pc:spChg>
      </pc:sldChg>
      <pc:sldChg chg="modSp mod">
        <pc:chgData name="鎮遠 游" userId="c2a46d8ed9f5426a" providerId="LiveId" clId="{890DB101-EF45-46BF-8A67-354C22FA194E}" dt="2023-04-10T09:48:26.555" v="15" actId="20577"/>
        <pc:sldMkLst>
          <pc:docMk/>
          <pc:sldMk cId="871200832" sldId="259"/>
        </pc:sldMkLst>
        <pc:spChg chg="mod">
          <ac:chgData name="鎮遠 游" userId="c2a46d8ed9f5426a" providerId="LiveId" clId="{890DB101-EF45-46BF-8A67-354C22FA194E}" dt="2023-04-10T09:48:26.555" v="15" actId="20577"/>
          <ac:spMkLst>
            <pc:docMk/>
            <pc:sldMk cId="871200832" sldId="259"/>
            <ac:spMk id="5" creationId="{0280A819-4731-3A7D-60DD-D2A471B95993}"/>
          </ac:spMkLst>
        </pc:spChg>
      </pc:sldChg>
      <pc:sldChg chg="modSp mod">
        <pc:chgData name="鎮遠 游" userId="c2a46d8ed9f5426a" providerId="LiveId" clId="{890DB101-EF45-46BF-8A67-354C22FA194E}" dt="2023-04-10T09:48:09.165" v="11" actId="20577"/>
        <pc:sldMkLst>
          <pc:docMk/>
          <pc:sldMk cId="854618565" sldId="261"/>
        </pc:sldMkLst>
        <pc:spChg chg="mod">
          <ac:chgData name="鎮遠 游" userId="c2a46d8ed9f5426a" providerId="LiveId" clId="{890DB101-EF45-46BF-8A67-354C22FA194E}" dt="2023-04-10T09:48:09.165" v="11" actId="20577"/>
          <ac:spMkLst>
            <pc:docMk/>
            <pc:sldMk cId="854618565" sldId="261"/>
            <ac:spMk id="8" creationId="{2185E33E-8A77-0317-A910-28610E86977F}"/>
          </ac:spMkLst>
        </pc:spChg>
      </pc:sldChg>
      <pc:sldChg chg="modSp mod">
        <pc:chgData name="鎮遠 游" userId="c2a46d8ed9f5426a" providerId="LiveId" clId="{890DB101-EF45-46BF-8A67-354C22FA194E}" dt="2023-04-10T11:57:52.244" v="43" actId="1035"/>
        <pc:sldMkLst>
          <pc:docMk/>
          <pc:sldMk cId="2336818361" sldId="262"/>
        </pc:sldMkLst>
        <pc:spChg chg="mod">
          <ac:chgData name="鎮遠 游" userId="c2a46d8ed9f5426a" providerId="LiveId" clId="{890DB101-EF45-46BF-8A67-354C22FA194E}" dt="2023-04-10T11:57:52.244" v="43" actId="1035"/>
          <ac:spMkLst>
            <pc:docMk/>
            <pc:sldMk cId="2336818361" sldId="262"/>
            <ac:spMk id="2" creationId="{9B85531C-8A8B-E652-9E99-8B7149494B2F}"/>
          </ac:spMkLst>
        </pc:spChg>
      </pc:sldChg>
      <pc:sldChg chg="modSp mod">
        <pc:chgData name="鎮遠 游" userId="c2a46d8ed9f5426a" providerId="LiveId" clId="{890DB101-EF45-46BF-8A67-354C22FA194E}" dt="2023-04-10T09:48:45.916" v="23" actId="20577"/>
        <pc:sldMkLst>
          <pc:docMk/>
          <pc:sldMk cId="2371541134" sldId="264"/>
        </pc:sldMkLst>
        <pc:spChg chg="mod">
          <ac:chgData name="鎮遠 游" userId="c2a46d8ed9f5426a" providerId="LiveId" clId="{890DB101-EF45-46BF-8A67-354C22FA194E}" dt="2023-04-10T09:48:45.916" v="23" actId="20577"/>
          <ac:spMkLst>
            <pc:docMk/>
            <pc:sldMk cId="2371541134" sldId="264"/>
            <ac:spMk id="7" creationId="{0FB97676-57B0-8509-3CDE-F384F6D692E9}"/>
          </ac:spMkLst>
        </pc:spChg>
      </pc:sldChg>
      <pc:sldChg chg="modSp mod">
        <pc:chgData name="鎮遠 游" userId="c2a46d8ed9f5426a" providerId="LiveId" clId="{890DB101-EF45-46BF-8A67-354C22FA194E}" dt="2023-04-10T09:49:13.933" v="27" actId="20577"/>
        <pc:sldMkLst>
          <pc:docMk/>
          <pc:sldMk cId="3103755914" sldId="265"/>
        </pc:sldMkLst>
        <pc:spChg chg="mod">
          <ac:chgData name="鎮遠 游" userId="c2a46d8ed9f5426a" providerId="LiveId" clId="{890DB101-EF45-46BF-8A67-354C22FA194E}" dt="2023-04-10T09:49:13.933" v="27" actId="20577"/>
          <ac:spMkLst>
            <pc:docMk/>
            <pc:sldMk cId="3103755914" sldId="265"/>
            <ac:spMk id="7" creationId="{83A206DA-8F7A-CF71-E604-5A88726B28AD}"/>
          </ac:spMkLst>
        </pc:spChg>
      </pc:sldChg>
    </pc:docChg>
  </pc:docChgLst>
  <pc:docChgLst>
    <pc:chgData name="鎮遠 游" userId="c2a46d8ed9f5426a" providerId="LiveId" clId="{242CA9F3-67E2-431E-81B0-3DBCB2FAC251}"/>
    <pc:docChg chg="modSld">
      <pc:chgData name="鎮遠 游" userId="c2a46d8ed9f5426a" providerId="LiveId" clId="{242CA9F3-67E2-431E-81B0-3DBCB2FAC251}" dt="2023-04-09T15:05:30.759" v="0" actId="20578"/>
      <pc:docMkLst>
        <pc:docMk/>
      </pc:docMkLst>
      <pc:sldChg chg="modSp">
        <pc:chgData name="鎮遠 游" userId="c2a46d8ed9f5426a" providerId="LiveId" clId="{242CA9F3-67E2-431E-81B0-3DBCB2FAC251}" dt="2023-04-09T15:05:30.759" v="0" actId="20578"/>
        <pc:sldMkLst>
          <pc:docMk/>
          <pc:sldMk cId="2279907354" sldId="260"/>
        </pc:sldMkLst>
        <pc:spChg chg="mod">
          <ac:chgData name="鎮遠 游" userId="c2a46d8ed9f5426a" providerId="LiveId" clId="{242CA9F3-67E2-431E-81B0-3DBCB2FAC251}" dt="2023-04-09T15:05:30.759" v="0" actId="20578"/>
          <ac:spMkLst>
            <pc:docMk/>
            <pc:sldMk cId="2279907354" sldId="260"/>
            <ac:spMk id="3" creationId="{F5428A90-B7C6-9DE2-4CB0-A11F48549E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2B616-B200-4C4F-B5F0-72AB2AD870FB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1D1E4-F092-4461-93CA-86B6672C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3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43DE-8351-4240-8067-C1C079778D3C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1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7F1A-777F-46DD-9DE6-7DF3508163BD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6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920E-46B7-49F1-9562-3C886CC720D6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783F-DAC1-486D-A123-43753593458D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72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F58B-B380-4EC4-8917-BB7721C512C6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9F85-E801-4655-8CA6-85332F26A975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83A-63C9-4081-8766-8AA60779C2A5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0D9C-3E4E-40B4-9A8A-3A067A472421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3F56-0746-4FF9-8E21-C5706AD98920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9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48A923-1BA8-41B8-AA16-9E0DE01C2462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8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4D7-ADD3-4B1C-9057-7FEF8F08924A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6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8493F6-F9CA-4EB4-A685-D84E5A58C97D}" type="datetime1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293D-C658-4C96-88F6-BFAB773C680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m/articles/10300441" TargetMode="External"/><Relationship Id="rId3" Type="http://schemas.openxmlformats.org/officeDocument/2006/relationships/hyperlink" Target="https://www.kaggle.com/code/breemen/nyc-taxi-fare-data-exploration" TargetMode="External"/><Relationship Id="rId7" Type="http://schemas.openxmlformats.org/officeDocument/2006/relationships/hyperlink" Target="https://ithelp.ithome.com.tw/m/articles/10274577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Flow-chart-of-XGBoost_fig3_345327934" TargetMode="External"/><Relationship Id="rId5" Type="http://schemas.openxmlformats.org/officeDocument/2006/relationships/hyperlink" Target="https://ithelp.ithome.com.tw/articles/10273094" TargetMode="External"/><Relationship Id="rId4" Type="http://schemas.openxmlformats.org/officeDocument/2006/relationships/hyperlink" Target="https://en.wikipedia.org/wiki/New_York_C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0089-798A-BD6D-6A1D-163AF92E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br>
              <a:rPr lang="en-US" altLang="zh-TW" sz="5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6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期中報告</a:t>
            </a:r>
            <a:br>
              <a:rPr lang="en-US" altLang="zh-TW" sz="6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b="1" dirty="0">
                <a:ea typeface="標楷體" panose="03000509000000000000" pitchFamily="65" charset="-120"/>
              </a:rPr>
              <a:t>New York City Taxi Fare Prediction</a:t>
            </a:r>
            <a:endParaRPr lang="zh-TW" altLang="en-US" sz="4000" b="1" dirty="0"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B48DF-41F3-1E9A-56D8-E817B22D4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第四組</a:t>
            </a:r>
            <a:endParaRPr lang="en-US" altLang="zh-TW" b="1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林學謙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謝崇志、游鎮遠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64324F-B4DE-52BD-C7CC-B744BB95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46293D-C658-4C96-88F6-BFAB773C6805}" type="slidenum">
              <a:rPr lang="zh-TW" altLang="en-US" sz="1600" smtClean="0"/>
              <a:pPr>
                <a:spcAft>
                  <a:spcPts val="600"/>
                </a:spcAft>
              </a:pPr>
              <a:t>1</a:t>
            </a:fld>
            <a:endParaRPr lang="zh-TW" altLang="en-US" sz="1600" dirty="0"/>
          </a:p>
        </p:txBody>
      </p:sp>
      <p:pic>
        <p:nvPicPr>
          <p:cNvPr id="18" name="Graphic 7" descr="計程車">
            <a:extLst>
              <a:ext uri="{FF2B5EF4-FFF2-40B4-BE49-F238E27FC236}">
                <a16:creationId xmlns:a16="http://schemas.microsoft.com/office/drawing/2014/main" id="{31BFEB67-CCFC-B691-AED5-308D3E0F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699F63-90AB-7794-BD58-DC012BCA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標楷體" panose="03000509000000000000" pitchFamily="65" charset="-120"/>
              </a:rPr>
              <a:t>Reference</a:t>
            </a:r>
            <a:endParaRPr lang="zh-TW" altLang="en-US" b="1" dirty="0">
              <a:ea typeface="標楷體" panose="03000509000000000000" pitchFamily="65" charset="-120"/>
            </a:endParaRPr>
          </a:p>
        </p:txBody>
      </p:sp>
      <p:pic>
        <p:nvPicPr>
          <p:cNvPr id="6" name="Picture 5" descr="Red drawing pins on a map">
            <a:extLst>
              <a:ext uri="{FF2B5EF4-FFF2-40B4-BE49-F238E27FC236}">
                <a16:creationId xmlns:a16="http://schemas.microsoft.com/office/drawing/2014/main" id="{0D60D5FC-43E2-FC40-81BE-4E98414F2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0" r="28509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F0F60-0966-DA76-9F9B-AC9E9014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445540" cy="3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3"/>
              </a:rPr>
              <a:t>https://www.kaggle.com/code/breemen/nyc-taxi-fare-data-exploration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4"/>
              </a:rPr>
              <a:t>https://en.wikipedia.org/wiki/New_York_City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5"/>
              </a:rPr>
              <a:t>https://ithelp.ithome.com.tw/articles/10273094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6"/>
              </a:rPr>
              <a:t>https://www.researchgate.net/figure/Flow-chart-of-XGBoost_fig3_345327934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7"/>
              </a:rPr>
              <a:t>https://ithelp.ithome.com.tw/m/articles/10274577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  <a:hlinkClick r:id="rId8"/>
              </a:rPr>
              <a:t>https://ithelp.ithome.com.tw/m/articles/10300441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AC73E-60BC-2AB1-14E3-B4692CEB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46293D-C658-4C96-88F6-BFAB773C6805}" type="slidenum">
              <a:rPr lang="zh-TW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5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D435C-F0DD-887C-3E69-25A946FF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282608"/>
            <a:ext cx="6368142" cy="145075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a typeface="標楷體" panose="03000509000000000000" pitchFamily="65" charset="-120"/>
              </a:rPr>
              <a:t>New York City Taxi Fare Prediction</a:t>
            </a:r>
            <a:endParaRPr lang="zh-TW" altLang="en-US" sz="4000" b="1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83312-CD8E-02A5-7D04-32C1C146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846576"/>
            <a:ext cx="636814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預測車資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資料資訊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時間、上下車經緯度、乘客數、車資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訓練資料總數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2000000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C8F17-7E90-739B-F55F-2F616A7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46293D-C658-4C96-88F6-BFAB773C6805}" type="slidenum">
              <a:rPr lang="zh-TW" altLang="en-US" sz="16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Multiple interweaving highways with cars driving in different directions">
            <a:extLst>
              <a:ext uri="{FF2B5EF4-FFF2-40B4-BE49-F238E27FC236}">
                <a16:creationId xmlns:a16="http://schemas.microsoft.com/office/drawing/2014/main" id="{F453CAC0-6503-CC20-045E-75703306F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7" r="2875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79E81-7E01-CFC1-BEDB-726F0AA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</a:rPr>
              <a:t>Cleansing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 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1/3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F4163-330A-1A23-9C33-29496F46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將訓練資料輸出並觀察，可以發現有一些資料是不適用於訓練的。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車資為負數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乘客人數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資料雜訊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水上的點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上下車距離過遠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超過一百公里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091897-E8D5-02C4-8178-3A694136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z="1600" smtClean="0"/>
              <a:t>3</a:t>
            </a:fld>
            <a:endParaRPr lang="zh-TW" altLang="en-US" sz="1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B2FADF0-0453-5A3D-83F4-4BFE806107C5}"/>
              </a:ext>
            </a:extLst>
          </p:cNvPr>
          <p:cNvGrpSpPr/>
          <p:nvPr/>
        </p:nvGrpSpPr>
        <p:grpSpPr>
          <a:xfrm>
            <a:off x="7838907" y="2227496"/>
            <a:ext cx="3255813" cy="3191320"/>
            <a:chOff x="6407386" y="2306789"/>
            <a:chExt cx="3255813" cy="31913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73890CA-6723-6D63-9360-BFBE1FEC6D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11"/>
            <a:stretch/>
          </p:blipFill>
          <p:spPr>
            <a:xfrm>
              <a:off x="6407386" y="2306789"/>
              <a:ext cx="1907940" cy="319132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2010C48-9C12-6E92-E3BB-570D72D3D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5326" y="2306789"/>
              <a:ext cx="1347873" cy="3155486"/>
            </a:xfrm>
            <a:prstGeom prst="rect">
              <a:avLst/>
            </a:prstGeom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48B262-B72B-3B57-739D-01BBA0ACEC1A}"/>
              </a:ext>
            </a:extLst>
          </p:cNvPr>
          <p:cNvSpPr txBox="1"/>
          <p:nvPr/>
        </p:nvSpPr>
        <p:spPr>
          <a:xfrm>
            <a:off x="8550280" y="5418816"/>
            <a:ext cx="23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Fig.1. Training data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[1]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6B8EE8-1F38-4F2E-B026-EC58A28325CE}"/>
              </a:ext>
            </a:extLst>
          </p:cNvPr>
          <p:cNvSpPr/>
          <p:nvPr/>
        </p:nvSpPr>
        <p:spPr>
          <a:xfrm>
            <a:off x="8477618" y="3656045"/>
            <a:ext cx="1291320" cy="3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35528D-4DE8-4E14-9782-29C734B50214}"/>
              </a:ext>
            </a:extLst>
          </p:cNvPr>
          <p:cNvSpPr/>
          <p:nvPr/>
        </p:nvSpPr>
        <p:spPr>
          <a:xfrm>
            <a:off x="9768938" y="5021989"/>
            <a:ext cx="1291320" cy="3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2DDDD9-3C14-CD6B-B3A9-0F55044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z="1600" smtClean="0"/>
              <a:t>4</a:t>
            </a:fld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27D722-A19B-A73C-F8E3-FEF77DF41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5" t="6638" r="10503"/>
          <a:stretch/>
        </p:blipFill>
        <p:spPr>
          <a:xfrm>
            <a:off x="6848366" y="1909873"/>
            <a:ext cx="4297637" cy="406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5A997C-3F40-CF01-D4C6-54083232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04" y="1921079"/>
            <a:ext cx="4361332" cy="4066786"/>
          </a:xfrm>
          <a:prstGeom prst="rect">
            <a:avLst/>
          </a:prstGeom>
        </p:spPr>
      </p:pic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AFA4BE79-E1DF-338F-9B3D-1681DA5598E8}"/>
              </a:ext>
            </a:extLst>
          </p:cNvPr>
          <p:cNvSpPr/>
          <p:nvPr/>
        </p:nvSpPr>
        <p:spPr>
          <a:xfrm>
            <a:off x="2459240" y="2813458"/>
            <a:ext cx="1844312" cy="1029747"/>
          </a:xfrm>
          <a:prstGeom prst="wedgeEllipseCallout">
            <a:avLst>
              <a:gd name="adj1" fmla="val -40320"/>
              <a:gd name="adj2" fmla="val 9113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85E33E-8A77-0317-A910-28610E86977F}"/>
              </a:ext>
            </a:extLst>
          </p:cNvPr>
          <p:cNvSpPr txBox="1"/>
          <p:nvPr/>
        </p:nvSpPr>
        <p:spPr>
          <a:xfrm>
            <a:off x="1629213" y="5945406"/>
            <a:ext cx="340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Fig.2. Pickup and drop-off spot [1]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B9115A-F519-FB1B-8B5D-4EDA3F05407A}"/>
              </a:ext>
            </a:extLst>
          </p:cNvPr>
          <p:cNvSpPr txBox="1"/>
          <p:nvPr/>
        </p:nvSpPr>
        <p:spPr>
          <a:xfrm>
            <a:off x="7150973" y="5945406"/>
            <a:ext cx="369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Fig.3. Original map in New York City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3F661B29-5673-4DB5-9FCE-9BF40C4A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</a:rPr>
              <a:t>Cleansing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 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6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85531C-8A8B-E652-9E99-8B714949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215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ea typeface="標楷體" panose="03000509000000000000" pitchFamily="65" charset="-120"/>
              </a:rPr>
              <a:t>Cleansing-</a:t>
            </a:r>
            <a:br>
              <a:rPr lang="en-US" altLang="zh-TW" sz="4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資料預處理 </a:t>
            </a:r>
            <a:r>
              <a:rPr lang="en-US" altLang="zh-TW" sz="9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3/3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C28DF-AA66-DC8C-0A8A-C25BD6E3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" y="3661977"/>
            <a:ext cx="4584733" cy="15544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1200" cap="all" spc="200" dirty="0">
                <a:solidFill>
                  <a:srgbClr val="FFFFFF"/>
                </a:solidFill>
                <a:ea typeface="標楷體" panose="03000509000000000000" pitchFamily="65" charset="-120"/>
              </a:rPr>
              <a:t>Fig.4. Largest distance for New York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9A7191-5800-56B2-F7DE-3A799E9A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398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CBE0C3-A717-843E-16CF-E115EAAA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6443" y="6366320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BB46293D-C658-4C96-88F6-BFAB773C6805}" type="slidenum">
              <a:rPr lang="en-US" altLang="zh-TW" sz="1600" smtClean="0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5</a:t>
            </a:fld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1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5AB7A-5BBC-5E76-AB2E-0154DF6A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</a:rPr>
              <a:t>Exploratory Data Analysis</a:t>
            </a:r>
            <a:endParaRPr lang="zh-TW" altLang="en-US" sz="1000" b="1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1AA59-C426-1B5E-CAE5-98B787DB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根據多個作者的經驗，統整出一些會需要用的特徵，並且加入自己的想法。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Fare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Hour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Passenger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Pickup Airport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Dropoff Airport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ea typeface="標楷體" panose="03000509000000000000" pitchFamily="65" charset="-120"/>
              </a:rPr>
              <a:t>Regional division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27A27-A0F6-D125-69EB-5570548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z="1600" smtClean="0"/>
              <a:t>6</a:t>
            </a:fld>
            <a:endParaRPr lang="zh-TW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66FDF-BC80-1542-A770-2FBC0833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04" y="2293843"/>
            <a:ext cx="3534076" cy="34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280A819-4731-3A7D-60DD-D2A471B95993}"/>
              </a:ext>
            </a:extLst>
          </p:cNvPr>
          <p:cNvSpPr txBox="1"/>
          <p:nvPr/>
        </p:nvSpPr>
        <p:spPr>
          <a:xfrm>
            <a:off x="7657847" y="5729596"/>
            <a:ext cx="378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Fig.5. New York Regional Division [2]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20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CB0955-4E87-79B9-80D3-46E375AA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ea typeface="標楷體" panose="03000509000000000000" pitchFamily="65" charset="-120"/>
              </a:rPr>
              <a:t>Model</a:t>
            </a:r>
            <a:endParaRPr lang="zh-TW" altLang="en-US" b="1" dirty="0">
              <a:solidFill>
                <a:schemeClr val="accent2"/>
              </a:solidFill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28A90-B7C6-9DE2-4CB0-A11F4854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600" b="1" dirty="0" err="1">
                <a:ea typeface="標楷體" panose="03000509000000000000" pitchFamily="65" charset="-120"/>
              </a:rPr>
              <a:t>XGBoost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600" b="1" dirty="0" err="1">
                <a:ea typeface="標楷體" panose="03000509000000000000" pitchFamily="65" charset="-120"/>
              </a:rPr>
              <a:t>LightGBM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600" b="1" dirty="0">
                <a:ea typeface="標楷體" panose="03000509000000000000" pitchFamily="65" charset="-120"/>
              </a:rPr>
              <a:t>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600" b="1" dirty="0">
                <a:ea typeface="標楷體" panose="03000509000000000000" pitchFamily="65" charset="-120"/>
              </a:rPr>
              <a:t>Regression</a:t>
            </a:r>
            <a:endParaRPr lang="zh-TW" altLang="en-US" sz="3600" b="1" dirty="0">
              <a:ea typeface="標楷體" panose="03000509000000000000" pitchFamily="65" charset="-120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C498E8-5FAE-58E6-F76D-E0FC550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46293D-C658-4C96-88F6-BFAB773C6805}" type="slidenum">
              <a:rPr lang="zh-TW" altLang="en-US" sz="1600" smtClean="0"/>
              <a:pPr>
                <a:spcAft>
                  <a:spcPts val="600"/>
                </a:spcAft>
              </a:pPr>
              <a:t>7</a:t>
            </a:fld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99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E9B3C-FAE8-FFCC-528A-4D3DB00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a typeface="標楷體" panose="03000509000000000000" pitchFamily="65" charset="-120"/>
              </a:rPr>
              <a:t>XGBoost</a:t>
            </a:r>
            <a:endParaRPr lang="zh-TW" altLang="en-US" b="1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595D1-BBBB-2147-0C16-3ACC1F12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641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提供 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GPU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平行化運算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Boosting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將多個弱決策樹集成一個好的預測模型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生成每一棵樹，不會使用所有的特徵，有隨機取樣的概念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L1/L2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去除高次項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防止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Overfitting)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4BC7F8-39A4-AC3F-D4A4-050257E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z="1600" smtClean="0"/>
              <a:t>8</a:t>
            </a:fld>
            <a:endParaRPr lang="zh-TW" altLang="en-US" sz="1600" dirty="0"/>
          </a:p>
        </p:txBody>
      </p:sp>
      <p:pic>
        <p:nvPicPr>
          <p:cNvPr id="1026" name="Picture 2" descr="Flow chart of XGBoost.">
            <a:extLst>
              <a:ext uri="{FF2B5EF4-FFF2-40B4-BE49-F238E27FC236}">
                <a16:creationId xmlns:a16="http://schemas.microsoft.com/office/drawing/2014/main" id="{598ED55C-F9A5-5646-84E4-3C19C699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82" y="1825625"/>
            <a:ext cx="5627498" cy="35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FB97676-57B0-8509-3CDE-F384F6D692E9}"/>
              </a:ext>
            </a:extLst>
          </p:cNvPr>
          <p:cNvSpPr txBox="1"/>
          <p:nvPr/>
        </p:nvSpPr>
        <p:spPr>
          <a:xfrm>
            <a:off x="6864603" y="548238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Fig.6. Flow chart of </a:t>
            </a:r>
            <a:r>
              <a:rPr lang="en-US" altLang="zh-TW" dirty="0" err="1">
                <a:ea typeface="標楷體" panose="03000509000000000000" pitchFamily="65" charset="-120"/>
              </a:rPr>
              <a:t>XGBoost</a:t>
            </a:r>
            <a:r>
              <a:rPr lang="en-US" altLang="zh-TW" dirty="0">
                <a:ea typeface="標楷體" panose="03000509000000000000" pitchFamily="65" charset="-120"/>
              </a:rPr>
              <a:t> [4]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54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40381-6F73-DBC9-8625-3FC864C7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標楷體" panose="03000509000000000000" pitchFamily="65" charset="-120"/>
              </a:rPr>
              <a:t>LightGBM</a:t>
            </a:r>
            <a:endParaRPr lang="zh-TW" altLang="en-US" b="1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35FB0-ABF8-C467-ED72-19CDB7B7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solidFill>
                  <a:srgbClr val="303233"/>
                </a:solidFill>
                <a:latin typeface="+mn-ea"/>
              </a:rPr>
              <a:t>提供 </a:t>
            </a:r>
            <a:r>
              <a:rPr lang="en-US" altLang="zh-TW" b="1" dirty="0">
                <a:solidFill>
                  <a:srgbClr val="303233"/>
                </a:solidFill>
                <a:latin typeface="+mn-ea"/>
              </a:rPr>
              <a:t>GPU </a:t>
            </a:r>
            <a:r>
              <a:rPr lang="zh-TW" altLang="en-US" b="1" dirty="0">
                <a:solidFill>
                  <a:srgbClr val="303233"/>
                </a:solidFill>
                <a:latin typeface="+mn-ea"/>
              </a:rPr>
              <a:t>平行化運算</a:t>
            </a:r>
            <a:endParaRPr lang="en-US" altLang="zh-TW" b="1" i="0" dirty="0">
              <a:solidFill>
                <a:srgbClr val="3A3A3A"/>
              </a:solidFill>
              <a:effectLst/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i="0" dirty="0">
                <a:solidFill>
                  <a:srgbClr val="3A3A3A"/>
                </a:solidFill>
                <a:effectLst/>
                <a:latin typeface="+mn-ea"/>
              </a:rPr>
              <a:t>更好的準確度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i="0" dirty="0">
                <a:solidFill>
                  <a:srgbClr val="3A3A3A"/>
                </a:solidFill>
                <a:effectLst/>
                <a:latin typeface="+mn-ea"/>
              </a:rPr>
              <a:t>更快的訓練速度和更高的效率</a:t>
            </a:r>
            <a:endParaRPr lang="en-US" altLang="zh-TW" b="1" i="0" dirty="0">
              <a:solidFill>
                <a:srgbClr val="3A3A3A"/>
              </a:solidFill>
              <a:effectLst/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b="0" i="0" dirty="0">
              <a:solidFill>
                <a:srgbClr val="3A3A3A"/>
              </a:solidFill>
              <a:effectLst/>
              <a:latin typeface="Lato" panose="020F050202020403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E68E6A-D9F1-2BCD-33B7-3C796B3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293D-C658-4C96-88F6-BFAB773C6805}" type="slidenum">
              <a:rPr lang="zh-TW" altLang="en-US" sz="1600" smtClean="0"/>
              <a:t>9</a:t>
            </a:fld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F35290-59A8-F608-B345-93CFA051A3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EB"/>
              </a:clrFrom>
              <a:clrTo>
                <a:srgbClr val="F1F1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8953" y="2212131"/>
            <a:ext cx="6453547" cy="261829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A206DA-8F7A-CF71-E604-5A88726B28AD}"/>
              </a:ext>
            </a:extLst>
          </p:cNvPr>
          <p:cNvSpPr txBox="1"/>
          <p:nvPr/>
        </p:nvSpPr>
        <p:spPr>
          <a:xfrm>
            <a:off x="6994196" y="493586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Fig.7. leaf-wise </a:t>
            </a:r>
            <a:r>
              <a:rPr lang="en-US" altLang="zh-TW">
                <a:ea typeface="標楷體" panose="03000509000000000000" pitchFamily="65" charset="-120"/>
              </a:rPr>
              <a:t>tree growth [6]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7559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385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Calibri</vt:lpstr>
      <vt:lpstr>Lato</vt:lpstr>
      <vt:lpstr>Times New Roman</vt:lpstr>
      <vt:lpstr>回顧</vt:lpstr>
      <vt:lpstr>機器學習  期中報告 New York City Taxi Fare Prediction</vt:lpstr>
      <vt:lpstr>New York City Taxi Fare Prediction</vt:lpstr>
      <vt:lpstr>Cleansing-資料預處理 1/3</vt:lpstr>
      <vt:lpstr>Cleansing-資料預處理 2/3</vt:lpstr>
      <vt:lpstr>Cleansing- 資料預處理 3/3</vt:lpstr>
      <vt:lpstr>Exploratory Data Analysis</vt:lpstr>
      <vt:lpstr>Model</vt:lpstr>
      <vt:lpstr>XGBoost</vt:lpstr>
      <vt:lpstr>LightGBM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林學謙</dc:creator>
  <cp:lastModifiedBy>鎮遠 游</cp:lastModifiedBy>
  <cp:revision>20</cp:revision>
  <dcterms:created xsi:type="dcterms:W3CDTF">2023-04-08T05:21:19Z</dcterms:created>
  <dcterms:modified xsi:type="dcterms:W3CDTF">2023-04-10T11:58:02Z</dcterms:modified>
</cp:coreProperties>
</file>