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B0BD991-3621-4B3D-AFCB-F7B0B7D011F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0105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D991-3621-4B3D-AFCB-F7B0B7D011F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49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D991-3621-4B3D-AFCB-F7B0B7D011F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86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D991-3621-4B3D-AFCB-F7B0B7D011F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55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BD991-3621-4B3D-AFCB-F7B0B7D011F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07783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D991-3621-4B3D-AFCB-F7B0B7D011F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49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D991-3621-4B3D-AFCB-F7B0B7D011F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94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D991-3621-4B3D-AFCB-F7B0B7D011F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115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BD991-3621-4B3D-AFCB-F7B0B7D011F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7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BD991-3621-4B3D-AFCB-F7B0B7D011F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411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BD991-3621-4B3D-AFCB-F7B0B7D011F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21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B0BD991-3621-4B3D-AFCB-F7B0B7D011F8}" type="datetimeFigureOut">
              <a:rPr lang="zh-TW" altLang="en-US" smtClean="0"/>
              <a:t>2022/5/29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C76EFE9-2072-4459-91D4-6D3EFA9370F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978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url.cc/yrAA0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530A71-81E6-DFD9-3D0A-4C7F450AC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8587" y="1411937"/>
            <a:ext cx="8361229" cy="2098226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92AACE1-DBC9-50B7-13C8-9FD6A0C84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435" y="3938349"/>
            <a:ext cx="7479910" cy="1350827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組別</a:t>
            </a:r>
            <a:r>
              <a:rPr lang="en-US" altLang="zh-TW" sz="2800" b="1" dirty="0"/>
              <a:t>4</a:t>
            </a:r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E14073043</a:t>
            </a:r>
            <a:r>
              <a:rPr lang="zh-TW" altLang="en-US" sz="2800" dirty="0"/>
              <a:t>林學謙、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E14071211</a:t>
            </a:r>
            <a:r>
              <a:rPr lang="zh-TW" altLang="en-US" sz="2800" dirty="0"/>
              <a:t>柯琮祐</a:t>
            </a:r>
          </a:p>
        </p:txBody>
      </p:sp>
    </p:spTree>
    <p:extLst>
      <p:ext uri="{BB962C8B-B14F-4D97-AF65-F5344CB8AC3E}">
        <p14:creationId xmlns:p14="http://schemas.microsoft.com/office/powerpoint/2010/main" val="653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D61098-9EA9-94C0-F58B-83AE0FD9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012" y="533400"/>
            <a:ext cx="11178988" cy="16002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knowledge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learned in this project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37A5C-B754-F7A0-6D94-18143FE5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2" y="1586753"/>
            <a:ext cx="10874188" cy="510091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Menuconfig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/>
              <a:t>是一種最為簡易的方式進行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</a:t>
            </a:r>
            <a:r>
              <a:rPr lang="en-US" altLang="zh-TW" dirty="0"/>
              <a:t> </a:t>
            </a:r>
            <a:r>
              <a:rPr lang="zh-TW" altLang="en-US" dirty="0"/>
              <a:t>進行配置，有了它就可以輕易地進行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zh-TW" altLang="en-US" dirty="0"/>
              <a:t>，如果沒有先使用它，就會發現無法進行編譯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一開始使用的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Ubunbtu</a:t>
            </a:r>
            <a:r>
              <a:rPr lang="zh-TW" altLang="en-US" dirty="0"/>
              <a:t>軟體配置空間只有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20G</a:t>
            </a:r>
            <a:r>
              <a:rPr lang="zh-TW" altLang="en-US" dirty="0"/>
              <a:t>，結果進行第一次編譯的時候，容量已經滿了，我一開始以為是我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TW" altLang="en-US" dirty="0"/>
              <a:t>出了問題，所以重開，結果打不開，所以就重新下載一個新的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dirty="0"/>
              <a:t>並且增大其空間，並且將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18.04</a:t>
            </a:r>
            <a:r>
              <a:rPr lang="zh-TW" altLang="en-US" dirty="0"/>
              <a:t>版改成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16.04</a:t>
            </a:r>
            <a:r>
              <a:rPr lang="zh-TW" altLang="en-US" dirty="0"/>
              <a:t>版本，因為新版的資料較為稀少，一開始測試出現很多問題，所以改成舊版，有較多的資料可以進行比對，比如說新版的必須在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syscall_64.tbl </a:t>
            </a:r>
            <a:r>
              <a:rPr lang="zh-TW" altLang="en-US" dirty="0"/>
              <a:t>將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sys_hello</a:t>
            </a:r>
            <a:r>
              <a:rPr lang="zh-TW" altLang="en-US" dirty="0"/>
              <a:t>改成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__x64_sys_sys_call</a:t>
            </a:r>
            <a:r>
              <a:rPr lang="zh-TW" altLang="en-US" dirty="0"/>
              <a:t>才可以執行，因為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en-US" dirty="0"/>
              <a:t>在宣告時會自動增加前綴，後來還有諸多的問題處理不掉，所以才換成較為舊版的系統。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9838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C1A4D-7387-3A42-9544-13EA403C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33" y="307486"/>
            <a:ext cx="11131726" cy="1010326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virtual machine environment for Linux OS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A2F90670-119F-1078-94D5-4787D8471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03" y="2274468"/>
            <a:ext cx="6446099" cy="3972191"/>
          </a:xfr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E927184F-CC48-5606-8B77-6605798EE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31" y="1519517"/>
            <a:ext cx="4695825" cy="49434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31838DD-0F9E-8686-1B7C-1B418C8A9F3A}"/>
              </a:ext>
            </a:extLst>
          </p:cNvPr>
          <p:cNvSpPr txBox="1"/>
          <p:nvPr/>
        </p:nvSpPr>
        <p:spPr>
          <a:xfrm>
            <a:off x="926168" y="1409392"/>
            <a:ext cx="54999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參考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https://reurl.cc/yrAA02</a:t>
            </a:r>
            <a:r>
              <a:rPr lang="zh-TW" altLang="en-US" sz="2400" dirty="0"/>
              <a:t>後在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</a:p>
          <a:p>
            <a:r>
              <a:rPr lang="zh-TW" altLang="en-US" sz="2400" dirty="0"/>
              <a:t>上建立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 OS</a:t>
            </a:r>
          </a:p>
          <a:p>
            <a:endParaRPr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F95297E-638B-8121-D850-968205F3EC11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https://reurl.cc/yrAA02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623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309DD4-A5BF-68E3-8DD2-8B94D574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450" y="316706"/>
            <a:ext cx="11522056" cy="1485900"/>
          </a:xfrm>
        </p:spPr>
        <p:txBody>
          <a:bodyPr>
            <a:noAutofit/>
          </a:bodyPr>
          <a:lstStyle/>
          <a:p>
            <a:r>
              <a:rPr lang="en-US" altLang="zh-TW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a Hello World System Call to Linux Kernel</a:t>
            </a:r>
            <a:br>
              <a:rPr lang="en-US" altLang="zh-TW" sz="4000" b="1" i="0" dirty="0">
                <a:effectLst/>
                <a:latin typeface="sohne"/>
              </a:rPr>
            </a:br>
            <a:br>
              <a:rPr lang="en-US" altLang="zh-TW" sz="4000" dirty="0"/>
            </a:br>
            <a:endParaRPr lang="zh-TW" altLang="en-US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8DA4A3-8875-A5E9-2889-0E47C8CE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59" y="1594177"/>
            <a:ext cx="5072437" cy="4578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1.Download the kernel source:</a:t>
            </a:r>
          </a:p>
          <a:p>
            <a:pPr marL="0" indent="0">
              <a:buNone/>
            </a:pPr>
            <a:r>
              <a:rPr lang="zh-TW" altLang="en-US" sz="2400" dirty="0">
                <a:solidFill>
                  <a:srgbClr val="292929"/>
                </a:solidFill>
                <a:latin typeface="sohne"/>
              </a:rPr>
              <a:t>直接在網路上下載</a:t>
            </a:r>
            <a:r>
              <a:rPr lang="en-US" altLang="zh-TW" sz="24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kernel 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5.17.9</a:t>
            </a:r>
            <a:endParaRPr lang="en-US" altLang="zh-TW" sz="2400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2.Extract the kernel source code: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zh-TW" altLang="en-US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 -</a:t>
            </a:r>
            <a:r>
              <a:rPr lang="en-US" altLang="zh-TW" sz="24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xvf</a:t>
            </a:r>
            <a:r>
              <a:rPr lang="en-US" altLang="zh-TW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linux-5.17.9.tar.xz</a:t>
            </a:r>
          </a:p>
          <a:p>
            <a:pPr marL="0" indent="0">
              <a:buNone/>
            </a:pPr>
            <a:r>
              <a:rPr lang="en-US" altLang="zh-TW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-C/</a:t>
            </a:r>
            <a:r>
              <a:rPr lang="en-US" altLang="zh-TW" sz="24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4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TW" sz="24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on terminal</a:t>
            </a:r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400" b="1" i="0" dirty="0">
                <a:solidFill>
                  <a:srgbClr val="292929"/>
                </a:solidFill>
                <a:effectLst/>
                <a:latin typeface="sohne"/>
              </a:rPr>
              <a:t>建立目錄</a:t>
            </a:r>
            <a:r>
              <a:rPr lang="en-US" altLang="zh-TW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b="1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altLang="zh-TW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)hello</a:t>
            </a:r>
          </a:p>
          <a:p>
            <a:pPr marL="0" indent="0">
              <a:buNone/>
            </a:pPr>
            <a:r>
              <a:rPr lang="en-US" altLang="zh-TW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TW" altLang="en-US" sz="2400" b="1" i="0" dirty="0">
                <a:solidFill>
                  <a:srgbClr val="292929"/>
                </a:solidFill>
                <a:effectLst/>
                <a:latin typeface="sohne"/>
              </a:rPr>
              <a:t>輸入</a:t>
            </a:r>
            <a:r>
              <a:rPr lang="en-US" altLang="zh-TW" sz="2400" b="1" i="0" dirty="0" err="1">
                <a:solidFill>
                  <a:srgbClr val="292929"/>
                </a:solidFill>
                <a:effectLst/>
                <a:latin typeface="sohne"/>
              </a:rPr>
              <a:t>gedit</a:t>
            </a:r>
            <a:r>
              <a:rPr lang="en-US" altLang="zh-TW" sz="2400" b="1" i="0" dirty="0">
                <a:solidFill>
                  <a:srgbClr val="292929"/>
                </a:solidFill>
                <a:effectLst/>
                <a:latin typeface="sohne"/>
              </a:rPr>
              <a:t> </a:t>
            </a:r>
            <a:r>
              <a:rPr lang="en-US" altLang="zh-TW" sz="2400" b="1" i="0" dirty="0" err="1">
                <a:solidFill>
                  <a:srgbClr val="292929"/>
                </a:solidFill>
                <a:effectLst/>
                <a:latin typeface="sohne"/>
              </a:rPr>
              <a:t>hello.c</a:t>
            </a:r>
            <a:r>
              <a:rPr lang="zh-TW" altLang="en-US" sz="2400" b="1" i="0" dirty="0">
                <a:solidFill>
                  <a:srgbClr val="292929"/>
                </a:solidFill>
                <a:effectLst/>
                <a:latin typeface="sohne"/>
              </a:rPr>
              <a:t>使用文字編輯器</a:t>
            </a:r>
            <a:endParaRPr lang="en-US" altLang="zh-TW" sz="2400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292929"/>
                </a:solidFill>
                <a:latin typeface="sohne"/>
              </a:rPr>
              <a:t>編輯</a:t>
            </a:r>
            <a:r>
              <a:rPr lang="en-US" altLang="zh-TW" sz="2400" b="1" dirty="0" err="1">
                <a:solidFill>
                  <a:srgbClr val="292929"/>
                </a:solidFill>
                <a:latin typeface="sohne"/>
              </a:rPr>
              <a:t>hello.c</a:t>
            </a:r>
            <a:endParaRPr lang="en-US" altLang="zh-TW" sz="2400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endParaRPr lang="en-US" altLang="zh-TW" sz="2400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n-US" altLang="zh-TW" sz="2400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en-US" sz="1800" dirty="0"/>
          </a:p>
        </p:txBody>
      </p:sp>
      <p:pic>
        <p:nvPicPr>
          <p:cNvPr id="4" name="內容版面配置區 3" descr="一張含有 文字, 室外, 匾額 的圖片&#10;&#10;自動產生的描述">
            <a:extLst>
              <a:ext uri="{FF2B5EF4-FFF2-40B4-BE49-F238E27FC236}">
                <a16:creationId xmlns:a16="http://schemas.microsoft.com/office/drawing/2014/main" id="{8D656429-F8B4-20E4-4F6D-187DD97F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223" y="2002070"/>
            <a:ext cx="6660777" cy="35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62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D767A-C881-64CD-DC88-E61089A5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1893"/>
            <a:ext cx="11152094" cy="790060"/>
          </a:xfrm>
        </p:spPr>
        <p:txBody>
          <a:bodyPr>
            <a:normAutofit fontScale="90000"/>
          </a:bodyPr>
          <a:lstStyle/>
          <a:p>
            <a:r>
              <a:rPr lang="en-US" altLang="zh-TW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a Hello World System Call to Linux Kernel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9501FA-790B-D524-153A-B74F83D3C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829875"/>
            <a:ext cx="5755341" cy="3581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TW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Define a new system call </a:t>
            </a:r>
            <a:r>
              <a:rPr lang="en-US" altLang="zh-TW" sz="2400" b="1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sys_hello</a:t>
            </a:r>
            <a:r>
              <a:rPr lang="en-US" altLang="zh-TW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 ):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292929"/>
                </a:solidFill>
                <a:latin typeface="sohne"/>
              </a:rPr>
              <a:t>輸入</a:t>
            </a:r>
            <a:r>
              <a:rPr lang="en-US" altLang="zh-TW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printk</a:t>
            </a:r>
            <a:r>
              <a:rPr lang="en-US" altLang="zh-TW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(“Hello world\n”);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zh-TW" altLang="en-US" i="0" dirty="0">
                <a:solidFill>
                  <a:srgbClr val="292929"/>
                </a:solidFill>
                <a:effectLst/>
                <a:latin typeface="sohne"/>
              </a:rPr>
              <a:t>定義</a:t>
            </a:r>
            <a:r>
              <a:rPr lang="en-US" altLang="zh-TW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sys_hello</a:t>
            </a:r>
            <a:r>
              <a:rPr lang="en-US" altLang="zh-TW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call</a:t>
            </a:r>
          </a:p>
          <a:p>
            <a:pPr marL="0" indent="0">
              <a:buNone/>
            </a:pPr>
            <a:r>
              <a:rPr lang="en-US" altLang="zh-TW" sz="26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TW" sz="2600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6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“</a:t>
            </a:r>
            <a:r>
              <a:rPr lang="en-US" altLang="zh-TW" sz="2600" b="1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altLang="zh-TW" sz="26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in the hello directory: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292929"/>
                </a:solidFill>
                <a:latin typeface="sohne"/>
              </a:rPr>
              <a:t>輸入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enlo"/>
              </a:rPr>
              <a:t>編譯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file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enlo"/>
              </a:rPr>
              <a:t>後，</a:t>
            </a:r>
            <a:endParaRPr lang="en-US" altLang="zh-TW" dirty="0">
              <a:solidFill>
                <a:srgbClr val="292929"/>
              </a:solidFill>
              <a:latin typeface="Menlo"/>
            </a:endParaRPr>
          </a:p>
          <a:p>
            <a:pPr marL="0" indent="0">
              <a:buNone/>
            </a:pPr>
            <a:r>
              <a:rPr lang="zh-TW" altLang="en-US" b="0" i="0" dirty="0">
                <a:solidFill>
                  <a:srgbClr val="292929"/>
                </a:solidFill>
                <a:effectLst/>
                <a:latin typeface="Menlo"/>
              </a:rPr>
              <a:t>輸入</a:t>
            </a:r>
            <a:r>
              <a:rPr lang="en-US" altLang="zh-TW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Obj-y :=</a:t>
            </a:r>
            <a:r>
              <a:rPr lang="en-US" altLang="zh-TW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hello.o</a:t>
            </a:r>
            <a:r>
              <a:rPr lang="en-US" altLang="zh-TW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nsure that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hello.c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is compiled and included in the kernel source code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.)</a:t>
            </a:r>
            <a:endParaRPr lang="en-US" altLang="zh-TW" b="0" i="0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en-US" altLang="zh-TW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endParaRPr lang="en-US" altLang="zh-TW" b="1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9C59DCC3-337A-AE0A-39D4-F9AC35C2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459" y="1749193"/>
            <a:ext cx="6063415" cy="26199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272B7E4-38FD-9509-A22D-ABB7B9E3E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024" y="4740087"/>
            <a:ext cx="6150603" cy="9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5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8A83E8-DFF8-9EE6-D9CF-A22C0A51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62" y="360488"/>
            <a:ext cx="10632141" cy="703730"/>
          </a:xfrm>
        </p:spPr>
        <p:txBody>
          <a:bodyPr>
            <a:normAutofit fontScale="90000"/>
          </a:bodyPr>
          <a:lstStyle/>
          <a:p>
            <a:r>
              <a:rPr lang="en-US" altLang="zh-TW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a Hello World System Call to Linux Kernel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66D6A3-8058-28DB-322E-7F9BAFEE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701" y="1214874"/>
            <a:ext cx="10932461" cy="2060603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TW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Adding hello/ to the kernel’s </a:t>
            </a:r>
            <a:r>
              <a:rPr lang="en-US" altLang="zh-TW" sz="2400" b="1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altLang="zh-TW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 back to the parent </a:t>
            </a:r>
            <a:r>
              <a:rPr lang="en-US" altLang="zh-TW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altLang="zh-TW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i.e. cd ../ and open “</a:t>
            </a:r>
            <a:r>
              <a:rPr lang="en-US" altLang="zh-TW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altLang="zh-TW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”(</a:t>
            </a:r>
            <a:r>
              <a:rPr lang="zh-TW" altLang="en-US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上一步編譯的在</a:t>
            </a:r>
            <a:r>
              <a:rPr lang="en-US" altLang="zh-TW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/linux5.17.9/hello</a:t>
            </a:r>
            <a:r>
              <a:rPr lang="en-US" altLang="zh-TW" sz="1800" i="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zh-TW" altLang="en-US" sz="1800" i="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裡這</a:t>
            </a:r>
            <a:r>
              <a:rPr lang="zh-TW" altLang="en-US" sz="1800" spc="-5" dirty="0">
                <a:solidFill>
                  <a:srgbClr val="292929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一</a:t>
            </a:r>
            <a:r>
              <a:rPr lang="zh-TW" altLang="en-US" sz="1800" i="0" spc="-5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步在</a:t>
            </a:r>
            <a:endParaRPr lang="en-US" altLang="zh-TW" sz="1800" i="0" spc="-5" dirty="0">
              <a:solidFill>
                <a:srgbClr val="292929"/>
              </a:solidFill>
              <a:effectLst/>
              <a:latin typeface="Times New Roman" panose="02020603050405020304" pitchFamily="18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800" spc="-5" dirty="0">
                <a:solidFill>
                  <a:srgbClr val="292929"/>
                </a:solidFill>
                <a:latin typeface="Times New Roman" panose="02020603050405020304" pitchFamily="18" charset="0"/>
                <a:ea typeface="細明體" panose="02020509000000000000" pitchFamily="49" charset="-120"/>
                <a:cs typeface="Times New Roman" panose="02020603050405020304" pitchFamily="18" charset="0"/>
              </a:rPr>
              <a:t>/linux5.17.9)</a:t>
            </a:r>
            <a:r>
              <a:rPr lang="zh-TW" altLang="en-US" sz="1800" spc="-5" dirty="0">
                <a:solidFill>
                  <a:srgbClr val="292929"/>
                </a:solidFill>
                <a:latin typeface="新細明體" panose="02020500000000000000" pitchFamily="18" charset="-120"/>
                <a:ea typeface="細明體" panose="02020509000000000000" pitchFamily="49" charset="-120"/>
              </a:rPr>
              <a:t>，</a:t>
            </a:r>
            <a:r>
              <a:rPr lang="zh-TW" altLang="en-US" dirty="0">
                <a:solidFill>
                  <a:srgbClr val="292929"/>
                </a:solidFill>
                <a:latin typeface="sohne"/>
              </a:rPr>
              <a:t>輸入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enlo"/>
              </a:rPr>
              <a:t>編譯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file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enlo"/>
              </a:rPr>
              <a:t>如下</a:t>
            </a:r>
            <a:endParaRPr lang="en-US" altLang="zh-TW" b="0" i="0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en-US" altLang="zh-TW" b="0" i="0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en-US" altLang="zh-TW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A0ED54-D4A0-9CDD-C27F-3FA111BFA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62" y="2519572"/>
            <a:ext cx="7700097" cy="674894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78C5C432-0450-7F74-74A2-40CA96D92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62" y="3892594"/>
            <a:ext cx="5511764" cy="13752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2569DEC-9B36-2C2D-5036-4EB40E117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62" y="5884915"/>
            <a:ext cx="10269491" cy="73070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BF0B7B7-67D9-9098-2FC4-DBDE51D0A94B}"/>
              </a:ext>
            </a:extLst>
          </p:cNvPr>
          <p:cNvSpPr txBox="1"/>
          <p:nvPr/>
        </p:nvSpPr>
        <p:spPr>
          <a:xfrm>
            <a:off x="1057836" y="3164334"/>
            <a:ext cx="1007632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TW" sz="2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Add the new system call to the system call table:</a:t>
            </a:r>
          </a:p>
          <a:p>
            <a:pPr marL="0" indent="0">
              <a:buNone/>
            </a:pPr>
            <a:r>
              <a:rPr lang="zh-TW" altLang="en-US" i="0" dirty="0">
                <a:solidFill>
                  <a:srgbClr val="292929"/>
                </a:solidFill>
                <a:effectLst/>
                <a:latin typeface="sohne"/>
              </a:rPr>
              <a:t>輸入</a:t>
            </a:r>
            <a:r>
              <a:rPr lang="en-US" altLang="zh-TW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 arch/x86/entry/</a:t>
            </a:r>
            <a:r>
              <a:rPr lang="en-US" altLang="zh-TW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syscalls</a:t>
            </a:r>
            <a:r>
              <a:rPr lang="en-US" altLang="zh-TW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i="0" dirty="0">
                <a:solidFill>
                  <a:srgbClr val="292929"/>
                </a:solidFill>
                <a:effectLst/>
                <a:latin typeface="sohne"/>
              </a:rPr>
              <a:t>後</a:t>
            </a:r>
            <a:endParaRPr lang="en-US" altLang="zh-TW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292929"/>
              </a:solidFill>
              <a:latin typeface="sohne"/>
            </a:endParaRPr>
          </a:p>
          <a:p>
            <a:pPr marL="0" indent="0">
              <a:buNone/>
            </a:pPr>
            <a:endParaRPr lang="en-US" altLang="zh-TW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292929"/>
              </a:solidFill>
              <a:latin typeface="sohne"/>
            </a:endParaRPr>
          </a:p>
          <a:p>
            <a:pPr marL="0" indent="0">
              <a:buNone/>
            </a:pPr>
            <a:endParaRPr lang="en-US" altLang="zh-TW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endParaRPr lang="en-US" altLang="zh-TW" dirty="0">
              <a:solidFill>
                <a:srgbClr val="292929"/>
              </a:solidFill>
              <a:latin typeface="sohne"/>
            </a:endParaRPr>
          </a:p>
          <a:p>
            <a:pPr marL="0" indent="0">
              <a:buNone/>
            </a:pPr>
            <a:endParaRPr lang="en-US" altLang="zh-TW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r>
              <a:rPr lang="zh-TW" altLang="en-US" i="0" dirty="0">
                <a:solidFill>
                  <a:srgbClr val="292929"/>
                </a:solidFill>
                <a:effectLst/>
                <a:latin typeface="sohne"/>
              </a:rPr>
              <a:t>用</a:t>
            </a:r>
            <a:r>
              <a:rPr lang="en-US" altLang="zh-TW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en-US" altLang="zh-TW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syscall_64.tbl</a:t>
            </a:r>
            <a:r>
              <a:rPr lang="zh-TW" altLang="en-US" i="0" dirty="0">
                <a:solidFill>
                  <a:srgbClr val="292929"/>
                </a:solidFill>
                <a:effectLst/>
                <a:latin typeface="sohne"/>
              </a:rPr>
              <a:t>編譯得到下面結果</a:t>
            </a:r>
            <a:endParaRPr lang="en-US" altLang="zh-TW" i="0" dirty="0">
              <a:solidFill>
                <a:srgbClr val="292929"/>
              </a:solidFill>
              <a:effectLst/>
              <a:latin typeface="sohne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756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276E64-3988-0585-15CF-7A95216B6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046" y="1138517"/>
            <a:ext cx="9601200" cy="1597499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Add new system call to the system call header file:</a:t>
            </a:r>
          </a:p>
          <a:p>
            <a:pPr marL="0" indent="0">
              <a:buNone/>
            </a:pPr>
            <a:r>
              <a:rPr lang="zh-TW" altLang="en-US" b="0" i="0" dirty="0">
                <a:solidFill>
                  <a:srgbClr val="292929"/>
                </a:solidFill>
                <a:effectLst/>
                <a:latin typeface="Menlo"/>
              </a:rPr>
              <a:t>輸入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 include/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enlo"/>
              </a:rPr>
              <a:t>後</a:t>
            </a:r>
            <a:endParaRPr lang="en-US" altLang="zh-TW" b="0" i="0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en-US" altLang="zh-TW" dirty="0">
              <a:solidFill>
                <a:srgbClr val="292929"/>
              </a:solidFill>
              <a:latin typeface="Menlo"/>
            </a:endParaRPr>
          </a:p>
          <a:p>
            <a:pPr marL="0" indent="0">
              <a:buNone/>
            </a:pPr>
            <a:endParaRPr lang="en-US" altLang="zh-TW" b="1" i="0" dirty="0"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endParaRPr lang="en-US" altLang="zh-TW" b="1" i="0" dirty="0">
              <a:solidFill>
                <a:srgbClr val="292929"/>
              </a:solidFill>
              <a:effectLst/>
              <a:latin typeface="sohne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0CD5DF1-9BC1-88F0-6F8F-C14CBD35F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046" y="327211"/>
            <a:ext cx="10730753" cy="883024"/>
          </a:xfrm>
        </p:spPr>
        <p:txBody>
          <a:bodyPr>
            <a:normAutofit fontScale="90000"/>
          </a:bodyPr>
          <a:lstStyle/>
          <a:p>
            <a:r>
              <a:rPr lang="en-US" altLang="zh-TW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a Hello World System Call to Linux Kernel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105C8C-6126-22A9-FA04-53A6BBAC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6" y="2021541"/>
            <a:ext cx="11431595" cy="71447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0E3420A-3C9B-03C3-DB8E-723F048383BB}"/>
              </a:ext>
            </a:extLst>
          </p:cNvPr>
          <p:cNvSpPr txBox="1"/>
          <p:nvPr/>
        </p:nvSpPr>
        <p:spPr>
          <a:xfrm>
            <a:off x="1004046" y="2834959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syscalls.h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enlo"/>
              </a:rPr>
              <a:t>編譯</a:t>
            </a:r>
            <a:r>
              <a:rPr lang="en-US" altLang="zh-TW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sycall.h</a:t>
            </a:r>
            <a:r>
              <a:rPr lang="zh-TW" altLang="en-US" dirty="0">
                <a:solidFill>
                  <a:srgbClr val="292929"/>
                </a:solidFill>
                <a:latin typeface="Menlo"/>
              </a:rPr>
              <a:t>如右圖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45B4654-3ADC-4F0C-F1FD-10FE5163A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541" y="2755486"/>
            <a:ext cx="4428566" cy="59342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85855A1-520F-476E-CABA-59F9524B7E5B}"/>
              </a:ext>
            </a:extLst>
          </p:cNvPr>
          <p:cNvSpPr txBox="1"/>
          <p:nvPr/>
        </p:nvSpPr>
        <p:spPr>
          <a:xfrm>
            <a:off x="1004046" y="3429000"/>
            <a:ext cx="5569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TW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Compile the kernel:</a:t>
            </a:r>
          </a:p>
          <a:p>
            <a:r>
              <a:rPr lang="zh-TW" altLang="en-US" dirty="0">
                <a:solidFill>
                  <a:srgbClr val="292929"/>
                </a:solidFill>
                <a:latin typeface="sohne"/>
              </a:rPr>
              <a:t>先下載可能用到的</a:t>
            </a:r>
            <a:r>
              <a:rPr lang="en-US" altLang="zh-TW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fuction</a:t>
            </a:r>
            <a:r>
              <a:rPr lang="zh-TW" altLang="en-US" dirty="0">
                <a:solidFill>
                  <a:srgbClr val="292929"/>
                </a:solidFill>
                <a:latin typeface="sohne"/>
              </a:rPr>
              <a:t>後輸入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make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menuconfig</a:t>
            </a:r>
            <a:endParaRPr lang="en-US" altLang="zh-TW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E1DFF2F-CF09-6F8C-CB83-A071F668B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547" y="3425006"/>
            <a:ext cx="5280660" cy="183642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D6E4BDB-9ED4-90D1-6067-68CC00298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773" y="4229152"/>
            <a:ext cx="6826647" cy="47246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149E20-62B7-FD12-ED6E-892AE72BBCE5}"/>
              </a:ext>
            </a:extLst>
          </p:cNvPr>
          <p:cNvSpPr txBox="1"/>
          <p:nvPr/>
        </p:nvSpPr>
        <p:spPr>
          <a:xfrm>
            <a:off x="1004046" y="5053139"/>
            <a:ext cx="38234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2929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9</a:t>
            </a:r>
            <a:r>
              <a:rPr lang="en-US" altLang="zh-TW" sz="2400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Install / update Kernel:</a:t>
            </a:r>
          </a:p>
          <a:p>
            <a:r>
              <a:rPr lang="zh-TW" altLang="en-US" dirty="0">
                <a:solidFill>
                  <a:srgbClr val="292929"/>
                </a:solidFill>
                <a:latin typeface="sohne"/>
              </a:rPr>
              <a:t>輸入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make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modules_install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  <a:endParaRPr lang="en-US" altLang="zh-TW" b="1" i="0" dirty="0">
              <a:solidFill>
                <a:srgbClr val="2929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31530D6-20B6-2D64-81A1-436655EB0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773" y="5843931"/>
            <a:ext cx="9830413" cy="22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1101F-13DE-4504-943B-1998621E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659" y="176146"/>
            <a:ext cx="9269506" cy="802341"/>
          </a:xfrm>
        </p:spPr>
        <p:txBody>
          <a:bodyPr>
            <a:normAutofit fontScale="90000"/>
          </a:bodyPr>
          <a:lstStyle/>
          <a:p>
            <a:r>
              <a:rPr lang="en-US" altLang="zh-TW" b="1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system call:</a:t>
            </a:r>
            <a:br>
              <a:rPr lang="en-US" altLang="zh-TW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9E938F-0E51-3ED3-131C-75E607376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4438966"/>
            <a:ext cx="9377082" cy="31691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E4424B-A175-84FC-C3CB-D0BB39B760C7}"/>
              </a:ext>
            </a:extLst>
          </p:cNvPr>
          <p:cNvSpPr txBox="1"/>
          <p:nvPr/>
        </p:nvSpPr>
        <p:spPr>
          <a:xfrm>
            <a:off x="1068442" y="3993964"/>
            <a:ext cx="4020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sys_hello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 0</a:t>
            </a:r>
            <a:r>
              <a:rPr lang="zh-TW" altLang="en-US" dirty="0"/>
              <a:t>後</a:t>
            </a:r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8C06575A-E1B7-0C47-08F4-1340D3911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42" y="1419334"/>
            <a:ext cx="7180729" cy="239765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31CC6ED-D51B-85CD-C1D7-37F9F0BCAD2A}"/>
              </a:ext>
            </a:extLst>
          </p:cNvPr>
          <p:cNvSpPr txBox="1"/>
          <p:nvPr/>
        </p:nvSpPr>
        <p:spPr>
          <a:xfrm>
            <a:off x="1068442" y="974332"/>
            <a:ext cx="888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回到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</a:t>
            </a:r>
            <a:r>
              <a:rPr lang="zh-TW" altLang="en-US" dirty="0"/>
              <a:t>創建一</a:t>
            </a:r>
            <a:r>
              <a:rPr lang="en-US" altLang="zh-TW" dirty="0"/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dirty="0"/>
              <a:t>輸入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gedit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test.c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enlo"/>
              </a:rPr>
              <a:t>編譯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TW" altLang="en-US" dirty="0">
                <a:solidFill>
                  <a:srgbClr val="292929"/>
                </a:solidFill>
                <a:latin typeface="Menlo"/>
              </a:rPr>
              <a:t>檔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Menlo"/>
              </a:rPr>
              <a:t>如下</a:t>
            </a:r>
            <a:endParaRPr lang="zh-TW" altLang="en-US" dirty="0"/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3EBA8F01-52E3-1400-CBEE-62D1E32CF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77" y="5272204"/>
            <a:ext cx="8964705" cy="129654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9A5BC02-ECDA-182E-28A2-38301836C84D}"/>
              </a:ext>
            </a:extLst>
          </p:cNvPr>
          <p:cNvSpPr txBox="1"/>
          <p:nvPr/>
        </p:nvSpPr>
        <p:spPr>
          <a:xfrm>
            <a:off x="1068442" y="4862318"/>
            <a:ext cx="8490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最後在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kernal’s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</a:t>
            </a:r>
            <a:r>
              <a:rPr lang="zh-TW" altLang="en-US" dirty="0"/>
              <a:t>的結尾可以看到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r>
              <a:rPr lang="zh-TW" altLang="en-US" dirty="0"/>
              <a:t>代表我們成功加入了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35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CC033C-540A-3B77-764B-696AC852F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23" y="331695"/>
            <a:ext cx="9861176" cy="828115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Answering the following questions:</a:t>
            </a:r>
            <a:br>
              <a:rPr lang="en-US" altLang="zh-TW" b="1" dirty="0"/>
            </a:b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204DB6-A387-491C-5AEA-15E473C97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223" y="1159810"/>
            <a:ext cx="10990730" cy="633468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1.Which files have you edited when adding a new system call?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  <a:r>
              <a:rPr lang="zh-TW" altLang="en-US" sz="2900" dirty="0"/>
              <a:t>為了加入這個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r>
              <a:rPr lang="zh-TW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900" dirty="0"/>
              <a:t>我們在解壓縮後的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kerna</a:t>
            </a:r>
            <a:r>
              <a:rPr lang="en-US" altLang="zh-TW" sz="2900" dirty="0" err="1"/>
              <a:t>l</a:t>
            </a:r>
            <a:r>
              <a:rPr lang="zh-TW" altLang="en-US" sz="2900" dirty="0"/>
              <a:t>建立所需要的資料夾，內部建立這個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system_call</a:t>
            </a:r>
            <a:r>
              <a:rPr lang="zh-TW" altLang="en-US" sz="2900" dirty="0"/>
              <a:t>的執行檔，之後去上一層更改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zh-TW" altLang="en-US" sz="2900" dirty="0"/>
              <a:t>，告訴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zh-TW" altLang="en-US" sz="2900" dirty="0"/>
              <a:t>去哪找我的自己新增的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system_call</a:t>
            </a:r>
            <a:r>
              <a:rPr lang="zh-TW" altLang="en-US" sz="2900" dirty="0"/>
              <a:t>，處理完後再去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 table</a:t>
            </a:r>
            <a:r>
              <a:rPr lang="zh-TW" altLang="en-US" sz="2900" dirty="0"/>
              <a:t>中新增自己的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r>
              <a:rPr lang="zh-TW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900" dirty="0"/>
              <a:t>這時候去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 header</a:t>
            </a:r>
            <a:r>
              <a:rPr lang="zh-TW" altLang="en-US" sz="2900" dirty="0"/>
              <a:t>中宣告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900" dirty="0"/>
              <a:t>之後就可以進行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</a:t>
            </a:r>
            <a:r>
              <a:rPr lang="zh-TW" altLang="en-US" sz="2900" dirty="0"/>
              <a:t>創建出安裝檔。</a:t>
            </a:r>
            <a:endParaRPr lang="en-US" altLang="zh-TW" sz="2900" dirty="0"/>
          </a:p>
          <a:p>
            <a:pPr marL="0" indent="0">
              <a:buNone/>
            </a:pP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are the purpose of those files?</a:t>
            </a:r>
          </a:p>
          <a:p>
            <a:pPr marL="0" indent="0">
              <a:buNone/>
            </a:pPr>
            <a:r>
              <a:rPr lang="en-US" altLang="zh-TW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/linux4.19.245/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altLang="zh-TW" sz="2900" dirty="0"/>
              <a:t> </a:t>
            </a:r>
            <a:r>
              <a:rPr lang="zh-TW" altLang="en-US" sz="2900" dirty="0"/>
              <a:t>在裡面新增 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hello/</a:t>
            </a:r>
            <a:r>
              <a:rPr lang="zh-TW" altLang="en-US" sz="2900" dirty="0"/>
              <a:t>這個位置資訊，讓其可以找到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zh-TW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r>
              <a:rPr lang="zh-TW" altLang="en-US" sz="2900" dirty="0"/>
              <a:t>的位置。</a:t>
            </a:r>
            <a:endParaRPr lang="en-US" altLang="zh-TW" sz="2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linux4.19.245 /</a:t>
            </a:r>
            <a:r>
              <a:rPr lang="en-US" altLang="zh-TW" sz="29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arch/x86/entry/</a:t>
            </a:r>
            <a:r>
              <a:rPr lang="en-US" altLang="zh-TW" sz="29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syscalls</a:t>
            </a:r>
            <a:r>
              <a:rPr lang="en-US" altLang="zh-TW" sz="29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/syscall_64.tbl </a:t>
            </a:r>
            <a:r>
              <a:rPr lang="zh-TW" altLang="en-US" sz="2900" i="0" dirty="0">
                <a:solidFill>
                  <a:srgbClr val="292929"/>
                </a:solidFill>
                <a:effectLst/>
                <a:latin typeface="Menlo"/>
              </a:rPr>
              <a:t>在裡面可以看到各個</a:t>
            </a:r>
            <a:r>
              <a:rPr lang="en-US" altLang="zh-TW" sz="2900" i="0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r>
              <a:rPr lang="zh-TW" altLang="en-US" sz="2900" i="0" dirty="0">
                <a:solidFill>
                  <a:srgbClr val="292929"/>
                </a:solidFill>
                <a:effectLst/>
                <a:latin typeface="Menlo"/>
              </a:rPr>
              <a:t>的編號、</a:t>
            </a:r>
            <a:r>
              <a:rPr lang="en-US" altLang="zh-TW" sz="2900" i="0" dirty="0" err="1">
                <a:solidFill>
                  <a:srgbClr val="2929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</a:t>
            </a:r>
            <a:r>
              <a:rPr lang="zh-TW" altLang="en-US" sz="2900" dirty="0">
                <a:solidFill>
                  <a:srgbClr val="292929"/>
                </a:solidFill>
                <a:latin typeface="Menlo"/>
              </a:rPr>
              <a:t>、名字、</a:t>
            </a:r>
            <a:r>
              <a:rPr lang="en-US" altLang="zh-TW" sz="29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 point</a:t>
            </a:r>
            <a:r>
              <a:rPr lang="zh-TW" altLang="en-US" sz="2900" dirty="0">
                <a:solidFill>
                  <a:srgbClr val="292929"/>
                </a:solidFill>
                <a:latin typeface="Menlo"/>
              </a:rPr>
              <a:t>，而必須在內部定義出自己的</a:t>
            </a:r>
            <a:r>
              <a:rPr lang="en-US" altLang="zh-TW" sz="2900" dirty="0" err="1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systemcall</a:t>
            </a:r>
            <a:r>
              <a:rPr lang="zh-TW" altLang="en-US" sz="29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900" dirty="0">
                <a:solidFill>
                  <a:srgbClr val="292929"/>
                </a:solidFill>
                <a:latin typeface="Menlo"/>
              </a:rPr>
              <a:t>他的目的就是作為</a:t>
            </a:r>
            <a:r>
              <a:rPr lang="en-US" altLang="zh-TW" sz="29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pointer</a:t>
            </a:r>
            <a:r>
              <a:rPr lang="zh-TW" altLang="en-US" sz="29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900" dirty="0">
                <a:solidFill>
                  <a:srgbClr val="292929"/>
                </a:solidFill>
                <a:latin typeface="Menlo"/>
              </a:rPr>
              <a:t>當你要使用這些</a:t>
            </a:r>
            <a:r>
              <a:rPr lang="en-US" altLang="zh-TW" sz="29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en-US" sz="29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900" dirty="0">
                <a:solidFill>
                  <a:srgbClr val="292929"/>
                </a:solidFill>
                <a:latin typeface="Menlo"/>
              </a:rPr>
              <a:t>都會用到這個</a:t>
            </a:r>
            <a:r>
              <a:rPr lang="en-US" altLang="zh-TW" sz="29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TW" altLang="en-US" sz="2900" dirty="0">
                <a:solidFill>
                  <a:srgbClr val="292929"/>
                </a:solidFill>
                <a:latin typeface="Menlo"/>
              </a:rPr>
              <a:t>來找到自己的</a:t>
            </a:r>
            <a:r>
              <a:rPr lang="en-US" altLang="zh-TW" sz="29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pointer</a:t>
            </a:r>
            <a:r>
              <a:rPr lang="zh-TW" altLang="en-US" sz="2900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sz="29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linux4.19.245/include/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syscalls.h</a:t>
            </a:r>
            <a:r>
              <a:rPr lang="zh-TW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900" dirty="0"/>
              <a:t>這個就是</a:t>
            </a:r>
            <a:r>
              <a:rPr lang="en-US" altLang="zh-TW" sz="2900" dirty="0"/>
              <a:t>header file</a:t>
            </a:r>
            <a:r>
              <a:rPr lang="zh-TW" altLang="en-US" sz="2900" dirty="0"/>
              <a:t>，所有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 function</a:t>
            </a:r>
            <a:r>
              <a:rPr lang="en-US" altLang="zh-TW" sz="2900" dirty="0"/>
              <a:t> </a:t>
            </a:r>
            <a:r>
              <a:rPr lang="zh-TW" altLang="en-US" sz="2900" dirty="0"/>
              <a:t>都會先在這邊宣告，所以必須在這邊進行宣告，才可以使用。</a:t>
            </a:r>
            <a:endParaRPr lang="en-US" altLang="zh-TW" sz="2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linux4.19.245/hello/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hello.c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900" dirty="0"/>
              <a:t>自定義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900" dirty="0"/>
              <a:t>會與外部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zh-TW" altLang="en-US" sz="2900" dirty="0"/>
              <a:t>相呼應，所以資料夾名稱必須正確。</a:t>
            </a:r>
            <a:endParaRPr lang="en-US" altLang="zh-TW" sz="29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linux4.19.245/hello/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zh-TW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確保</a:t>
            </a:r>
            <a:r>
              <a:rPr lang="en-US" altLang="zh-TW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hello.c</a:t>
            </a:r>
            <a:r>
              <a:rPr lang="zh-TW" altLang="en-US" sz="2900" dirty="0"/>
              <a:t>檔案有被編譯且包含在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zh-TW" altLang="en-US" sz="2900" dirty="0"/>
              <a:t>檔案裡</a:t>
            </a:r>
            <a:endParaRPr lang="en-US" altLang="zh-TW" sz="2900" dirty="0"/>
          </a:p>
          <a:p>
            <a:pPr marL="0" indent="0">
              <a:buNone/>
            </a:pPr>
            <a:br>
              <a:rPr lang="en-US" altLang="zh-TW" sz="2000" b="1" dirty="0"/>
            </a:b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36943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6B6550-498D-FDF0-403B-3A7E6ECC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Answering the following questions:</a:t>
            </a:r>
            <a:br>
              <a:rPr lang="en-US" altLang="zh-TW" sz="4000" b="1" dirty="0"/>
            </a:b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6A464A-E9EE-53FB-F296-CC8ECD01D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why do you made such modification?</a:t>
            </a:r>
          </a:p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</a:t>
            </a:r>
            <a:r>
              <a:rPr lang="zh-TW" altLang="en-US" dirty="0"/>
              <a:t>如果想要生成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/>
              <a:t>就必須將上述那些檔案進行宣告，並且告訴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zh-TW" altLang="en-US" dirty="0"/>
              <a:t>哪裡可以找到自己創立的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dirty="0"/>
              <a:t>並且為其編號，讓其有自己的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pointer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dirty="0"/>
              <a:t>不可以有同樣的編號出現，這樣在使用上，他無法辨別要使用哪一個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dirty="0"/>
              <a:t>再來就是進行編譯，然後安裝，重開就可以測試自己的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</a:t>
            </a:r>
            <a:r>
              <a:rPr lang="zh-TW" altLang="en-US" dirty="0"/>
              <a:t>是否可以使用。</a:t>
            </a:r>
          </a:p>
        </p:txBody>
      </p:sp>
    </p:spTree>
    <p:extLst>
      <p:ext uri="{BB962C8B-B14F-4D97-AF65-F5344CB8AC3E}">
        <p14:creationId xmlns:p14="http://schemas.microsoft.com/office/powerpoint/2010/main" val="3538966563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298</TotalTime>
  <Words>1021</Words>
  <Application>Microsoft Office PowerPoint</Application>
  <PresentationFormat>寬螢幕</PresentationFormat>
  <Paragraphs>73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charter</vt:lpstr>
      <vt:lpstr>Menlo</vt:lpstr>
      <vt:lpstr>sohne</vt:lpstr>
      <vt:lpstr>新細明體</vt:lpstr>
      <vt:lpstr>Franklin Gothic Book</vt:lpstr>
      <vt:lpstr>Times New Roman</vt:lpstr>
      <vt:lpstr>裁剪</vt:lpstr>
      <vt:lpstr>project1</vt:lpstr>
      <vt:lpstr>Set up virtual machine environment for Linux OS </vt:lpstr>
      <vt:lpstr>Adding a Hello World System Call to Linux Kernel  </vt:lpstr>
      <vt:lpstr>Adding a Hello World System Call to Linux Kernel</vt:lpstr>
      <vt:lpstr>Adding a Hello World System Call to Linux Kernel</vt:lpstr>
      <vt:lpstr>Adding a Hello World System Call to Linux Kernel</vt:lpstr>
      <vt:lpstr>Test system call: </vt:lpstr>
      <vt:lpstr>Answering the following questions: </vt:lpstr>
      <vt:lpstr>Answering the following questions: </vt:lpstr>
      <vt:lpstr>Extend knowledge have learned in this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project1</dc:title>
  <dc:creator>柯琮祐</dc:creator>
  <cp:lastModifiedBy>柯琮祐</cp:lastModifiedBy>
  <cp:revision>11</cp:revision>
  <dcterms:created xsi:type="dcterms:W3CDTF">2022-05-28T05:47:45Z</dcterms:created>
  <dcterms:modified xsi:type="dcterms:W3CDTF">2022-05-29T08:00:55Z</dcterms:modified>
</cp:coreProperties>
</file>