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  <p:sldId id="266" r:id="rId13"/>
    <p:sldId id="271" r:id="rId14"/>
    <p:sldId id="272" r:id="rId15"/>
    <p:sldId id="270" r:id="rId16"/>
  </p:sldIdLst>
  <p:sldSz cx="12858750" cy="723265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icrosoft Yahei" panose="020B0503020204020204" pitchFamily="34" charset="-122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1" roundtripDataSignature="AMtx7mj3wOLB+w/b08AHrh11mlPLeuBk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506557-E0BD-4354-98AB-59B39C73A9B0}">
  <a:tblStyle styleId="{B5506557-E0BD-4354-98AB-59B39C73A9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BCBEF38-4C53-4AA3-A472-A76795B92F9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16" y="6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a9b3c0fc4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a9b3c0fc4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da9b3c0fc4_2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330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484927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7b484927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434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zh-CN" altLang="af-ZA"/>
              <a:t>結論與感想由各自組員分別分享</a:t>
            </a:r>
          </a:p>
        </p:txBody>
      </p:sp>
      <p:sp>
        <p:nvSpPr>
          <p:cNvPr id="37" name="Google Shape;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zh-CN" altLang="en-US"/>
              <a:t>社會-&gt;老人-&gt;長照中心-&gt;夜間照護需求。</a:t>
            </a:r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endParaRPr lang="zh-TW" altLang="en-US"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484927f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7b484927f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69276b9c9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b69276b9c9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b5eb5adb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db5eb5adb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9b3c0fc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da9b3c0fc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r>
              <a:rPr lang="zh-TW" altLang="en-US"/>
              <a:t>專題實際使用時不會有介面-&gt;這是方便demo與測試用的。</a:t>
            </a:r>
          </a:p>
        </p:txBody>
      </p:sp>
      <p:sp>
        <p:nvSpPr>
          <p:cNvPr id="93" name="Google Shape;93;gda9b3c0fc4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a9b3c0fc4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a9b3c0fc4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da9b3c0fc4_2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dt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ft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空白">
  <p:cSld name="4_空白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dt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ft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/>
          <p:nvPr/>
        </p:nvSpPr>
        <p:spPr>
          <a:xfrm>
            <a:off x="350" y="5187500"/>
            <a:ext cx="9512152" cy="2081349"/>
          </a:xfrm>
          <a:custGeom>
            <a:avLst/>
            <a:gdLst/>
            <a:ahLst/>
            <a:cxnLst/>
            <a:rect l="l" t="t" r="r" b="b"/>
            <a:pathLst>
              <a:path w="4183" h="904" extrusionOk="0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354" y="1"/>
            <a:ext cx="12858043" cy="2081338"/>
          </a:xfrm>
          <a:custGeom>
            <a:avLst/>
            <a:gdLst/>
            <a:ahLst/>
            <a:cxnLst/>
            <a:rect l="l" t="t" r="r" b="b"/>
            <a:pathLst>
              <a:path w="5687" h="920" extrusionOk="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354" y="1"/>
            <a:ext cx="12858043" cy="2081338"/>
          </a:xfrm>
          <a:custGeom>
            <a:avLst/>
            <a:gdLst/>
            <a:ahLst/>
            <a:cxnLst/>
            <a:rect l="l" t="t" r="r" b="b"/>
            <a:pathLst>
              <a:path w="5687" h="920" extrusionOk="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172615" y="1758803"/>
            <a:ext cx="7992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長照老人聲音辨識系統</a:t>
            </a:r>
            <a:endParaRPr sz="6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260400" y="3402395"/>
            <a:ext cx="5628033" cy="174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指導教師：羅峻旗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教授</a:t>
            </a:r>
            <a:endParaRPr sz="1400" b="0" i="0" u="none" strike="noStrike" cap="none" err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專題學生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</a:t>
            </a:r>
            <a:r>
              <a:rPr lang="zh-TW" alt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資工四</a:t>
            </a:r>
            <a:r>
              <a:rPr 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Ａ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410715431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吳明環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r>
              <a:rPr 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                </a:t>
            </a:r>
            <a:r>
              <a:rPr lang="zh-TW" alt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資工四Ａ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410715415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馬明徵</a:t>
            </a:r>
            <a:r>
              <a:rPr 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       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r>
              <a:rPr 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    </a:t>
            </a:r>
            <a:r>
              <a:rPr lang="zh-TW" alt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資工四Ａ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410717988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華哲宇</a:t>
            </a:r>
            <a:endParaRPr sz="2000" b="0" i="0" u="none" strike="noStrike" cap="none" err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r>
              <a:rPr 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    </a:t>
            </a:r>
            <a:r>
              <a:rPr lang="zh-TW" alt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資工四</a:t>
            </a:r>
            <a:r>
              <a:rPr lang="en-US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Ａ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410715376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楊欣蓉</a:t>
            </a:r>
            <a:endParaRPr sz="2000" b="0" i="0" u="none" strike="noStrike" cap="none" err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6764" y="2819775"/>
            <a:ext cx="5715236" cy="37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5;g7b484927fa_0_66">
            <a:extLst>
              <a:ext uri="{FF2B5EF4-FFF2-40B4-BE49-F238E27FC236}">
                <a16:creationId xmlns:a16="http://schemas.microsoft.com/office/drawing/2014/main" id="{7D70C466-A1D5-4AEE-9670-C3DA8707E8B4}"/>
              </a:ext>
            </a:extLst>
          </p:cNvPr>
          <p:cNvSpPr/>
          <p:nvPr/>
        </p:nvSpPr>
        <p:spPr>
          <a:xfrm>
            <a:off x="243925" y="742225"/>
            <a:ext cx="1634400" cy="25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</a:t>
            </a:r>
            <a:endParaRPr sz="6000" b="1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工</a:t>
            </a:r>
            <a:endParaRPr sz="6000" b="1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196;g7b484927fa_0_66">
            <a:extLst>
              <a:ext uri="{FF2B5EF4-FFF2-40B4-BE49-F238E27FC236}">
                <a16:creationId xmlns:a16="http://schemas.microsoft.com/office/drawing/2014/main" id="{DB5DB695-EF09-48B3-B590-C3553991D002}"/>
              </a:ext>
            </a:extLst>
          </p:cNvPr>
          <p:cNvSpPr/>
          <p:nvPr/>
        </p:nvSpPr>
        <p:spPr>
          <a:xfrm>
            <a:off x="4668871" y="4336405"/>
            <a:ext cx="3521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197;g7b484927fa_0_66">
            <a:extLst>
              <a:ext uri="{FF2B5EF4-FFF2-40B4-BE49-F238E27FC236}">
                <a16:creationId xmlns:a16="http://schemas.microsoft.com/office/drawing/2014/main" id="{2D5F6ADF-00C5-4822-8334-C6550CCE9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770184"/>
              </p:ext>
            </p:extLst>
          </p:nvPr>
        </p:nvGraphicFramePr>
        <p:xfrm>
          <a:off x="2153926" y="930981"/>
          <a:ext cx="9547550" cy="5370687"/>
        </p:xfrm>
        <a:graphic>
          <a:graphicData uri="http://schemas.openxmlformats.org/drawingml/2006/table">
            <a:tbl>
              <a:tblPr bandRow="1" bandCol="1">
                <a:noFill/>
              </a:tblPr>
              <a:tblGrid>
                <a:gridCol w="29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14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項 目 名 稱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說         明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負責人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08">
                <a:tc>
                  <a:txBody>
                    <a:bodyPr/>
                    <a:lstStyle/>
                    <a:p>
                      <a:pPr marL="0" marR="0" lvl="0" indent="977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資料儲存設計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</a:rPr>
                        <a:t>使用java的class處理聲音特徵序列的儲存格式，使用Serializable方式進行儲存。</a:t>
                      </a:r>
                      <a:endParaRPr sz="2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馬明徵</a:t>
                      </a:r>
                      <a:endParaRPr sz="2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17775" marR="177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539">
                <a:tc>
                  <a:txBody>
                    <a:bodyPr/>
                    <a:lstStyle/>
                    <a:p>
                      <a:pPr marL="0" marR="0" lvl="0" indent="977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系統設計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聲音比對方式、演算法設計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馬明徵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吳明環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206">
                <a:tc>
                  <a:txBody>
                    <a:bodyPr/>
                    <a:lstStyle/>
                    <a:p>
                      <a:pPr marL="0" marR="0" lvl="0" indent="977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專案管理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977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報告和ppt的製作，制定時間規劃 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楊欣蓉、馬明徵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38">
                <a:tc>
                  <a:txBody>
                    <a:bodyPr/>
                    <a:lstStyle/>
                    <a:p>
                      <a:pPr marL="0" marR="0" lvl="0" indent="977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應用程式ＵＩ設計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使用java swing進行系統介面設計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華哲宇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308">
                <a:tc>
                  <a:txBody>
                    <a:bodyPr/>
                    <a:lstStyle/>
                    <a:p>
                      <a:pPr marL="0" marR="0" lvl="0" indent="977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版本控制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使用git和github進行版本控制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馬明徵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吳明環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華哲宇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110">
                <a:tc>
                  <a:txBody>
                    <a:bodyPr/>
                    <a:lstStyle/>
                    <a:p>
                      <a:pPr marL="0" marR="0" lvl="0" indent="977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通知系統和終端設備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SMTP與本系統的銜接和樹莓派</a:t>
                      </a:r>
                      <a:endParaRPr sz="24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華哲宇</a:t>
                      </a:r>
                      <a:endParaRPr sz="2400" u="none" strike="noStrike" cap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775" marR="177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3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484927fa_0_1"/>
          <p:cNvSpPr/>
          <p:nvPr/>
        </p:nvSpPr>
        <p:spPr>
          <a:xfrm>
            <a:off x="2571575" y="2818977"/>
            <a:ext cx="7715700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7200" b="1" i="0" u="none" strike="noStrike" cap="none" dirty="0" err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結論與</a:t>
            </a:r>
            <a:r>
              <a:rPr lang="zh-TW" altLang="en-US" sz="7200" b="1" i="0" u="none" strike="noStrike" cap="none" dirty="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未來展望</a:t>
            </a:r>
            <a:r>
              <a:rPr lang="en-US" sz="9600" b="1" i="0" u="none" strike="noStrike" cap="none" dirty="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9600" b="1" i="0" u="none" strike="noStrike" cap="none" dirty="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6" name="Google Shape;196;g7b484927fa_0_1"/>
          <p:cNvSpPr/>
          <p:nvPr/>
        </p:nvSpPr>
        <p:spPr>
          <a:xfrm>
            <a:off x="4668871" y="4336405"/>
            <a:ext cx="3521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b484927fa_0_1"/>
          <p:cNvSpPr/>
          <p:nvPr/>
        </p:nvSpPr>
        <p:spPr>
          <a:xfrm>
            <a:off x="3070119" y="2693344"/>
            <a:ext cx="6718511" cy="185846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365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11971288" y="303957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PPT论坛：www.1ppt.cn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54" y="5187510"/>
            <a:ext cx="9453357" cy="2045141"/>
          </a:xfrm>
          <a:custGeom>
            <a:avLst/>
            <a:gdLst/>
            <a:ahLst/>
            <a:cxnLst/>
            <a:rect l="l" t="t" r="r" b="b"/>
            <a:pathLst>
              <a:path w="4183" h="904" extrusionOk="0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354" y="1"/>
            <a:ext cx="12858037" cy="2081339"/>
          </a:xfrm>
          <a:custGeom>
            <a:avLst/>
            <a:gdLst/>
            <a:ahLst/>
            <a:cxnLst/>
            <a:rect l="l" t="t" r="r" b="b"/>
            <a:pathLst>
              <a:path w="5687" h="920" extrusionOk="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354" y="1"/>
            <a:ext cx="12858043" cy="2081338"/>
          </a:xfrm>
          <a:custGeom>
            <a:avLst/>
            <a:gdLst/>
            <a:ahLst/>
            <a:cxnLst/>
            <a:rect l="l" t="t" r="r" b="b"/>
            <a:pathLst>
              <a:path w="5687" h="920" extrusionOk="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2234295" y="2846333"/>
            <a:ext cx="8390162" cy="1477328"/>
          </a:xfrm>
          <a:prstGeom prst="rect">
            <a:avLst/>
          </a:prstGeom>
          <a:solidFill>
            <a:srgbClr val="000000">
              <a:alpha val="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</a:t>
            </a:r>
            <a:r>
              <a:rPr lang="en-US" sz="9600" b="1" i="0" u="none" strike="noStrike" cap="none">
                <a:solidFill>
                  <a:srgbClr val="A5A5A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9600" b="1" i="0" u="none" strike="noStrike" cap="none">
              <a:solidFill>
                <a:srgbClr val="A5A5A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668871" y="4336405"/>
            <a:ext cx="3521008" cy="43088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謝謝</a:t>
            </a:r>
            <a:r>
              <a:rPr lang="zh-TW" altLang="en-US" sz="2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評審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們的指導</a:t>
            </a: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!</a:t>
            </a:r>
            <a:endParaRPr sz="14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362421" y="551225"/>
            <a:ext cx="307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 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6732767" y="736005"/>
            <a:ext cx="34410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https://www.ypppt.com/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655" y="4375820"/>
            <a:ext cx="3322608" cy="7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655" y="1756860"/>
            <a:ext cx="3322608" cy="7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6966" y="3084561"/>
            <a:ext cx="3322607" cy="7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6966" y="1729046"/>
            <a:ext cx="3322607" cy="7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6966" y="4401095"/>
            <a:ext cx="3322607" cy="7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3655" y="3077533"/>
            <a:ext cx="3322608" cy="7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834" y="5674107"/>
            <a:ext cx="3322608" cy="7011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4507919" y="1855381"/>
            <a:ext cx="1800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動機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9707844" y="4509384"/>
            <a:ext cx="27248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</a:rPr>
              <a:t>分工表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9619566" y="5805104"/>
            <a:ext cx="2813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</a:rPr>
              <a:t>結論與未來展望</a:t>
            </a:r>
            <a:endParaRPr lang="zh-TW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9619576" y="1798688"/>
            <a:ext cx="3902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</a:rPr>
              <a:t>實際畫面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9619571" y="3154036"/>
            <a:ext cx="2813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</a:rPr>
              <a:t>成本分析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4507869" y="3154021"/>
            <a:ext cx="180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系統功能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4507919" y="5823428"/>
            <a:ext cx="1800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altLang="en-US" sz="2800" dirty="0">
                <a:solidFill>
                  <a:schemeClr val="dk1"/>
                </a:solidFill>
              </a:rPr>
              <a:t>進行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4507919" y="4440040"/>
            <a:ext cx="1800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系統架構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790747" y="1817242"/>
            <a:ext cx="118571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790747" y="4395367"/>
            <a:ext cx="64878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0" i="0" u="none" strike="noStrike" cap="none">
              <a:solidFill>
                <a:srgbClr val="ACB8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790779" y="3082650"/>
            <a:ext cx="354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>
              <a:solidFill>
                <a:srgbClr val="ACB8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7065178" y="1809538"/>
            <a:ext cx="139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200" b="0" i="0" u="none" strike="noStrike" cap="none">
              <a:solidFill>
                <a:srgbClr val="ACB8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790748" y="5717625"/>
            <a:ext cx="2297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 b="0" i="0" u="none" strike="noStrike" cap="none">
              <a:solidFill>
                <a:srgbClr val="ACB8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7065178" y="4459138"/>
            <a:ext cx="109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052578" y="3135225"/>
            <a:ext cx="139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43;p2">
            <a:extLst>
              <a:ext uri="{FF2B5EF4-FFF2-40B4-BE49-F238E27FC236}">
                <a16:creationId xmlns:a16="http://schemas.microsoft.com/office/drawing/2014/main" id="{F5FD81CB-A0BE-4728-B2FE-5D57A44EEB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6959" y="5727394"/>
            <a:ext cx="3322607" cy="70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64;p2">
            <a:extLst>
              <a:ext uri="{FF2B5EF4-FFF2-40B4-BE49-F238E27FC236}">
                <a16:creationId xmlns:a16="http://schemas.microsoft.com/office/drawing/2014/main" id="{1CC8C9DC-B0B7-46D8-AE8A-0649FE4B64E5}"/>
              </a:ext>
            </a:extLst>
          </p:cNvPr>
          <p:cNvSpPr txBox="1"/>
          <p:nvPr/>
        </p:nvSpPr>
        <p:spPr>
          <a:xfrm>
            <a:off x="7052571" y="5778058"/>
            <a:ext cx="1394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ACB8CA"/>
                </a:solidFill>
                <a:latin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/>
        </p:nvSpPr>
        <p:spPr>
          <a:xfrm>
            <a:off x="810297" y="365400"/>
            <a:ext cx="391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動機</a:t>
            </a:r>
            <a:endParaRPr sz="6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5298" y="520700"/>
            <a:ext cx="4135250" cy="275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0600" y="3915663"/>
            <a:ext cx="3749401" cy="2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/>
          <p:nvPr/>
        </p:nvSpPr>
        <p:spPr>
          <a:xfrm rot="-1298016">
            <a:off x="5130725" y="2249427"/>
            <a:ext cx="1217350" cy="509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rot="5400000">
            <a:off x="10988900" y="1907675"/>
            <a:ext cx="1218600" cy="89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 rot="9699613">
            <a:off x="7169720" y="5058384"/>
            <a:ext cx="1256628" cy="5026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2549288" y="4776500"/>
            <a:ext cx="4206000" cy="1679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長照老人聲音辨識系統</a:t>
            </a:r>
            <a:endParaRPr sz="30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5">
            <a:alphaModFix/>
          </a:blip>
          <a:srcRect b="7927"/>
          <a:stretch/>
        </p:blipFill>
        <p:spPr>
          <a:xfrm>
            <a:off x="1151038" y="1398250"/>
            <a:ext cx="3572472" cy="299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884250" y="2299500"/>
            <a:ext cx="3735300" cy="389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7646575" y="2090125"/>
            <a:ext cx="4668900" cy="455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5601375" y="1906425"/>
            <a:ext cx="2633700" cy="27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 txBox="1"/>
          <p:nvPr/>
        </p:nvSpPr>
        <p:spPr>
          <a:xfrm>
            <a:off x="884250" y="520700"/>
            <a:ext cx="3279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</a:rPr>
              <a:t>系統功能</a:t>
            </a:r>
            <a:r>
              <a:rPr lang="en-US" sz="4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693975" y="4000875"/>
            <a:ext cx="2469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alt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錄製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聲音</a:t>
            </a:r>
            <a:endParaRPr sz="3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345279" y="3022575"/>
            <a:ext cx="2131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通報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3978375" y="3753900"/>
            <a:ext cx="3000000" cy="30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4405075" y="4943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altLang="en-U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辨識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聲音</a:t>
            </a:r>
            <a:endParaRPr sz="3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9033300" y="3995863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altLang="en-US" sz="3600" b="1" dirty="0">
                <a:solidFill>
                  <a:schemeClr val="lt1"/>
                </a:solidFill>
                <a:latin typeface="Calibri"/>
                <a:cs typeface="Calibri"/>
              </a:rPr>
              <a:t>判斷危險</a:t>
            </a:r>
            <a:endParaRPr lang="zh-CN" altLang="en-US" sz="3600" b="1" i="0" u="none" strike="noStrike" cap="none" dirty="0">
              <a:solidFill>
                <a:schemeClr val="lt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7b484927fa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9925" y="210075"/>
            <a:ext cx="6721800" cy="68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7b484927fa_0_49"/>
          <p:cNvSpPr/>
          <p:nvPr/>
        </p:nvSpPr>
        <p:spPr>
          <a:xfrm>
            <a:off x="11971288" y="303957"/>
            <a:ext cx="775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PPT论坛：www.1ppt.cn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7b484927fa_0_49"/>
          <p:cNvSpPr/>
          <p:nvPr/>
        </p:nvSpPr>
        <p:spPr>
          <a:xfrm>
            <a:off x="0" y="5286900"/>
            <a:ext cx="3655273" cy="1945749"/>
          </a:xfrm>
          <a:custGeom>
            <a:avLst/>
            <a:gdLst/>
            <a:ahLst/>
            <a:cxnLst/>
            <a:rect l="l" t="t" r="r" b="b"/>
            <a:pathLst>
              <a:path w="4183" h="904" extrusionOk="0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7b484927fa_0_49"/>
          <p:cNvSpPr/>
          <p:nvPr/>
        </p:nvSpPr>
        <p:spPr>
          <a:xfrm>
            <a:off x="-414475" y="534650"/>
            <a:ext cx="33144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</a:t>
            </a:r>
            <a:endParaRPr sz="6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統</a:t>
            </a:r>
            <a:endParaRPr sz="6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架</a:t>
            </a:r>
            <a:endParaRPr sz="6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構</a:t>
            </a:r>
            <a:endParaRPr sz="6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Google Shape;105;g7b484927fa_0_49"/>
          <p:cNvSpPr/>
          <p:nvPr/>
        </p:nvSpPr>
        <p:spPr>
          <a:xfrm>
            <a:off x="2899925" y="146475"/>
            <a:ext cx="6887700" cy="6975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7b484927fa_0_49"/>
          <p:cNvSpPr/>
          <p:nvPr/>
        </p:nvSpPr>
        <p:spPr>
          <a:xfrm rot="10800000">
            <a:off x="9203475" y="0"/>
            <a:ext cx="3655273" cy="2081349"/>
          </a:xfrm>
          <a:custGeom>
            <a:avLst/>
            <a:gdLst/>
            <a:ahLst/>
            <a:cxnLst/>
            <a:rect l="l" t="t" r="r" b="b"/>
            <a:pathLst>
              <a:path w="4183" h="904" extrusionOk="0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7b484927fa_0_49"/>
          <p:cNvSpPr txBox="1"/>
          <p:nvPr/>
        </p:nvSpPr>
        <p:spPr>
          <a:xfrm>
            <a:off x="1822500" y="1094150"/>
            <a:ext cx="6486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硬體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18D959-CC1C-46F6-9B72-F79317C4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876" y="419307"/>
            <a:ext cx="6717647" cy="6420225"/>
          </a:xfrm>
          <a:prstGeom prst="rect">
            <a:avLst/>
          </a:prstGeom>
        </p:spPr>
      </p:pic>
      <p:sp>
        <p:nvSpPr>
          <p:cNvPr id="113" name="Google Shape;113;gb69276b9c9_6_11"/>
          <p:cNvSpPr/>
          <p:nvPr/>
        </p:nvSpPr>
        <p:spPr>
          <a:xfrm>
            <a:off x="11971288" y="303957"/>
            <a:ext cx="775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PPT论坛：www.1ppt.cn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en-US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b69276b9c9_6_11"/>
          <p:cNvSpPr/>
          <p:nvPr/>
        </p:nvSpPr>
        <p:spPr>
          <a:xfrm>
            <a:off x="0" y="5286900"/>
            <a:ext cx="3655273" cy="1945749"/>
          </a:xfrm>
          <a:custGeom>
            <a:avLst/>
            <a:gdLst/>
            <a:ahLst/>
            <a:cxnLst/>
            <a:rect l="l" t="t" r="r" b="b"/>
            <a:pathLst>
              <a:path w="4183" h="904" extrusionOk="0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b69276b9c9_6_11"/>
          <p:cNvSpPr/>
          <p:nvPr/>
        </p:nvSpPr>
        <p:spPr>
          <a:xfrm>
            <a:off x="-414475" y="534650"/>
            <a:ext cx="33144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</a:t>
            </a:r>
            <a:endParaRPr sz="6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統</a:t>
            </a:r>
            <a:endParaRPr sz="6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架</a:t>
            </a:r>
            <a:endParaRPr sz="6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6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構</a:t>
            </a:r>
            <a:endParaRPr sz="6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6" name="Google Shape;116;gb69276b9c9_6_11"/>
          <p:cNvSpPr/>
          <p:nvPr/>
        </p:nvSpPr>
        <p:spPr>
          <a:xfrm rot="10800000">
            <a:off x="9164178" y="-1"/>
            <a:ext cx="3694572" cy="1985051"/>
          </a:xfrm>
          <a:custGeom>
            <a:avLst/>
            <a:gdLst/>
            <a:ahLst/>
            <a:cxnLst/>
            <a:rect l="l" t="t" r="r" b="b"/>
            <a:pathLst>
              <a:path w="4183" h="904" extrusionOk="0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8575" tIns="64275" rIns="128575" bIns="6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b69276b9c9_6_11"/>
          <p:cNvSpPr txBox="1"/>
          <p:nvPr/>
        </p:nvSpPr>
        <p:spPr>
          <a:xfrm>
            <a:off x="1822500" y="1094150"/>
            <a:ext cx="6486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軟體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b69276b9c9_6_11"/>
          <p:cNvSpPr/>
          <p:nvPr/>
        </p:nvSpPr>
        <p:spPr>
          <a:xfrm>
            <a:off x="3185800" y="210875"/>
            <a:ext cx="6871800" cy="6892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5eb5adbd_0_4"/>
          <p:cNvSpPr txBox="1"/>
          <p:nvPr/>
        </p:nvSpPr>
        <p:spPr>
          <a:xfrm>
            <a:off x="884252" y="305425"/>
            <a:ext cx="5734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進行方法</a:t>
            </a:r>
            <a:r>
              <a:rPr lang="en-US" sz="6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db5eb5adbd_0_4"/>
          <p:cNvSpPr txBox="1"/>
          <p:nvPr/>
        </p:nvSpPr>
        <p:spPr>
          <a:xfrm>
            <a:off x="1375775" y="2505575"/>
            <a:ext cx="97680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接收聲音：用電容式的抗噪麥克風收音，有效降低醫療儀器所發出的高低頻噪音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辨識聲音：建立聲音資料庫來比較聲音特徵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判斷情況等級：透過醫生已判斷的聲音資料來分級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 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寄送通知：透過事件分級後的狀態來判斷要用何種通知方式。我們將會架設ＳＭＳ與SMTP伺服器來通知醫生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db5eb5adbd_0_4"/>
          <p:cNvSpPr/>
          <p:nvPr/>
        </p:nvSpPr>
        <p:spPr>
          <a:xfrm>
            <a:off x="1139925" y="1434750"/>
            <a:ext cx="2004600" cy="8649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接收聲音</a:t>
            </a:r>
            <a:endParaRPr sz="30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b5eb5adbd_0_4"/>
          <p:cNvSpPr txBox="1"/>
          <p:nvPr/>
        </p:nvSpPr>
        <p:spPr>
          <a:xfrm>
            <a:off x="3827700" y="1543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b5eb5adbd_0_4"/>
          <p:cNvSpPr/>
          <p:nvPr/>
        </p:nvSpPr>
        <p:spPr>
          <a:xfrm>
            <a:off x="4009300" y="1434738"/>
            <a:ext cx="2004600" cy="8649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辨識聲音</a:t>
            </a:r>
            <a:endParaRPr sz="30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b5eb5adbd_0_4"/>
          <p:cNvSpPr/>
          <p:nvPr/>
        </p:nvSpPr>
        <p:spPr>
          <a:xfrm>
            <a:off x="6986725" y="1434738"/>
            <a:ext cx="2004600" cy="8649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判斷情況等級</a:t>
            </a:r>
            <a:endParaRPr sz="30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db5eb5adbd_0_4"/>
          <p:cNvSpPr/>
          <p:nvPr/>
        </p:nvSpPr>
        <p:spPr>
          <a:xfrm>
            <a:off x="9896900" y="1434738"/>
            <a:ext cx="2004600" cy="8649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寄送通知</a:t>
            </a:r>
            <a:endParaRPr sz="30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db5eb5adbd_0_4"/>
          <p:cNvCxnSpPr>
            <a:stCxn id="125" idx="3"/>
            <a:endCxn id="127" idx="1"/>
          </p:cNvCxnSpPr>
          <p:nvPr/>
        </p:nvCxnSpPr>
        <p:spPr>
          <a:xfrm>
            <a:off x="3144525" y="1867200"/>
            <a:ext cx="8649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gdb5eb5adbd_0_4"/>
          <p:cNvCxnSpPr>
            <a:endCxn id="128" idx="1"/>
          </p:cNvCxnSpPr>
          <p:nvPr/>
        </p:nvCxnSpPr>
        <p:spPr>
          <a:xfrm>
            <a:off x="5930125" y="1867188"/>
            <a:ext cx="10566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gdb5eb5adbd_0_4"/>
          <p:cNvCxnSpPr>
            <a:endCxn id="129" idx="1"/>
          </p:cNvCxnSpPr>
          <p:nvPr/>
        </p:nvCxnSpPr>
        <p:spPr>
          <a:xfrm>
            <a:off x="8991200" y="1867188"/>
            <a:ext cx="9057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a9b3c0fc4_2_31"/>
          <p:cNvSpPr txBox="1"/>
          <p:nvPr/>
        </p:nvSpPr>
        <p:spPr>
          <a:xfrm>
            <a:off x="452050" y="59000"/>
            <a:ext cx="5208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實際畫面</a:t>
            </a:r>
            <a:endParaRPr sz="6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253FD6-A8E8-4F4D-9F49-8B5E99CB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0" y="1142534"/>
            <a:ext cx="8082350" cy="3890197"/>
          </a:xfrm>
          <a:prstGeom prst="rect">
            <a:avLst/>
          </a:prstGeom>
        </p:spPr>
      </p:pic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0652FFB-35DB-4E0C-AE43-0F0CDB0CE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4" y="5251916"/>
            <a:ext cx="52387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9b3c0fc4_2_51"/>
          <p:cNvSpPr txBox="1"/>
          <p:nvPr/>
        </p:nvSpPr>
        <p:spPr>
          <a:xfrm>
            <a:off x="3324209" y="563914"/>
            <a:ext cx="6210332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成</a:t>
            </a:r>
            <a:r>
              <a:rPr lang="zh-TW" altLang="en-US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本分析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14B704B-B4A7-4804-B046-1F4C262EC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56937"/>
              </p:ext>
            </p:extLst>
          </p:nvPr>
        </p:nvGraphicFramePr>
        <p:xfrm>
          <a:off x="2143125" y="2458085"/>
          <a:ext cx="8572500" cy="2316480"/>
        </p:xfrm>
        <a:graphic>
          <a:graphicData uri="http://schemas.openxmlformats.org/drawingml/2006/table">
            <a:tbl>
              <a:tblPr firstRow="1" bandRow="1">
                <a:tableStyleId>{B5506557-E0BD-4354-98AB-59B39C73A9B0}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114292926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22920352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778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3200" dirty="0">
                          <a:solidFill>
                            <a:schemeClr val="bg1"/>
                          </a:solidFill>
                        </a:rPr>
                        <a:t>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>
                          <a:solidFill>
                            <a:schemeClr val="bg1"/>
                          </a:solidFill>
                        </a:rPr>
                        <a:t>價格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>
                          <a:solidFill>
                            <a:schemeClr val="bg1"/>
                          </a:solidFill>
                        </a:rPr>
                        <a:t>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200" dirty="0">
                          <a:solidFill>
                            <a:schemeClr val="bg1"/>
                          </a:solidFill>
                        </a:rPr>
                        <a:t>個人電腦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chemeClr val="bg1"/>
                          </a:solidFill>
                        </a:rPr>
                        <a:t>26000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0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200" dirty="0">
                          <a:solidFill>
                            <a:schemeClr val="bg1"/>
                          </a:solidFill>
                        </a:rPr>
                        <a:t>麥克風</a:t>
                      </a:r>
                      <a:endParaRPr lang="en-US" altLang="zh-TW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chemeClr val="bg1"/>
                          </a:solidFill>
                        </a:rPr>
                        <a:t>250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200" dirty="0">
                          <a:solidFill>
                            <a:schemeClr val="bg1"/>
                          </a:solidFill>
                        </a:rPr>
                        <a:t>總價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>
                          <a:solidFill>
                            <a:schemeClr val="bg1"/>
                          </a:solidFill>
                        </a:rPr>
                        <a:t>26250</a:t>
                      </a:r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104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2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C875D7555DAC94DA7C0C5498CFA5F3D" ma:contentTypeVersion="6" ma:contentTypeDescription="建立新的文件。" ma:contentTypeScope="" ma:versionID="d15de219fe9c664ba03bfb3b310f2d78">
  <xsd:schema xmlns:xsd="http://www.w3.org/2001/XMLSchema" xmlns:xs="http://www.w3.org/2001/XMLSchema" xmlns:p="http://schemas.microsoft.com/office/2006/metadata/properties" xmlns:ns2="c663ac12-7c2c-4bed-ba33-b6d4744eb23f" xmlns:ns3="aea3641b-cbd2-4196-9034-48224ecbffa6" targetNamespace="http://schemas.microsoft.com/office/2006/metadata/properties" ma:root="true" ma:fieldsID="f9c959fedaa0431c8d37e956c226d9b7" ns2:_="" ns3:_="">
    <xsd:import namespace="c663ac12-7c2c-4bed-ba33-b6d4744eb23f"/>
    <xsd:import namespace="aea3641b-cbd2-4196-9034-48224ecbff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3ac12-7c2c-4bed-ba33-b6d4744eb2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3641b-cbd2-4196-9034-48224ecbff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304E65-DCB3-4481-909C-676770FD0E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3ac12-7c2c-4bed-ba33-b6d4744eb23f"/>
    <ds:schemaRef ds:uri="aea3641b-cbd2-4196-9034-48224ecbff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B773F6-AB92-4877-A5AD-9804A65E716C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c663ac12-7c2c-4bed-ba33-b6d4744eb23f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aea3641b-cbd2-4196-9034-48224ecbffa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7D93E4-118B-42CB-A922-4ABB672158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自訂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Microsoft Yahei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楊欣蓉</cp:lastModifiedBy>
  <cp:revision>7</cp:revision>
  <dcterms:created xsi:type="dcterms:W3CDTF">2016-10-31T14:24:29Z</dcterms:created>
  <dcterms:modified xsi:type="dcterms:W3CDTF">2021-12-22T10:16:48Z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0x0101005C875D7555DAC94DA7C0C5498CFA5F3D</vt:lpwstr>
  </property>
</Properties>
</file>