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sldIdLst>
    <p:sldId id="256" r:id="rId5"/>
    <p:sldId id="257" r:id="rId6"/>
    <p:sldId id="259" r:id="rId7"/>
    <p:sldId id="262" r:id="rId8"/>
    <p:sldId id="273" r:id="rId9"/>
    <p:sldId id="275" r:id="rId10"/>
    <p:sldId id="271" r:id="rId11"/>
    <p:sldId id="278" r:id="rId12"/>
    <p:sldId id="279" r:id="rId13"/>
    <p:sldId id="280" r:id="rId14"/>
    <p:sldId id="281" r:id="rId15"/>
    <p:sldId id="282" r:id="rId16"/>
    <p:sldId id="284" r:id="rId17"/>
    <p:sldId id="285" r:id="rId18"/>
    <p:sldId id="286" r:id="rId19"/>
    <p:sldId id="287" r:id="rId20"/>
    <p:sldId id="290" r:id="rId21"/>
    <p:sldId id="288" r:id="rId22"/>
    <p:sldId id="289" r:id="rId23"/>
    <p:sldId id="291"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29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1399cd9d1ef61b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ao-Sian Liou" userId="04e562538b3b3a51" providerId="LiveId" clId="{D0BE54BC-D349-46B7-AD2D-010DB0C2DEDD}"/>
    <pc:docChg chg="delSld modSld">
      <pc:chgData name="Jhao-Sian Liou" userId="04e562538b3b3a51" providerId="LiveId" clId="{D0BE54BC-D349-46B7-AD2D-010DB0C2DEDD}" dt="2021-12-23T02:02:22.091" v="3" actId="255"/>
      <pc:docMkLst>
        <pc:docMk/>
      </pc:docMkLst>
      <pc:sldChg chg="del">
        <pc:chgData name="Jhao-Sian Liou" userId="04e562538b3b3a51" providerId="LiveId" clId="{D0BE54BC-D349-46B7-AD2D-010DB0C2DEDD}" dt="2021-12-23T01:32:19.931" v="0" actId="2696"/>
        <pc:sldMkLst>
          <pc:docMk/>
          <pc:sldMk cId="3599239065" sldId="283"/>
        </pc:sldMkLst>
      </pc:sldChg>
      <pc:sldChg chg="modSp mod">
        <pc:chgData name="Jhao-Sian Liou" userId="04e562538b3b3a51" providerId="LiveId" clId="{D0BE54BC-D349-46B7-AD2D-010DB0C2DEDD}" dt="2021-12-23T02:02:22.091" v="3" actId="255"/>
        <pc:sldMkLst>
          <pc:docMk/>
          <pc:sldMk cId="2307683551" sldId="293"/>
        </pc:sldMkLst>
        <pc:spChg chg="mod">
          <ac:chgData name="Jhao-Sian Liou" userId="04e562538b3b3a51" providerId="LiveId" clId="{D0BE54BC-D349-46B7-AD2D-010DB0C2DEDD}" dt="2021-12-23T02:02:22.091" v="3" actId="255"/>
          <ac:spMkLst>
            <pc:docMk/>
            <pc:sldMk cId="2307683551" sldId="293"/>
            <ac:spMk id="2" creationId="{C2F77905-32A9-4475-A18F-2A6BE4790141}"/>
          </ac:spMkLst>
        </pc:spChg>
        <pc:spChg chg="mod">
          <ac:chgData name="Jhao-Sian Liou" userId="04e562538b3b3a51" providerId="LiveId" clId="{D0BE54BC-D349-46B7-AD2D-010DB0C2DEDD}" dt="2021-12-23T02:02:10.469" v="2" actId="1076"/>
          <ac:spMkLst>
            <pc:docMk/>
            <pc:sldMk cId="2307683551" sldId="293"/>
            <ac:spMk id="3" creationId="{F2A66B44-7766-44B1-87AD-0E06351BDF7F}"/>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12-21T21:51:23.447" idx="1">
    <p:pos x="10" y="10"/>
    <p:text/>
    <p:extLst>
      <p:ext uri="{C676402C-5697-4E1C-873F-D02D1690AC5C}">
        <p15:threadingInfo xmlns:p15="http://schemas.microsoft.com/office/powerpoint/2012/main" timeZoneBias="-480"/>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0T06:03:47.213"/>
    </inkml:context>
    <inkml:brush xml:id="br0">
      <inkml:brushProperty name="width" value="0.1" units="cm"/>
      <inkml:brushProperty name="height" value="0.1" units="cm"/>
      <inkml:brushProperty name="color" value="#E71224"/>
    </inkml:brush>
  </inkml:definitions>
  <inkml:trace contextRef="#ctx0" brushRef="#br0">7380 2674 16383 0 0,'0'0'-16383'0'0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0T06:03:47.213"/>
    </inkml:context>
    <inkml:brush xml:id="br0">
      <inkml:brushProperty name="width" value="0.1" units="cm"/>
      <inkml:brushProperty name="height" value="0.1" units="cm"/>
      <inkml:brushProperty name="color" value="#E71224"/>
    </inkml:brush>
  </inkml:definitions>
  <inkml:trace contextRef="#ctx0" brushRef="#br0">7380 2674 16383 0 0,'0'0'-16383'0'0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0T06:44:04.860"/>
    </inkml:context>
    <inkml:brush xml:id="br0">
      <inkml:brushProperty name="width" value="0.1" units="cm"/>
      <inkml:brushProperty name="height" value="0.1" units="cm"/>
      <inkml:brushProperty name="color" value="#E71224"/>
    </inkml:brush>
  </inkml:definitions>
  <inkml:trace contextRef="#ctx0" brushRef="#br0">23726 5588 16383 0 0,'0'-5'0'0'0,"0"-6"0"0"0,0-6 0 0 0,0-5 0 0 0,0-3 0 0 0,0-3 0 0 0,-5 0 0 0 0,-1-1 0 0 0,-5 4 0 0 0,0 3 0 0 0,1-6 0 0 0,-1 3 0 0 0,-5 1 0 0 0,-4-6 0 0 0,2-6 0 0 0,4-7 0 0 0,-1-1 0 0 0,-3-7 0 0 0,-2-4 0 0 0,-3-3 0 0 0,-2 4 0 0 0,-2 2 0 0 0,-1-4 0 0 0,5 2 0 0 0,1 1 0 0 0,-1 0 0 0 0,0 4 0 0 0,-2 1 0 0 0,-6 0 0 0 0,-2-2 0 0 0,-5 2 0 0 0,-6 1 0 0 0,1-2 0 0 0,1 4 0 0 0,5 8 0 0 0,3 7 0 0 0,3 3 0 0 0,-4 1 0 0 0,-4 6 0 0 0,-5 1 0 0 0,-10-1 0 0 0,-9-2 0 0 0,-4 3 0 0 0,-5 5 0 0 0,-4 5 0 0 0,1 3 0 0 0,0 3 0 0 0,-2 3 0 0 0,2 0 0 0 0,0 1 0 0 0,-1 5 0 0 0,-2 5 0 0 0,2 7 0 0 0,6 0 0 0 0,-1 1 0 0 0,3 7 0 0 0,8 4 0 0 0,5 2 0 0 0,3 0 0 0 0,4-1 0 0 0,2 4 0 0 0,4 1 0 0 0,4 3 0 0 0,4 5 0 0 0,2 5 0 0 0,-1 2 0 0 0,-1 4 0 0 0,-9 5 0 0 0,-2 7 0 0 0,-2 7 0 0 0,2 4 0 0 0,3 4 0 0 0,5 6 0 0 0,4 8 0 0 0,-3 6 0 0 0,1 5 0 0 0,-3 3 0 0 0,-10 20 0 0 0,-6 22 0 0 0,-3 18 0 0 0,4 13 0 0 0,5 9 0 0 0,6 5 0 0 0,7-12 0 0 0,3-19 0 0 0,3-24 0 0 0,1-16 0 0 0,2-11 0 0 0,-1-11 0 0 0,0-4 0 0 0,5-9 0 0 0,6-7 0 0 0,5-3 0 0 0,6-5 0 0 0,2 2 0 0 0,3 3 0 0 0,0 7 0 0 0,2 1 0 0 0,-1 6 0 0 0,0 5 0 0 0,4 0 0 0 0,7-7 0 0 0,5-6 0 0 0,0-3 0 0 0,2-2 0 0 0,7-6 0 0 0,9 0 0 0 0,13 0 0 0 0,7 1 0 0 0,8 3 0 0 0,9 1 0 0 0,5-4 0 0 0,0 0 0 0 0,0 1 0 0 0,2 1 0 0 0,2-4 0 0 0,0 1 0 0 0,2-4 0 0 0,-4-10 0 0 0,-2-10 0 0 0,1-9 0 0 0,-4-12 0 0 0,-5-7 0 0 0,-4-2 0 0 0,-4-1 0 0 0,-4 2 0 0 0,-5-4 0 0 0,1 0 0 0 0,7-4 0 0 0,2-4 0 0 0,5-3 0 0 0,-4-4 0 0 0,-3-3 0 0 0,-3 0 0 0 0,3-7 0 0 0,-3-6 0 0 0,-2-10 0 0 0,-2-7 0 0 0,6-8 0 0 0,-9-6 0 0 0,3-11 0 0 0,1-10 0 0 0,1-4 0 0 0,-4-5 0 0 0,-7-3 0 0 0,-4-4 0 0 0,-6 3 0 0 0,-4 0 0 0 0,-1-1 0 0 0,-7-2 0 0 0,-1-6 0 0 0,-1 3 0 0 0,2 0 0 0 0,2 1 0 0 0,-3 4 0 0 0,3-3 0 0 0,4-7 0 0 0,1-7 0 0 0,0-2 0 0 0,1 1 0 0 0,-1 8 0 0 0,0 5 0 0 0,-1 1 0 0 0,1 2 0 0 0,-1 4 0 0 0,-5 1 0 0 0,-7-1 0 0 0,0-2 0 0 0,-4 4 0 0 0,1 3 0 0 0,-1 1 0 0 0,-4 3 0 0 0,3-2 0 0 0,3-4 0 0 0,0 2 0 0 0,2-1 0 0 0,3-4 0 0 0,3-1 0 0 0,-2 6 0 0 0,0 6 0 0 0,-3 5 0 0 0,-5 8 0 0 0,-4 8 0 0 0,-3 6 0 0 0,-3 1 0 0 0,-2-3 0 0 0,0 0 0 0 0,-1 3 0 0 0,0 2 0 0 0,0-1 0 0 0,1-1 0 0 0,-1-2 0 0 0,1-5 0 0 0,0 1 0 0 0,0 3 0 0 0,0 3 0 0 0,0 3 0 0 0,0 3 0 0 0,0 2 0 0 0,0 2 0 0 0,0-1 0 0 0,0 1 0 0 0,0 0 0 0 0,0-1 0 0 0,0 1 0 0 0,0-1 0 0 0,0 1 0 0 0,0-1 0 0 0,0 0 0 0 0,0 0 0 0 0,-5 0 0 0 0,-1 0 0 0 0,0 1 0 0 0,1-1 0 0 0,2 0 0 0 0,-4 5 0 0 0,-1 1 0 0 0,2 0 0 0 0,1-1 0 0 0,2-1 0 0 0,1-2 0 0 0,1 4-16383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0T06:03:47.213"/>
    </inkml:context>
    <inkml:brush xml:id="br0">
      <inkml:brushProperty name="width" value="0.1" units="cm"/>
      <inkml:brushProperty name="height" value="0.1" units="cm"/>
      <inkml:brushProperty name="color" value="#E71224"/>
    </inkml:brush>
  </inkml:definitions>
  <inkml:trace contextRef="#ctx0" brushRef="#br0">7380 2674 16383 0 0,'0'0'-16383'0'0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0T14:09:26.897"/>
    </inkml:context>
    <inkml:brush xml:id="br0">
      <inkml:brushProperty name="width" value="0.05" units="cm"/>
      <inkml:brushProperty name="height" value="0.05" units="cm"/>
      <inkml:brushProperty name="color" value="#E71224"/>
    </inkml:brush>
  </inkml:definitions>
  <inkml:trace contextRef="#ctx0" brushRef="#br0">5442 7949 24575,'-189'89'0,"-3"-8"0,-226 63 0,367-129 0,-1-3 0,1-2 0,-2-3 0,1-1 0,-1-3 0,0-3 0,-92-10 0,-485-82 0,183 24 0,253 39 0,1-8 0,2-8 0,-362-138 0,389 113 0,4-8 0,3-7 0,-196-139 0,278 166 0,3-4 0,3-2 0,-109-130 0,105 99 0,5-2 0,-88-167 0,88 128 0,6-2 0,6-3 0,6-2 0,6-2 0,-28-175 0,51 183 0,6-1 0,6 0 0,7-1 0,5 0 0,39-251 0,-9 221-25,7 2 1,8 2-1,132-304 0,-89 283-48,8 4 0,234-324 0,-168 298 20,10 8 0,8 7 0,8 9 0,8 8 0,373-253-1,-294 253 54,415-193 0,343-45 0,-823 348 16,4 9-1,1 9 0,2 10 0,2 9 0,1 11 0,242 10 1,-381 14 36,0 3 1,-2 4-1,1 4 0,-2 3 1,0 4-1,-2 3 1,-1 4-1,-1 3 1,-2 4-1,101 66 1,-74-33-60,-4 4 0,-2 4 1,-5 4-1,-3 4 1,-4 4-1,105 146 0,-134-153 7,-3 2 0,-4 3 0,-3 1 0,-5 3 0,-4 1 0,28 114 0,95 602 0,-131-636 0,62 485 0,-81-529 0,-5 2 0,-6-1 0,-20 138 0,-32 56 0,-10 76 0,53-305 0,-5 0 0,-5-1 0,-3-1 0,-4-1 0,-5-2 0,-3-1 0,-5-2 0,-3-1 0,-108 156 0,-161 182 0,227-323 0,-4-4 0,-163 138 0,-3 1 0,215-194 0,-2-2 0,-2-3 0,-2-1 0,-1-2 0,-1-2 0,-77 36 0,105-58 0,0 1 0,1 1 0,0 1 0,0 1 0,2 1 0,-18 18 0,5-5 0,-188 143 0,215-168 0,-17 15 0,-1 0 0,-37 23 0,16-13 0,-49 45 0,44-34 0,0-3 0,-2-3 0,-1-2 0,-102 49 0,137-74 0,-1-1 0,0-1 0,1 0 0,-2-1 0,1-1 0,0-1 0,-1 0 0,1-1 0,-18-2 0,10 1-1365,4-1-5461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0T06:03:47.213"/>
    </inkml:context>
    <inkml:brush xml:id="br0">
      <inkml:brushProperty name="width" value="0.1" units="cm"/>
      <inkml:brushProperty name="height" value="0.1" units="cm"/>
      <inkml:brushProperty name="color" value="#E71224"/>
    </inkml:brush>
  </inkml:definitions>
  <inkml:trace contextRef="#ctx0" brushRef="#br0">7380 2674 16383 0 0,'0'0'-16383'0'0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0T06:03:47.213"/>
    </inkml:context>
    <inkml:brush xml:id="br0">
      <inkml:brushProperty name="width" value="0.1" units="cm"/>
      <inkml:brushProperty name="height" value="0.1" units="cm"/>
      <inkml:brushProperty name="color" value="#E71224"/>
    </inkml:brush>
  </inkml:definitions>
  <inkml:trace contextRef="#ctx0" brushRef="#br0">7380 2674 16383 0 0,'0'0'-16383'0'0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0T06:03:47.213"/>
    </inkml:context>
    <inkml:brush xml:id="br0">
      <inkml:brushProperty name="width" value="0.1" units="cm"/>
      <inkml:brushProperty name="height" value="0.1" units="cm"/>
      <inkml:brushProperty name="color" value="#E71224"/>
    </inkml:brush>
  </inkml:definitions>
  <inkml:trace contextRef="#ctx0" brushRef="#br0">7380 2674 16383 0 0,'0'0'-16383'0'0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0T06:03:47.213"/>
    </inkml:context>
    <inkml:brush xml:id="br0">
      <inkml:brushProperty name="width" value="0.1" units="cm"/>
      <inkml:brushProperty name="height" value="0.1" units="cm"/>
      <inkml:brushProperty name="color" value="#E71224"/>
    </inkml:brush>
  </inkml:definitions>
  <inkml:trace contextRef="#ctx0" brushRef="#br0">7380 2674 16383 0 0,'0'0'-16383'0'0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0T06:03:47.213"/>
    </inkml:context>
    <inkml:brush xml:id="br0">
      <inkml:brushProperty name="width" value="0.1" units="cm"/>
      <inkml:brushProperty name="height" value="0.1" units="cm"/>
      <inkml:brushProperty name="color" value="#E71224"/>
    </inkml:brush>
  </inkml:definitions>
  <inkml:trace contextRef="#ctx0" brushRef="#br0">7380 2674 16383 0 0,'0'0'-16383'0'0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TW" altLang="en-US"/>
              <a:t>按一下以編輯母片標題樣式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050353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C764DE79-268F-4C1A-8933-263129D2AF90}"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82219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C764DE79-268F-4C1A-8933-263129D2AF90}"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334518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C764DE79-268F-4C1A-8933-263129D2AF90}"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77088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C764DE79-268F-4C1A-8933-263129D2AF90}"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988777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3" name="Date Placeholder 2"/>
          <p:cNvSpPr>
            <a:spLocks noGrp="1"/>
          </p:cNvSpPr>
          <p:nvPr>
            <p:ph type="dt" sz="half" idx="10"/>
          </p:nvPr>
        </p:nvSpPr>
        <p:spPr/>
        <p:txBody>
          <a:bodyPr/>
          <a:lstStyle/>
          <a:p>
            <a:fld id="{C764DE79-268F-4C1A-8933-263129D2AF90}" type="datetimeFigureOut">
              <a:rPr lang="en-US" smtClean="0"/>
              <a:t>12/23/2021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047162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3" name="Date Placeholder 2"/>
          <p:cNvSpPr>
            <a:spLocks noGrp="1"/>
          </p:cNvSpPr>
          <p:nvPr>
            <p:ph type="dt" sz="half" idx="10"/>
          </p:nvPr>
        </p:nvSpPr>
        <p:spPr/>
        <p:txBody>
          <a:bodyPr/>
          <a:lstStyle/>
          <a:p>
            <a:fld id="{C764DE79-268F-4C1A-8933-263129D2AF90}" type="datetimeFigureOut">
              <a:rPr lang="en-US" smtClean="0"/>
              <a:t>12/23/2021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25124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375706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TW" altLang="en-US"/>
              <a:t>按一下以編輯母片標題樣式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745728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644347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TW" altLang="en-US"/>
              <a:t>按一下以編輯母片標題樣式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C764DE79-268F-4C1A-8933-263129D2AF90}"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639371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TW" altLang="en-US"/>
              <a:t>按一下以編輯母片標題樣式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90553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2" name="Content Placeholder 3"/>
          <p:cNvSpPr>
            <a:spLocks noGrp="1"/>
          </p:cNvSpPr>
          <p:nvPr>
            <p:ph sz="quarter" idx="13"/>
          </p:nvPr>
        </p:nvSpPr>
        <p:spPr>
          <a:xfrm>
            <a:off x="913774" y="3051012"/>
            <a:ext cx="5106027" cy="274018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3" name="Content Placeholder 5"/>
          <p:cNvSpPr>
            <a:spLocks noGrp="1"/>
          </p:cNvSpPr>
          <p:nvPr>
            <p:ph sz="quarter" idx="14"/>
          </p:nvPr>
        </p:nvSpPr>
        <p:spPr>
          <a:xfrm>
            <a:off x="6172200" y="3051012"/>
            <a:ext cx="5105401" cy="274018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496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81438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764DE79-268F-4C1A-8933-263129D2AF90}" type="datetimeFigureOut">
              <a:rPr lang="en-US" smtClean="0"/>
              <a:t>12/23/2021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18706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TW" altLang="en-US"/>
              <a:t>按一下以編輯母片標題樣式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C764DE79-268F-4C1A-8933-263129D2AF90}"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830182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C764DE79-268F-4C1A-8933-263129D2AF90}"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401532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764DE79-268F-4C1A-8933-263129D2AF90}" type="datetimeFigureOut">
              <a:rPr lang="en-US" smtClean="0"/>
              <a:t>12/23/2021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383501828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6.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7.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customXml" Target="../ink/ink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3.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customXml" Target="../ink/ink4.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1.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166208" y="-1042852"/>
            <a:ext cx="8238744" cy="3118104"/>
          </a:xfrm>
        </p:spPr>
        <p:txBody>
          <a:bodyPr vert="horz" lIns="91440" tIns="45720" rIns="91440" bIns="45720" rtlCol="0">
            <a:normAutofit/>
          </a:bodyPr>
          <a:lstStyle/>
          <a:p>
            <a:r>
              <a:rPr lang="en-US" altLang="zh-TW" sz="6800" kern="1200">
                <a:solidFill>
                  <a:schemeClr val="accent1"/>
                </a:solidFill>
                <a:latin typeface="+mj-lt"/>
                <a:ea typeface="+mj-ea"/>
                <a:cs typeface="+mj-cs"/>
              </a:rPr>
              <a:t>AI</a:t>
            </a:r>
            <a:r>
              <a:rPr lang="zh-TW" altLang="en-US" sz="6800" kern="1200">
                <a:solidFill>
                  <a:schemeClr val="accent1"/>
                </a:solidFill>
                <a:latin typeface="+mj-lt"/>
                <a:ea typeface="+mj-ea"/>
                <a:cs typeface="+mj-cs"/>
              </a:rPr>
              <a:t>用於股票分析</a:t>
            </a:r>
            <a:endParaRPr lang="zh-TW">
              <a:cs typeface="+mj-cs"/>
            </a:endParaRPr>
          </a:p>
        </p:txBody>
      </p:sp>
      <p:sp>
        <p:nvSpPr>
          <p:cNvPr id="3" name="副標題 2"/>
          <p:cNvSpPr>
            <a:spLocks noGrp="1"/>
          </p:cNvSpPr>
          <p:nvPr>
            <p:ph type="subTitle" idx="1"/>
          </p:nvPr>
        </p:nvSpPr>
        <p:spPr>
          <a:xfrm>
            <a:off x="1436201" y="3823036"/>
            <a:ext cx="9139289" cy="1225296"/>
          </a:xfrm>
        </p:spPr>
        <p:txBody>
          <a:bodyPr vert="horz" lIns="91440" tIns="45720" rIns="91440" bIns="45720" rtlCol="0" anchor="t">
            <a:noAutofit/>
          </a:bodyPr>
          <a:lstStyle/>
          <a:p>
            <a:pPr indent="-228600" algn="l">
              <a:buFont typeface="Arial" panose="020B0604020202020204" pitchFamily="34" charset="0"/>
              <a:buChar char="•"/>
            </a:pPr>
            <a:r>
              <a:rPr lang="zh-TW" altLang="en-US" sz="3200" dirty="0">
                <a:ea typeface="新細明體"/>
              </a:rPr>
              <a:t>成員</a:t>
            </a:r>
            <a:r>
              <a:rPr lang="en-US" altLang="zh-TW" sz="3200" dirty="0">
                <a:ea typeface="新細明體"/>
              </a:rPr>
              <a:t>:</a:t>
            </a:r>
            <a:endParaRPr lang="en-US" altLang="zh-TW" sz="3200" dirty="0">
              <a:ea typeface="新細明體"/>
              <a:cs typeface="Calibri"/>
            </a:endParaRPr>
          </a:p>
          <a:p>
            <a:pPr indent="-228600" algn="l">
              <a:buFont typeface="Arial" panose="020B0604020202020204" pitchFamily="34" charset="0"/>
              <a:buChar char="•"/>
            </a:pPr>
            <a:r>
              <a:rPr lang="zh-TW" altLang="en-US" sz="3200" dirty="0">
                <a:ea typeface="新細明體"/>
              </a:rPr>
              <a:t>陳昭銓、劉櫂賢、曾嘉佑、李孟謙、范洧銘</a:t>
            </a:r>
            <a:endParaRPr lang="zh-TW" altLang="en-US" sz="3200" dirty="0">
              <a:ea typeface="新細明體"/>
              <a:cs typeface="Calibri"/>
            </a:endParaRPr>
          </a:p>
          <a:p>
            <a:pPr indent="-228600" algn="l">
              <a:buFont typeface="Arial" panose="020B0604020202020204" pitchFamily="34" charset="0"/>
              <a:buChar char="•"/>
            </a:pPr>
            <a:r>
              <a:rPr lang="zh-TW" altLang="en-US" sz="3200" dirty="0">
                <a:ea typeface="新細明體"/>
              </a:rPr>
              <a:t>指導老師</a:t>
            </a:r>
            <a:r>
              <a:rPr lang="en-US" altLang="zh-TW" sz="3200" dirty="0">
                <a:ea typeface="新細明體"/>
              </a:rPr>
              <a:t>:</a:t>
            </a:r>
            <a:endParaRPr lang="en-US" altLang="zh-TW" sz="3200" dirty="0">
              <a:ea typeface="新細明體"/>
              <a:cs typeface="Calibri"/>
            </a:endParaRPr>
          </a:p>
          <a:p>
            <a:pPr indent="-228600" algn="l">
              <a:buFont typeface="Arial" panose="020B0604020202020204" pitchFamily="34" charset="0"/>
              <a:buChar char="•"/>
            </a:pPr>
            <a:r>
              <a:rPr lang="zh-TW" altLang="en-US" sz="3200" dirty="0">
                <a:ea typeface="新細明體"/>
              </a:rPr>
              <a:t>蔡奇偉</a:t>
            </a:r>
            <a:endParaRPr lang="zh-TW" altLang="en-US" sz="3200" dirty="0">
              <a:ea typeface="新細明體"/>
              <a:cs typeface="Calibri"/>
            </a:endParaRPr>
          </a:p>
          <a:p>
            <a:pPr indent="-228600" algn="l">
              <a:buFont typeface="Arial" panose="020B0604020202020204" pitchFamily="34" charset="0"/>
              <a:buChar char="•"/>
            </a:pPr>
            <a:endParaRPr lang="en-US" altLang="zh-TW" sz="1400" dirty="0"/>
          </a:p>
        </p:txBody>
      </p:sp>
    </p:spTree>
    <p:extLst>
      <p:ext uri="{BB962C8B-B14F-4D97-AF65-F5344CB8AC3E}">
        <p14:creationId xmlns:p14="http://schemas.microsoft.com/office/powerpoint/2010/main" val="2592129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 name="筆跡 5">
                <a:extLst>
                  <a:ext uri="{FF2B5EF4-FFF2-40B4-BE49-F238E27FC236}">
                    <a16:creationId xmlns:a16="http://schemas.microsoft.com/office/drawing/2014/main" id="{025DF67A-12D0-44F4-A70D-A71708E8B21C}"/>
                  </a:ext>
                </a:extLst>
              </p14:cNvPr>
              <p14:cNvContentPartPr/>
              <p14:nvPr/>
            </p14:nvContentPartPr>
            <p14:xfrm>
              <a:off x="5763241" y="1540833"/>
              <a:ext cx="19049" cy="19049"/>
            </p14:xfrm>
          </p:contentPart>
        </mc:Choice>
        <mc:Fallback xmlns="">
          <p:pic>
            <p:nvPicPr>
              <p:cNvPr id="6" name="筆跡 5">
                <a:extLst>
                  <a:ext uri="{FF2B5EF4-FFF2-40B4-BE49-F238E27FC236}">
                    <a16:creationId xmlns:a16="http://schemas.microsoft.com/office/drawing/2014/main" id="{025DF67A-12D0-44F4-A70D-A71708E8B21C}"/>
                  </a:ext>
                </a:extLst>
              </p:cNvPr>
              <p:cNvPicPr/>
              <p:nvPr/>
            </p:nvPicPr>
            <p:blipFill>
              <a:blip r:embed="rId3"/>
              <a:stretch>
                <a:fillRect/>
              </a:stretch>
            </p:blipFill>
            <p:spPr>
              <a:xfrm>
                <a:off x="4810791" y="588383"/>
                <a:ext cx="1904900" cy="1904900"/>
              </a:xfrm>
              <a:prstGeom prst="rect">
                <a:avLst/>
              </a:prstGeom>
            </p:spPr>
          </p:pic>
        </mc:Fallback>
      </mc:AlternateContent>
      <p:sp>
        <p:nvSpPr>
          <p:cNvPr id="2" name="橢圓 1">
            <a:extLst>
              <a:ext uri="{FF2B5EF4-FFF2-40B4-BE49-F238E27FC236}">
                <a16:creationId xmlns:a16="http://schemas.microsoft.com/office/drawing/2014/main" id="{312827D5-6F5A-4D62-92B6-6C1CB0CB49D5}"/>
              </a:ext>
            </a:extLst>
          </p:cNvPr>
          <p:cNvSpPr/>
          <p:nvPr/>
        </p:nvSpPr>
        <p:spPr>
          <a:xfrm>
            <a:off x="1354232" y="3187083"/>
            <a:ext cx="422613" cy="4971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圖片 3">
            <a:extLst>
              <a:ext uri="{FF2B5EF4-FFF2-40B4-BE49-F238E27FC236}">
                <a16:creationId xmlns:a16="http://schemas.microsoft.com/office/drawing/2014/main" id="{C310E47F-2FD6-4492-ACB9-9C15EBC7E6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8612" y="0"/>
            <a:ext cx="8914775" cy="6858000"/>
          </a:xfrm>
          <a:prstGeom prst="rect">
            <a:avLst/>
          </a:prstGeom>
        </p:spPr>
      </p:pic>
    </p:spTree>
    <p:extLst>
      <p:ext uri="{BB962C8B-B14F-4D97-AF65-F5344CB8AC3E}">
        <p14:creationId xmlns:p14="http://schemas.microsoft.com/office/powerpoint/2010/main" val="2432952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 name="筆跡 5">
                <a:extLst>
                  <a:ext uri="{FF2B5EF4-FFF2-40B4-BE49-F238E27FC236}">
                    <a16:creationId xmlns:a16="http://schemas.microsoft.com/office/drawing/2014/main" id="{025DF67A-12D0-44F4-A70D-A71708E8B21C}"/>
                  </a:ext>
                </a:extLst>
              </p14:cNvPr>
              <p14:cNvContentPartPr/>
              <p14:nvPr/>
            </p14:nvContentPartPr>
            <p14:xfrm>
              <a:off x="5763241" y="1540833"/>
              <a:ext cx="19049" cy="19049"/>
            </p14:xfrm>
          </p:contentPart>
        </mc:Choice>
        <mc:Fallback xmlns="">
          <p:pic>
            <p:nvPicPr>
              <p:cNvPr id="6" name="筆跡 5">
                <a:extLst>
                  <a:ext uri="{FF2B5EF4-FFF2-40B4-BE49-F238E27FC236}">
                    <a16:creationId xmlns:a16="http://schemas.microsoft.com/office/drawing/2014/main" id="{025DF67A-12D0-44F4-A70D-A71708E8B21C}"/>
                  </a:ext>
                </a:extLst>
              </p:cNvPr>
              <p:cNvPicPr/>
              <p:nvPr/>
            </p:nvPicPr>
            <p:blipFill>
              <a:blip r:embed="rId3"/>
              <a:stretch>
                <a:fillRect/>
              </a:stretch>
            </p:blipFill>
            <p:spPr>
              <a:xfrm>
                <a:off x="4810791" y="588383"/>
                <a:ext cx="1904900" cy="1904900"/>
              </a:xfrm>
              <a:prstGeom prst="rect">
                <a:avLst/>
              </a:prstGeom>
            </p:spPr>
          </p:pic>
        </mc:Fallback>
      </mc:AlternateContent>
      <p:sp>
        <p:nvSpPr>
          <p:cNvPr id="2" name="橢圓 1">
            <a:extLst>
              <a:ext uri="{FF2B5EF4-FFF2-40B4-BE49-F238E27FC236}">
                <a16:creationId xmlns:a16="http://schemas.microsoft.com/office/drawing/2014/main" id="{EB35E790-2A5B-425F-A8C7-A88467C98B51}"/>
              </a:ext>
            </a:extLst>
          </p:cNvPr>
          <p:cNvSpPr/>
          <p:nvPr/>
        </p:nvSpPr>
        <p:spPr>
          <a:xfrm>
            <a:off x="1296140" y="3169328"/>
            <a:ext cx="630314" cy="48827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a:extLst>
              <a:ext uri="{FF2B5EF4-FFF2-40B4-BE49-F238E27FC236}">
                <a16:creationId xmlns:a16="http://schemas.microsoft.com/office/drawing/2014/main" id="{194AA50F-8333-4B23-94FD-23A65B6E7A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4163" y="0"/>
            <a:ext cx="8883673" cy="6858000"/>
          </a:xfrm>
          <a:prstGeom prst="rect">
            <a:avLst/>
          </a:prstGeom>
        </p:spPr>
      </p:pic>
    </p:spTree>
    <p:extLst>
      <p:ext uri="{BB962C8B-B14F-4D97-AF65-F5344CB8AC3E}">
        <p14:creationId xmlns:p14="http://schemas.microsoft.com/office/powerpoint/2010/main" val="1920072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EE5B9D9F-EF9B-40F6-BE49-4F4050621E5D}"/>
              </a:ext>
            </a:extLst>
          </p:cNvPr>
          <p:cNvSpPr>
            <a:spLocks noGrp="1"/>
          </p:cNvSpPr>
          <p:nvPr>
            <p:ph type="subTitle" idx="1"/>
          </p:nvPr>
        </p:nvSpPr>
        <p:spPr>
          <a:xfrm>
            <a:off x="2344750" y="275042"/>
            <a:ext cx="8238744" cy="1682231"/>
          </a:xfrm>
        </p:spPr>
        <p:txBody>
          <a:bodyPr vert="horz" lIns="91440" tIns="45720" rIns="91440" bIns="45720" rtlCol="0" anchor="t">
            <a:normAutofit/>
          </a:bodyPr>
          <a:lstStyle/>
          <a:p>
            <a:pPr algn="l"/>
            <a:r>
              <a:rPr lang="zh-TW" altLang="en-US" sz="4400" dirty="0">
                <a:latin typeface="Calibri Light"/>
                <a:ea typeface="新細明體"/>
                <a:cs typeface="Calibri Light"/>
              </a:rPr>
              <a:t>用程式計算出股票漲跌率</a:t>
            </a:r>
          </a:p>
        </p:txBody>
      </p:sp>
      <mc:AlternateContent xmlns:mc="http://schemas.openxmlformats.org/markup-compatibility/2006" xmlns:p14="http://schemas.microsoft.com/office/powerpoint/2010/main">
        <mc:Choice Requires="p14">
          <p:contentPart p14:bwMode="auto" r:id="rId2">
            <p14:nvContentPartPr>
              <p14:cNvPr id="6" name="筆跡 5">
                <a:extLst>
                  <a:ext uri="{FF2B5EF4-FFF2-40B4-BE49-F238E27FC236}">
                    <a16:creationId xmlns:a16="http://schemas.microsoft.com/office/drawing/2014/main" id="{025DF67A-12D0-44F4-A70D-A71708E8B21C}"/>
                  </a:ext>
                </a:extLst>
              </p14:cNvPr>
              <p14:cNvContentPartPr/>
              <p14:nvPr/>
            </p14:nvContentPartPr>
            <p14:xfrm>
              <a:off x="5763241" y="1540833"/>
              <a:ext cx="19049" cy="19049"/>
            </p14:xfrm>
          </p:contentPart>
        </mc:Choice>
        <mc:Fallback xmlns="">
          <p:pic>
            <p:nvPicPr>
              <p:cNvPr id="6" name="筆跡 5">
                <a:extLst>
                  <a:ext uri="{FF2B5EF4-FFF2-40B4-BE49-F238E27FC236}">
                    <a16:creationId xmlns:a16="http://schemas.microsoft.com/office/drawing/2014/main" id="{025DF67A-12D0-44F4-A70D-A71708E8B21C}"/>
                  </a:ext>
                </a:extLst>
              </p:cNvPr>
              <p:cNvPicPr/>
              <p:nvPr/>
            </p:nvPicPr>
            <p:blipFill>
              <a:blip r:embed="rId3"/>
              <a:stretch>
                <a:fillRect/>
              </a:stretch>
            </p:blipFill>
            <p:spPr>
              <a:xfrm>
                <a:off x="4810791" y="588383"/>
                <a:ext cx="1904900" cy="1904900"/>
              </a:xfrm>
              <a:prstGeom prst="rect">
                <a:avLst/>
              </a:prstGeom>
            </p:spPr>
          </p:pic>
        </mc:Fallback>
      </mc:AlternateContent>
      <p:pic>
        <p:nvPicPr>
          <p:cNvPr id="4" name="圖片 3" descr="一張含有 文字 的圖片&#10;&#10;自動產生的描述">
            <a:extLst>
              <a:ext uri="{FF2B5EF4-FFF2-40B4-BE49-F238E27FC236}">
                <a16:creationId xmlns:a16="http://schemas.microsoft.com/office/drawing/2014/main" id="{89A47D17-E0BF-4D24-8D9D-A7D9DEA03F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8910" y="1259364"/>
            <a:ext cx="7373937" cy="3562496"/>
          </a:xfrm>
          <a:prstGeom prst="rect">
            <a:avLst/>
          </a:prstGeom>
        </p:spPr>
      </p:pic>
      <p:pic>
        <p:nvPicPr>
          <p:cNvPr id="7" name="圖片 6">
            <a:extLst>
              <a:ext uri="{FF2B5EF4-FFF2-40B4-BE49-F238E27FC236}">
                <a16:creationId xmlns:a16="http://schemas.microsoft.com/office/drawing/2014/main" id="{59DBD9B3-EBC0-49C2-976B-DF48B37190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3267" y="4854545"/>
            <a:ext cx="7398045" cy="1527457"/>
          </a:xfrm>
          <a:prstGeom prst="rect">
            <a:avLst/>
          </a:prstGeom>
        </p:spPr>
      </p:pic>
      <p:sp>
        <p:nvSpPr>
          <p:cNvPr id="9" name="橢圓 8">
            <a:extLst>
              <a:ext uri="{FF2B5EF4-FFF2-40B4-BE49-F238E27FC236}">
                <a16:creationId xmlns:a16="http://schemas.microsoft.com/office/drawing/2014/main" id="{C0A5AF5B-6734-4376-872B-6D4404A955EA}"/>
              </a:ext>
            </a:extLst>
          </p:cNvPr>
          <p:cNvSpPr/>
          <p:nvPr/>
        </p:nvSpPr>
        <p:spPr>
          <a:xfrm>
            <a:off x="1435823" y="3053918"/>
            <a:ext cx="300774" cy="64946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65820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EE5B9D9F-EF9B-40F6-BE49-4F4050621E5D}"/>
              </a:ext>
            </a:extLst>
          </p:cNvPr>
          <p:cNvSpPr>
            <a:spLocks noGrp="1"/>
          </p:cNvSpPr>
          <p:nvPr>
            <p:ph type="subTitle" idx="1"/>
          </p:nvPr>
        </p:nvSpPr>
        <p:spPr>
          <a:xfrm>
            <a:off x="1910479" y="537560"/>
            <a:ext cx="8238744" cy="702566"/>
          </a:xfrm>
        </p:spPr>
        <p:txBody>
          <a:bodyPr vert="horz" lIns="91440" tIns="45720" rIns="91440" bIns="45720" rtlCol="0" anchor="t">
            <a:normAutofit fontScale="85000" lnSpcReduction="10000"/>
          </a:bodyPr>
          <a:lstStyle/>
          <a:p>
            <a:pPr algn="l"/>
            <a:r>
              <a:rPr lang="zh-TW" altLang="en-US" sz="4400" dirty="0">
                <a:latin typeface="Calibri Light"/>
                <a:ea typeface="新細明體"/>
                <a:cs typeface="Calibri Light"/>
              </a:rPr>
              <a:t>統整後算出所需的數值</a:t>
            </a:r>
            <a:r>
              <a:rPr lang="en-US" altLang="zh-TW" sz="4400" dirty="0">
                <a:latin typeface="Calibri Light"/>
                <a:ea typeface="新細明體"/>
                <a:cs typeface="Calibri Light"/>
              </a:rPr>
              <a:t>(a b c d)</a:t>
            </a:r>
            <a:endParaRPr lang="zh-TW" altLang="en-US" sz="4400" dirty="0">
              <a:latin typeface="Calibri Light"/>
              <a:ea typeface="新細明體"/>
              <a:cs typeface="Calibri Light"/>
            </a:endParaRPr>
          </a:p>
        </p:txBody>
      </p:sp>
      <mc:AlternateContent xmlns:mc="http://schemas.openxmlformats.org/markup-compatibility/2006" xmlns:p14="http://schemas.microsoft.com/office/powerpoint/2010/main">
        <mc:Choice Requires="p14">
          <p:contentPart p14:bwMode="auto" r:id="rId2">
            <p14:nvContentPartPr>
              <p14:cNvPr id="6" name="筆跡 5">
                <a:extLst>
                  <a:ext uri="{FF2B5EF4-FFF2-40B4-BE49-F238E27FC236}">
                    <a16:creationId xmlns:a16="http://schemas.microsoft.com/office/drawing/2014/main" id="{025DF67A-12D0-44F4-A70D-A71708E8B21C}"/>
                  </a:ext>
                </a:extLst>
              </p14:cNvPr>
              <p14:cNvContentPartPr/>
              <p14:nvPr/>
            </p14:nvContentPartPr>
            <p14:xfrm>
              <a:off x="5763241" y="1540833"/>
              <a:ext cx="19049" cy="19049"/>
            </p14:xfrm>
          </p:contentPart>
        </mc:Choice>
        <mc:Fallback xmlns="">
          <p:pic>
            <p:nvPicPr>
              <p:cNvPr id="6" name="筆跡 5">
                <a:extLst>
                  <a:ext uri="{FF2B5EF4-FFF2-40B4-BE49-F238E27FC236}">
                    <a16:creationId xmlns:a16="http://schemas.microsoft.com/office/drawing/2014/main" id="{025DF67A-12D0-44F4-A70D-A71708E8B21C}"/>
                  </a:ext>
                </a:extLst>
              </p:cNvPr>
              <p:cNvPicPr/>
              <p:nvPr/>
            </p:nvPicPr>
            <p:blipFill>
              <a:blip r:embed="rId3"/>
              <a:stretch>
                <a:fillRect/>
              </a:stretch>
            </p:blipFill>
            <p:spPr>
              <a:xfrm>
                <a:off x="4810791" y="588383"/>
                <a:ext cx="1904900" cy="1904900"/>
              </a:xfrm>
              <a:prstGeom prst="rect">
                <a:avLst/>
              </a:prstGeom>
            </p:spPr>
          </p:pic>
        </mc:Fallback>
      </mc:AlternateContent>
      <p:pic>
        <p:nvPicPr>
          <p:cNvPr id="4" name="圖片 3" descr="一張含有 文字 的圖片&#10;&#10;自動產生的描述">
            <a:extLst>
              <a:ext uri="{FF2B5EF4-FFF2-40B4-BE49-F238E27FC236}">
                <a16:creationId xmlns:a16="http://schemas.microsoft.com/office/drawing/2014/main" id="{312973E0-269E-46DE-B7BF-3ABC89B91E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1089" y="1324291"/>
            <a:ext cx="5334744" cy="4944165"/>
          </a:xfrm>
          <a:prstGeom prst="rect">
            <a:avLst/>
          </a:prstGeom>
        </p:spPr>
      </p:pic>
      <p:sp>
        <p:nvSpPr>
          <p:cNvPr id="5" name="橢圓 4">
            <a:extLst>
              <a:ext uri="{FF2B5EF4-FFF2-40B4-BE49-F238E27FC236}">
                <a16:creationId xmlns:a16="http://schemas.microsoft.com/office/drawing/2014/main" id="{5B9FCEF4-7D69-4FF5-BA0D-0526FE8A9ABA}"/>
              </a:ext>
            </a:extLst>
          </p:cNvPr>
          <p:cNvSpPr/>
          <p:nvPr/>
        </p:nvSpPr>
        <p:spPr>
          <a:xfrm>
            <a:off x="1372630" y="3189161"/>
            <a:ext cx="422613" cy="4793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91683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EE5B9D9F-EF9B-40F6-BE49-4F4050621E5D}"/>
              </a:ext>
            </a:extLst>
          </p:cNvPr>
          <p:cNvSpPr>
            <a:spLocks noGrp="1"/>
          </p:cNvSpPr>
          <p:nvPr>
            <p:ph type="subTitle" idx="1"/>
          </p:nvPr>
        </p:nvSpPr>
        <p:spPr>
          <a:xfrm>
            <a:off x="2020017" y="550406"/>
            <a:ext cx="8238744" cy="702566"/>
          </a:xfrm>
        </p:spPr>
        <p:txBody>
          <a:bodyPr vert="horz" lIns="91440" tIns="45720" rIns="91440" bIns="45720" rtlCol="0" anchor="t">
            <a:normAutofit fontScale="85000" lnSpcReduction="10000"/>
          </a:bodyPr>
          <a:lstStyle/>
          <a:p>
            <a:pPr algn="l"/>
            <a:r>
              <a:rPr lang="zh-TW" altLang="en-US" sz="4400" dirty="0">
                <a:latin typeface="Calibri Light"/>
                <a:ea typeface="新細明體"/>
                <a:cs typeface="Calibri Light"/>
              </a:rPr>
              <a:t>接著套入公式 得知 </a:t>
            </a:r>
            <a:r>
              <a:rPr lang="en-US" altLang="zh-TW" sz="4400" dirty="0">
                <a:latin typeface="Calibri Light"/>
                <a:ea typeface="新細明體"/>
                <a:cs typeface="Calibri Light"/>
              </a:rPr>
              <a:t>UP DOWN</a:t>
            </a:r>
            <a:endParaRPr lang="zh-TW" altLang="en-US" sz="4400" dirty="0">
              <a:latin typeface="Calibri Light"/>
              <a:ea typeface="新細明體"/>
              <a:cs typeface="Calibri Light"/>
            </a:endParaRPr>
          </a:p>
        </p:txBody>
      </p:sp>
      <mc:AlternateContent xmlns:mc="http://schemas.openxmlformats.org/markup-compatibility/2006" xmlns:p14="http://schemas.microsoft.com/office/powerpoint/2010/main">
        <mc:Choice Requires="p14">
          <p:contentPart p14:bwMode="auto" r:id="rId2">
            <p14:nvContentPartPr>
              <p14:cNvPr id="6" name="筆跡 5">
                <a:extLst>
                  <a:ext uri="{FF2B5EF4-FFF2-40B4-BE49-F238E27FC236}">
                    <a16:creationId xmlns:a16="http://schemas.microsoft.com/office/drawing/2014/main" id="{025DF67A-12D0-44F4-A70D-A71708E8B21C}"/>
                  </a:ext>
                </a:extLst>
              </p14:cNvPr>
              <p14:cNvContentPartPr/>
              <p14:nvPr/>
            </p14:nvContentPartPr>
            <p14:xfrm>
              <a:off x="5763241" y="1540833"/>
              <a:ext cx="19049" cy="19049"/>
            </p14:xfrm>
          </p:contentPart>
        </mc:Choice>
        <mc:Fallback xmlns="">
          <p:pic>
            <p:nvPicPr>
              <p:cNvPr id="6" name="筆跡 5">
                <a:extLst>
                  <a:ext uri="{FF2B5EF4-FFF2-40B4-BE49-F238E27FC236}">
                    <a16:creationId xmlns:a16="http://schemas.microsoft.com/office/drawing/2014/main" id="{025DF67A-12D0-44F4-A70D-A71708E8B21C}"/>
                  </a:ext>
                </a:extLst>
              </p:cNvPr>
              <p:cNvPicPr/>
              <p:nvPr/>
            </p:nvPicPr>
            <p:blipFill>
              <a:blip r:embed="rId3"/>
              <a:stretch>
                <a:fillRect/>
              </a:stretch>
            </p:blipFill>
            <p:spPr>
              <a:xfrm>
                <a:off x="4810791" y="588383"/>
                <a:ext cx="1904900" cy="1904900"/>
              </a:xfrm>
              <a:prstGeom prst="rect">
                <a:avLst/>
              </a:prstGeom>
            </p:spPr>
          </p:pic>
        </mc:Fallback>
      </mc:AlternateContent>
      <p:sp>
        <p:nvSpPr>
          <p:cNvPr id="2" name="橢圓 1">
            <a:extLst>
              <a:ext uri="{FF2B5EF4-FFF2-40B4-BE49-F238E27FC236}">
                <a16:creationId xmlns:a16="http://schemas.microsoft.com/office/drawing/2014/main" id="{C0F82C25-E989-4FE3-8AE2-87EF9C1DC231}"/>
              </a:ext>
            </a:extLst>
          </p:cNvPr>
          <p:cNvSpPr/>
          <p:nvPr/>
        </p:nvSpPr>
        <p:spPr>
          <a:xfrm>
            <a:off x="1331650" y="3160450"/>
            <a:ext cx="526786" cy="61256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descr="一張含有 文字 的圖片&#10;&#10;自動產生的描述">
            <a:extLst>
              <a:ext uri="{FF2B5EF4-FFF2-40B4-BE49-F238E27FC236}">
                <a16:creationId xmlns:a16="http://schemas.microsoft.com/office/drawing/2014/main" id="{5F519387-07B8-44C6-A3F8-DEBBFC6036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8436" y="1449290"/>
            <a:ext cx="4656206" cy="5145896"/>
          </a:xfrm>
          <a:prstGeom prst="rect">
            <a:avLst/>
          </a:prstGeom>
        </p:spPr>
      </p:pic>
      <p:pic>
        <p:nvPicPr>
          <p:cNvPr id="7" name="圖片 6">
            <a:extLst>
              <a:ext uri="{FF2B5EF4-FFF2-40B4-BE49-F238E27FC236}">
                <a16:creationId xmlns:a16="http://schemas.microsoft.com/office/drawing/2014/main" id="{769F53C8-95F0-4387-AA27-C2D26A08CD67}"/>
              </a:ext>
            </a:extLst>
          </p:cNvPr>
          <p:cNvPicPr>
            <a:picLocks noChangeAspect="1"/>
          </p:cNvPicPr>
          <p:nvPr/>
        </p:nvPicPr>
        <p:blipFill rotWithShape="1">
          <a:blip r:embed="rId5"/>
          <a:srcRect l="2127" t="44894" r="35294" b="18377"/>
          <a:stretch/>
        </p:blipFill>
        <p:spPr>
          <a:xfrm>
            <a:off x="6490570" y="2589656"/>
            <a:ext cx="5425918" cy="2518899"/>
          </a:xfrm>
          <a:prstGeom prst="rect">
            <a:avLst/>
          </a:prstGeom>
        </p:spPr>
      </p:pic>
    </p:spTree>
    <p:extLst>
      <p:ext uri="{BB962C8B-B14F-4D97-AF65-F5344CB8AC3E}">
        <p14:creationId xmlns:p14="http://schemas.microsoft.com/office/powerpoint/2010/main" val="3758875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EE5B9D9F-EF9B-40F6-BE49-4F4050621E5D}"/>
              </a:ext>
            </a:extLst>
          </p:cNvPr>
          <p:cNvSpPr>
            <a:spLocks noGrp="1"/>
          </p:cNvSpPr>
          <p:nvPr>
            <p:ph type="subTitle" idx="1"/>
          </p:nvPr>
        </p:nvSpPr>
        <p:spPr>
          <a:xfrm>
            <a:off x="1640755" y="229313"/>
            <a:ext cx="8238744" cy="6154892"/>
          </a:xfrm>
        </p:spPr>
        <p:txBody>
          <a:bodyPr vert="horz" lIns="91440" tIns="45720" rIns="91440" bIns="45720" rtlCol="0" anchor="t">
            <a:normAutofit fontScale="85000" lnSpcReduction="20000"/>
          </a:bodyPr>
          <a:lstStyle/>
          <a:p>
            <a:pPr algn="l"/>
            <a:r>
              <a:rPr lang="en-US" altLang="zh-TW" sz="2800" dirty="0">
                <a:latin typeface="Calibri Light"/>
                <a:ea typeface="新細明體"/>
                <a:cs typeface="Calibri Light"/>
              </a:rPr>
              <a:t>                               UP                                     DOWN</a:t>
            </a:r>
          </a:p>
          <a:p>
            <a:pPr algn="l"/>
            <a:r>
              <a:rPr lang="en-US" altLang="zh-TW" sz="2800" dirty="0">
                <a:solidFill>
                  <a:srgbClr val="FF0000"/>
                </a:solidFill>
                <a:latin typeface="Calibri Light"/>
                <a:ea typeface="新細明體"/>
                <a:cs typeface="Calibri Light"/>
              </a:rPr>
              <a:t>Day 0:</a:t>
            </a:r>
            <a:r>
              <a:rPr lang="en-US" altLang="zh-TW" sz="2800" dirty="0">
                <a:latin typeface="Calibri Light"/>
                <a:ea typeface="新細明體"/>
                <a:cs typeface="Calibri Light"/>
              </a:rPr>
              <a:t>                   </a:t>
            </a:r>
            <a:r>
              <a:rPr lang="en-US" altLang="zh-TW" sz="2800" dirty="0">
                <a:solidFill>
                  <a:srgbClr val="FF0000"/>
                </a:solidFill>
                <a:latin typeface="Calibri Light"/>
                <a:ea typeface="新細明體"/>
                <a:cs typeface="Calibri Light"/>
              </a:rPr>
              <a:t>0.83</a:t>
            </a:r>
            <a:r>
              <a:rPr lang="en-US" altLang="zh-TW" sz="2800" dirty="0">
                <a:latin typeface="Calibri Light"/>
                <a:ea typeface="新細明體"/>
                <a:cs typeface="Calibri Light"/>
              </a:rPr>
              <a:t>                                       0.5</a:t>
            </a:r>
          </a:p>
          <a:p>
            <a:pPr algn="l"/>
            <a:r>
              <a:rPr lang="en-US" altLang="zh-TW" sz="2800" dirty="0">
                <a:solidFill>
                  <a:srgbClr val="FF0000"/>
                </a:solidFill>
                <a:latin typeface="Calibri Light"/>
                <a:ea typeface="新細明體"/>
                <a:cs typeface="Calibri Light"/>
              </a:rPr>
              <a:t>Day 1:                   0.78 </a:t>
            </a:r>
            <a:r>
              <a:rPr lang="en-US" altLang="zh-TW" sz="2800" dirty="0">
                <a:latin typeface="Calibri Light"/>
                <a:ea typeface="新細明體"/>
                <a:cs typeface="Calibri Light"/>
              </a:rPr>
              <a:t>                                      0.5</a:t>
            </a:r>
            <a:endParaRPr lang="zh-TW" altLang="en-US" sz="2800" dirty="0">
              <a:latin typeface="Calibri Light"/>
              <a:ea typeface="新細明體"/>
              <a:cs typeface="Calibri Light"/>
            </a:endParaRPr>
          </a:p>
          <a:p>
            <a:pPr algn="l"/>
            <a:r>
              <a:rPr lang="en-US" altLang="zh-TW" sz="2800" dirty="0">
                <a:latin typeface="Calibri Light"/>
                <a:ea typeface="新細明體"/>
                <a:cs typeface="Calibri Light"/>
              </a:rPr>
              <a:t>Day 2:                   0.5                                         0.27</a:t>
            </a:r>
            <a:endParaRPr lang="zh-TW" altLang="en-US" sz="2800" dirty="0">
              <a:latin typeface="Calibri Light"/>
              <a:ea typeface="新細明體"/>
              <a:cs typeface="Calibri Light"/>
            </a:endParaRPr>
          </a:p>
          <a:p>
            <a:pPr algn="l"/>
            <a:r>
              <a:rPr lang="en-US" altLang="zh-TW" sz="2800" dirty="0">
                <a:solidFill>
                  <a:srgbClr val="FF0000"/>
                </a:solidFill>
                <a:latin typeface="Calibri Light"/>
                <a:ea typeface="新細明體"/>
                <a:cs typeface="Calibri Light"/>
              </a:rPr>
              <a:t>Day 3:                   0.72 </a:t>
            </a:r>
            <a:r>
              <a:rPr lang="en-US" altLang="zh-TW" sz="2800" dirty="0">
                <a:latin typeface="Calibri Light"/>
                <a:ea typeface="新細明體"/>
                <a:cs typeface="Calibri Light"/>
              </a:rPr>
              <a:t>                                      0.5</a:t>
            </a:r>
            <a:endParaRPr lang="zh-TW" altLang="en-US" sz="2800" dirty="0">
              <a:latin typeface="Calibri Light"/>
              <a:ea typeface="新細明體"/>
              <a:cs typeface="Calibri Light"/>
            </a:endParaRPr>
          </a:p>
          <a:p>
            <a:pPr algn="l"/>
            <a:r>
              <a:rPr lang="en-US" altLang="zh-TW" sz="2800" dirty="0">
                <a:latin typeface="Calibri Light"/>
                <a:ea typeface="新細明體"/>
                <a:cs typeface="Calibri Light"/>
              </a:rPr>
              <a:t>Day 4:                   0.5                                         0.32</a:t>
            </a:r>
            <a:endParaRPr lang="zh-TW" altLang="en-US" sz="2800" dirty="0">
              <a:latin typeface="Calibri Light"/>
              <a:ea typeface="新細明體"/>
              <a:cs typeface="Calibri Light"/>
            </a:endParaRPr>
          </a:p>
          <a:p>
            <a:pPr algn="l"/>
            <a:r>
              <a:rPr lang="en-US" altLang="zh-TW" sz="2800" dirty="0">
                <a:solidFill>
                  <a:srgbClr val="FF0000"/>
                </a:solidFill>
                <a:latin typeface="Calibri Light"/>
                <a:ea typeface="新細明體"/>
                <a:cs typeface="Calibri Light"/>
              </a:rPr>
              <a:t>Day 5:                   0.61 </a:t>
            </a:r>
            <a:r>
              <a:rPr lang="en-US" altLang="zh-TW" sz="2800" dirty="0">
                <a:latin typeface="Calibri Light"/>
                <a:ea typeface="新細明體"/>
                <a:cs typeface="Calibri Light"/>
              </a:rPr>
              <a:t>                                      0.41</a:t>
            </a:r>
            <a:endParaRPr lang="zh-TW" altLang="en-US" sz="2800" dirty="0">
              <a:latin typeface="Calibri Light"/>
              <a:ea typeface="新細明體"/>
              <a:cs typeface="Calibri Light"/>
            </a:endParaRPr>
          </a:p>
          <a:p>
            <a:pPr algn="l"/>
            <a:r>
              <a:rPr lang="en-US" altLang="zh-TW" sz="2800" dirty="0">
                <a:latin typeface="Calibri Light"/>
                <a:ea typeface="新細明體"/>
                <a:cs typeface="Calibri Light"/>
              </a:rPr>
              <a:t>Day 6:                   0.44                                       0.27</a:t>
            </a:r>
            <a:endParaRPr lang="zh-TW" altLang="en-US" sz="2800" dirty="0">
              <a:latin typeface="Calibri Light"/>
              <a:ea typeface="新細明體"/>
              <a:cs typeface="Calibri Light"/>
            </a:endParaRPr>
          </a:p>
          <a:p>
            <a:pPr algn="l"/>
            <a:r>
              <a:rPr lang="en-US" altLang="zh-TW" sz="2800" dirty="0">
                <a:solidFill>
                  <a:srgbClr val="FF0000"/>
                </a:solidFill>
                <a:latin typeface="Calibri Light"/>
                <a:ea typeface="新細明體"/>
                <a:cs typeface="Calibri Light"/>
              </a:rPr>
              <a:t>Day 7:                   0.61 </a:t>
            </a:r>
            <a:r>
              <a:rPr lang="en-US" altLang="zh-TW" sz="2800" dirty="0">
                <a:latin typeface="Calibri Light"/>
                <a:ea typeface="新細明體"/>
                <a:cs typeface="Calibri Light"/>
              </a:rPr>
              <a:t>                                      0.41</a:t>
            </a:r>
            <a:endParaRPr lang="zh-TW" altLang="en-US" sz="2800" dirty="0">
              <a:latin typeface="Calibri Light"/>
              <a:ea typeface="新細明體"/>
              <a:cs typeface="Calibri Light"/>
            </a:endParaRPr>
          </a:p>
          <a:p>
            <a:pPr algn="l"/>
            <a:r>
              <a:rPr lang="en-US" altLang="zh-TW" sz="2800" dirty="0">
                <a:latin typeface="Calibri Light"/>
                <a:ea typeface="新細明體"/>
                <a:cs typeface="Calibri Light"/>
              </a:rPr>
              <a:t>Day 8:                   0.56                                       0.32</a:t>
            </a:r>
            <a:endParaRPr lang="zh-TW" altLang="en-US" sz="2800" dirty="0">
              <a:latin typeface="Calibri Light"/>
              <a:ea typeface="新細明體"/>
              <a:cs typeface="Calibri Light"/>
            </a:endParaRPr>
          </a:p>
          <a:p>
            <a:pPr algn="l"/>
            <a:r>
              <a:rPr lang="en-US" altLang="zh-TW" sz="2800" dirty="0">
                <a:latin typeface="Calibri Light"/>
                <a:ea typeface="新細明體"/>
                <a:cs typeface="Calibri Light"/>
              </a:rPr>
              <a:t>Day 9:                   0.56                                       0.36</a:t>
            </a:r>
          </a:p>
          <a:p>
            <a:pPr algn="l"/>
            <a:r>
              <a:rPr lang="en-US" altLang="zh-TW" sz="2800" dirty="0">
                <a:solidFill>
                  <a:srgbClr val="FF0000"/>
                </a:solidFill>
                <a:latin typeface="Calibri Light"/>
                <a:ea typeface="新細明體"/>
                <a:cs typeface="Calibri Light"/>
              </a:rPr>
              <a:t>Day 10:                 0.78</a:t>
            </a:r>
            <a:r>
              <a:rPr lang="en-US" altLang="zh-TW" sz="2800" dirty="0">
                <a:latin typeface="Calibri Light"/>
                <a:ea typeface="新細明體"/>
                <a:cs typeface="Calibri Light"/>
              </a:rPr>
              <a:t>                                       0.55</a:t>
            </a:r>
            <a:endParaRPr lang="zh-TW" altLang="en-US" sz="2800" dirty="0">
              <a:latin typeface="Calibri Light"/>
              <a:ea typeface="新細明體"/>
              <a:cs typeface="Calibri Light"/>
            </a:endParaRPr>
          </a:p>
          <a:p>
            <a:pPr algn="l"/>
            <a:endParaRPr lang="zh-TW" altLang="en-US" sz="2800" dirty="0">
              <a:latin typeface="Calibri Light"/>
              <a:ea typeface="新細明體"/>
              <a:cs typeface="Calibri Light"/>
            </a:endParaRPr>
          </a:p>
          <a:p>
            <a:pPr algn="l"/>
            <a:endParaRPr lang="zh-TW" altLang="en-US" sz="1600" dirty="0">
              <a:latin typeface="Calibri Light"/>
              <a:ea typeface="新細明體"/>
              <a:cs typeface="Calibri Light"/>
            </a:endParaRPr>
          </a:p>
        </p:txBody>
      </p:sp>
      <p:sp>
        <p:nvSpPr>
          <p:cNvPr id="2" name="橢圓 1">
            <a:extLst>
              <a:ext uri="{FF2B5EF4-FFF2-40B4-BE49-F238E27FC236}">
                <a16:creationId xmlns:a16="http://schemas.microsoft.com/office/drawing/2014/main" id="{7BB79A8B-D1CC-41D8-8DEE-6C4F56EF3306}"/>
              </a:ext>
            </a:extLst>
          </p:cNvPr>
          <p:cNvSpPr/>
          <p:nvPr/>
        </p:nvSpPr>
        <p:spPr>
          <a:xfrm>
            <a:off x="1329522" y="3167209"/>
            <a:ext cx="417534" cy="47062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23363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EE5B9D9F-EF9B-40F6-BE49-4F4050621E5D}"/>
              </a:ext>
            </a:extLst>
          </p:cNvPr>
          <p:cNvSpPr>
            <a:spLocks noGrp="1"/>
          </p:cNvSpPr>
          <p:nvPr>
            <p:ph type="subTitle" idx="1"/>
          </p:nvPr>
        </p:nvSpPr>
        <p:spPr>
          <a:xfrm>
            <a:off x="1685849" y="1263627"/>
            <a:ext cx="8238744" cy="4303464"/>
          </a:xfrm>
        </p:spPr>
        <p:txBody>
          <a:bodyPr vert="horz" lIns="91440" tIns="45720" rIns="91440" bIns="45720" rtlCol="0" anchor="t">
            <a:normAutofit fontScale="92500" lnSpcReduction="20000"/>
          </a:bodyPr>
          <a:lstStyle/>
          <a:p>
            <a:pPr algn="l"/>
            <a:r>
              <a:rPr lang="zh-TW" altLang="en-US" sz="4400" dirty="0">
                <a:latin typeface="Calibri Light"/>
                <a:ea typeface="新細明體"/>
                <a:cs typeface="Calibri Light"/>
              </a:rPr>
              <a:t>最後得出在差天數為</a:t>
            </a:r>
            <a:r>
              <a:rPr lang="en-US" altLang="zh-TW" sz="4400" dirty="0">
                <a:solidFill>
                  <a:srgbClr val="FF0000"/>
                </a:solidFill>
                <a:latin typeface="Calibri Light"/>
                <a:ea typeface="新細明體"/>
                <a:cs typeface="Calibri Light"/>
              </a:rPr>
              <a:t>1</a:t>
            </a:r>
            <a:r>
              <a:rPr lang="zh-TW" altLang="en-US" sz="4400" dirty="0">
                <a:solidFill>
                  <a:srgbClr val="FF0000"/>
                </a:solidFill>
                <a:latin typeface="Calibri Light"/>
                <a:ea typeface="新細明體"/>
                <a:cs typeface="Calibri Light"/>
              </a:rPr>
              <a:t>天</a:t>
            </a:r>
            <a:r>
              <a:rPr lang="zh-TW" altLang="en-US" sz="4400" dirty="0">
                <a:latin typeface="Calibri Light"/>
                <a:ea typeface="新細明體"/>
                <a:cs typeface="Calibri Light"/>
              </a:rPr>
              <a:t>與</a:t>
            </a:r>
            <a:r>
              <a:rPr lang="en-US" altLang="zh-TW" sz="4400" dirty="0">
                <a:solidFill>
                  <a:srgbClr val="FF0000"/>
                </a:solidFill>
                <a:latin typeface="Calibri Light"/>
                <a:ea typeface="新細明體"/>
                <a:cs typeface="Calibri Light"/>
              </a:rPr>
              <a:t>10</a:t>
            </a:r>
            <a:r>
              <a:rPr lang="zh-TW" altLang="en-US" sz="4400" dirty="0">
                <a:solidFill>
                  <a:srgbClr val="FF0000"/>
                </a:solidFill>
                <a:latin typeface="Calibri Light"/>
                <a:ea typeface="新細明體"/>
                <a:cs typeface="Calibri Light"/>
              </a:rPr>
              <a:t>天</a:t>
            </a:r>
            <a:r>
              <a:rPr lang="zh-TW" altLang="en-US" sz="4400" dirty="0">
                <a:latin typeface="Calibri Light"/>
                <a:ea typeface="新細明體"/>
                <a:cs typeface="Calibri Light"/>
              </a:rPr>
              <a:t>時，</a:t>
            </a:r>
            <a:r>
              <a:rPr lang="zh-TW" altLang="en-US" sz="4400" dirty="0">
                <a:solidFill>
                  <a:srgbClr val="FF0000"/>
                </a:solidFill>
                <a:latin typeface="Calibri Light"/>
                <a:ea typeface="新細明體"/>
                <a:cs typeface="Calibri Light"/>
              </a:rPr>
              <a:t>正成長率會最大</a:t>
            </a:r>
            <a:r>
              <a:rPr lang="zh-TW" altLang="en-US" sz="4400" dirty="0">
                <a:latin typeface="Calibri Light"/>
                <a:ea typeface="新細明體"/>
                <a:cs typeface="Calibri Light"/>
              </a:rPr>
              <a:t>，再來依序是差</a:t>
            </a:r>
            <a:r>
              <a:rPr lang="en-US" altLang="zh-TW" sz="4400" dirty="0">
                <a:latin typeface="Calibri Light"/>
                <a:ea typeface="新細明體"/>
                <a:cs typeface="Calibri Light"/>
              </a:rPr>
              <a:t>3</a:t>
            </a:r>
            <a:r>
              <a:rPr lang="zh-TW" altLang="en-US" sz="4400" dirty="0">
                <a:latin typeface="PMingLiU" panose="02020500000000000000" pitchFamily="18" charset="-120"/>
                <a:ea typeface="PMingLiU" panose="02020500000000000000" pitchFamily="18" charset="-120"/>
                <a:cs typeface="Calibri Light"/>
              </a:rPr>
              <a:t>、</a:t>
            </a:r>
            <a:r>
              <a:rPr lang="en-US" altLang="zh-TW" sz="4400" dirty="0">
                <a:latin typeface="Calibri Light"/>
                <a:ea typeface="新細明體"/>
                <a:cs typeface="Calibri Light"/>
              </a:rPr>
              <a:t>5</a:t>
            </a:r>
            <a:r>
              <a:rPr lang="zh-TW" altLang="en-US" sz="4400" dirty="0">
                <a:latin typeface="PMingLiU" panose="02020500000000000000" pitchFamily="18" charset="-120"/>
                <a:ea typeface="PMingLiU" panose="02020500000000000000" pitchFamily="18" charset="-120"/>
                <a:cs typeface="Calibri Light"/>
              </a:rPr>
              <a:t>、</a:t>
            </a:r>
            <a:r>
              <a:rPr lang="en-US" altLang="zh-TW" sz="4400" dirty="0">
                <a:latin typeface="Calibri Light"/>
                <a:ea typeface="新細明體"/>
                <a:cs typeface="Calibri Light"/>
              </a:rPr>
              <a:t>7</a:t>
            </a:r>
            <a:r>
              <a:rPr lang="zh-TW" altLang="en-US" sz="4400" dirty="0">
                <a:latin typeface="Calibri Light"/>
                <a:ea typeface="新細明體"/>
                <a:cs typeface="Calibri Light"/>
              </a:rPr>
              <a:t>天。</a:t>
            </a:r>
            <a:endParaRPr lang="en-US" altLang="zh-TW" sz="4400" dirty="0">
              <a:latin typeface="Calibri Light"/>
              <a:ea typeface="新細明體"/>
              <a:cs typeface="Calibri Light"/>
            </a:endParaRPr>
          </a:p>
          <a:p>
            <a:pPr algn="l"/>
            <a:endParaRPr lang="en-US" altLang="zh-TW" sz="4400" dirty="0">
              <a:latin typeface="Calibri Light"/>
              <a:ea typeface="新細明體"/>
              <a:cs typeface="Calibri Light"/>
            </a:endParaRPr>
          </a:p>
          <a:p>
            <a:pPr algn="l"/>
            <a:r>
              <a:rPr lang="zh-TW" altLang="en-US" sz="4400" dirty="0">
                <a:latin typeface="Calibri Light"/>
                <a:ea typeface="新細明體"/>
                <a:cs typeface="Calibri Light"/>
              </a:rPr>
              <a:t>所以可提供用戶預測的方向，在差異幾天時可以下單。</a:t>
            </a:r>
            <a:endParaRPr lang="en-US" altLang="zh-TW" sz="4400" dirty="0">
              <a:latin typeface="Calibri Light"/>
              <a:ea typeface="新細明體"/>
              <a:cs typeface="Calibri Light"/>
            </a:endParaRPr>
          </a:p>
          <a:p>
            <a:pPr algn="l"/>
            <a:endParaRPr lang="zh-TW" altLang="en-US" sz="4400" dirty="0">
              <a:latin typeface="Calibri Light"/>
              <a:ea typeface="新細明體"/>
              <a:cs typeface="Calibri Light"/>
            </a:endParaRPr>
          </a:p>
        </p:txBody>
      </p:sp>
      <p:sp>
        <p:nvSpPr>
          <p:cNvPr id="2" name="橢圓 1">
            <a:extLst>
              <a:ext uri="{FF2B5EF4-FFF2-40B4-BE49-F238E27FC236}">
                <a16:creationId xmlns:a16="http://schemas.microsoft.com/office/drawing/2014/main" id="{813C2E8C-7FD4-48B8-86AE-533727EB604B}"/>
              </a:ext>
            </a:extLst>
          </p:cNvPr>
          <p:cNvSpPr/>
          <p:nvPr/>
        </p:nvSpPr>
        <p:spPr>
          <a:xfrm>
            <a:off x="1207363" y="3151573"/>
            <a:ext cx="651073" cy="6391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18619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BECFDC86-3FEC-4CBA-9EEB-C237456B2309}"/>
              </a:ext>
            </a:extLst>
          </p:cNvPr>
          <p:cNvSpPr txBox="1"/>
          <p:nvPr/>
        </p:nvSpPr>
        <p:spPr>
          <a:xfrm>
            <a:off x="1285592" y="1457608"/>
            <a:ext cx="3956364" cy="1477328"/>
          </a:xfrm>
          <a:prstGeom prst="rect">
            <a:avLst/>
          </a:prstGeom>
          <a:noFill/>
        </p:spPr>
        <p:txBody>
          <a:bodyPr wrap="square" rtlCol="0">
            <a:spAutoFit/>
          </a:bodyPr>
          <a:lstStyle/>
          <a:p>
            <a:r>
              <a:rPr lang="zh-TW" altLang="en-US" dirty="0"/>
              <a:t>右圖是以上述的原理所得出來的關係圖，以</a:t>
            </a:r>
            <a:r>
              <a:rPr lang="en-US" altLang="zh-TW" dirty="0"/>
              <a:t>2021</a:t>
            </a:r>
            <a:r>
              <a:rPr lang="zh-TW" altLang="en-US" dirty="0"/>
              <a:t>年</a:t>
            </a:r>
            <a:r>
              <a:rPr lang="en-US" altLang="zh-TW" dirty="0"/>
              <a:t>1</a:t>
            </a:r>
            <a:r>
              <a:rPr lang="zh-TW" altLang="en-US" dirty="0"/>
              <a:t>月到</a:t>
            </a:r>
            <a:r>
              <a:rPr lang="en-US" altLang="zh-TW" dirty="0"/>
              <a:t>5</a:t>
            </a:r>
            <a:r>
              <a:rPr lang="zh-TW" altLang="en-US" dirty="0"/>
              <a:t>月來進行觀察，能夠讓我們知道在哪些天數時能夠擁有最大的正向關係並加以判斷哪些差異天數是最好的下手時機。</a:t>
            </a:r>
          </a:p>
        </p:txBody>
      </p:sp>
      <p:pic>
        <p:nvPicPr>
          <p:cNvPr id="6" name="內容版面配置區 5">
            <a:extLst>
              <a:ext uri="{FF2B5EF4-FFF2-40B4-BE49-F238E27FC236}">
                <a16:creationId xmlns:a16="http://schemas.microsoft.com/office/drawing/2014/main" id="{6FFF2EFA-04E7-4F4E-A224-6A4187741E93}"/>
              </a:ext>
            </a:extLst>
          </p:cNvPr>
          <p:cNvPicPr>
            <a:picLocks noGrp="1" noChangeAspect="1"/>
          </p:cNvPicPr>
          <p:nvPr>
            <p:ph sz="quarter" idx="13"/>
          </p:nvPr>
        </p:nvPicPr>
        <p:blipFill>
          <a:blip r:embed="rId2"/>
          <a:stretch>
            <a:fillRect/>
          </a:stretch>
        </p:blipFill>
        <p:spPr>
          <a:xfrm>
            <a:off x="5332586" y="972988"/>
            <a:ext cx="5696723" cy="4912023"/>
          </a:xfrm>
          <a:prstGeom prst="rect">
            <a:avLst/>
          </a:prstGeom>
        </p:spPr>
      </p:pic>
    </p:spTree>
    <p:extLst>
      <p:ext uri="{BB962C8B-B14F-4D97-AF65-F5344CB8AC3E}">
        <p14:creationId xmlns:p14="http://schemas.microsoft.com/office/powerpoint/2010/main" val="1784534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F4E87B-5075-4909-A46E-DCE7C7F7A4EC}"/>
              </a:ext>
            </a:extLst>
          </p:cNvPr>
          <p:cNvSpPr>
            <a:spLocks noGrp="1"/>
          </p:cNvSpPr>
          <p:nvPr>
            <p:ph type="title"/>
          </p:nvPr>
        </p:nvSpPr>
        <p:spPr/>
        <p:txBody>
          <a:bodyPr/>
          <a:lstStyle/>
          <a:p>
            <a:r>
              <a:rPr lang="zh-TW" altLang="en-US" dirty="0"/>
              <a:t>利用</a:t>
            </a:r>
            <a:r>
              <a:rPr lang="en-US" altLang="zh-TW" dirty="0"/>
              <a:t>python</a:t>
            </a:r>
            <a:r>
              <a:rPr lang="zh-TW" altLang="en-US" dirty="0"/>
              <a:t>來畫出相關性折線圖</a:t>
            </a:r>
          </a:p>
        </p:txBody>
      </p:sp>
      <p:pic>
        <p:nvPicPr>
          <p:cNvPr id="9" name="內容版面配置區 8">
            <a:extLst>
              <a:ext uri="{FF2B5EF4-FFF2-40B4-BE49-F238E27FC236}">
                <a16:creationId xmlns:a16="http://schemas.microsoft.com/office/drawing/2014/main" id="{7CA96082-AEB3-4361-B8C9-1C8EAEE6C3A2}"/>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775313" y="1687965"/>
            <a:ext cx="3799136" cy="5170035"/>
          </a:xfrm>
        </p:spPr>
      </p:pic>
      <p:sp>
        <p:nvSpPr>
          <p:cNvPr id="4" name="文字方塊 3">
            <a:extLst>
              <a:ext uri="{FF2B5EF4-FFF2-40B4-BE49-F238E27FC236}">
                <a16:creationId xmlns:a16="http://schemas.microsoft.com/office/drawing/2014/main" id="{0868DCB1-B177-4462-B4ED-93474876A92B}"/>
              </a:ext>
            </a:extLst>
          </p:cNvPr>
          <p:cNvSpPr txBox="1"/>
          <p:nvPr/>
        </p:nvSpPr>
        <p:spPr>
          <a:xfrm>
            <a:off x="1249378" y="2214693"/>
            <a:ext cx="4725909" cy="1477328"/>
          </a:xfrm>
          <a:prstGeom prst="rect">
            <a:avLst/>
          </a:prstGeom>
          <a:noFill/>
        </p:spPr>
        <p:txBody>
          <a:bodyPr wrap="square" rtlCol="0">
            <a:spAutoFit/>
          </a:bodyPr>
          <a:lstStyle/>
          <a:p>
            <a:r>
              <a:rPr lang="zh-TW" altLang="en-US" dirty="0"/>
              <a:t>利用程式來抓出所選定的時段的股票漲跌率並且畫出直觀的折線圖以方便使用者去加以比對並做出判斷，讓使用者能更快速的了解股票之間的關係。使得使用者能更精確的明白是否要相信兩家公司之間的關係。</a:t>
            </a:r>
          </a:p>
        </p:txBody>
      </p:sp>
    </p:spTree>
    <p:extLst>
      <p:ext uri="{BB962C8B-B14F-4D97-AF65-F5344CB8AC3E}">
        <p14:creationId xmlns:p14="http://schemas.microsoft.com/office/powerpoint/2010/main" val="2630207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F7429A-808F-4C4E-B5BE-B1A832B0C598}"/>
              </a:ext>
            </a:extLst>
          </p:cNvPr>
          <p:cNvSpPr>
            <a:spLocks noGrp="1"/>
          </p:cNvSpPr>
          <p:nvPr>
            <p:ph type="title"/>
          </p:nvPr>
        </p:nvSpPr>
        <p:spPr/>
        <p:txBody>
          <a:bodyPr/>
          <a:lstStyle/>
          <a:p>
            <a:r>
              <a:rPr lang="zh-TW" altLang="en-US" dirty="0"/>
              <a:t>對太極以及廣運兩家公司進行比較</a:t>
            </a:r>
          </a:p>
        </p:txBody>
      </p:sp>
      <p:pic>
        <p:nvPicPr>
          <p:cNvPr id="9" name="內容版面配置區 8">
            <a:extLst>
              <a:ext uri="{FF2B5EF4-FFF2-40B4-BE49-F238E27FC236}">
                <a16:creationId xmlns:a16="http://schemas.microsoft.com/office/drawing/2014/main" id="{07B61E3D-7032-4502-9A18-BF54F3DC5F4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974834" y="2214694"/>
            <a:ext cx="6303391" cy="3424237"/>
          </a:xfrm>
        </p:spPr>
      </p:pic>
      <p:sp>
        <p:nvSpPr>
          <p:cNvPr id="3" name="文字方塊 2">
            <a:extLst>
              <a:ext uri="{FF2B5EF4-FFF2-40B4-BE49-F238E27FC236}">
                <a16:creationId xmlns:a16="http://schemas.microsoft.com/office/drawing/2014/main" id="{02C126EF-5485-4A4F-83AD-8B52B96D68EA}"/>
              </a:ext>
            </a:extLst>
          </p:cNvPr>
          <p:cNvSpPr txBox="1"/>
          <p:nvPr/>
        </p:nvSpPr>
        <p:spPr>
          <a:xfrm>
            <a:off x="1332203" y="1810692"/>
            <a:ext cx="3367889" cy="1200329"/>
          </a:xfrm>
          <a:prstGeom prst="rect">
            <a:avLst/>
          </a:prstGeom>
          <a:noFill/>
        </p:spPr>
        <p:txBody>
          <a:bodyPr wrap="square" rtlCol="0">
            <a:spAutoFit/>
          </a:bodyPr>
          <a:lstStyle/>
          <a:p>
            <a:r>
              <a:rPr lang="zh-TW" altLang="en-US" dirty="0"/>
              <a:t>將兩家公司同時段的漲幅率疊加在一起能夠更精確的判斷兩家公司是否有關聯。藉此作為使用者判斷的其中一項因子。</a:t>
            </a:r>
          </a:p>
        </p:txBody>
      </p:sp>
      <p:pic>
        <p:nvPicPr>
          <p:cNvPr id="5" name="圖片 4">
            <a:extLst>
              <a:ext uri="{FF2B5EF4-FFF2-40B4-BE49-F238E27FC236}">
                <a16:creationId xmlns:a16="http://schemas.microsoft.com/office/drawing/2014/main" id="{DE688C6B-2ED9-43A8-AEE5-258E73242ABD}"/>
              </a:ext>
            </a:extLst>
          </p:cNvPr>
          <p:cNvPicPr>
            <a:picLocks noChangeAspect="1"/>
          </p:cNvPicPr>
          <p:nvPr/>
        </p:nvPicPr>
        <p:blipFill>
          <a:blip r:embed="rId3"/>
          <a:stretch>
            <a:fillRect/>
          </a:stretch>
        </p:blipFill>
        <p:spPr>
          <a:xfrm>
            <a:off x="1143425" y="3252504"/>
            <a:ext cx="3745447" cy="3501620"/>
          </a:xfrm>
          <a:prstGeom prst="rect">
            <a:avLst/>
          </a:prstGeom>
        </p:spPr>
      </p:pic>
    </p:spTree>
    <p:extLst>
      <p:ext uri="{BB962C8B-B14F-4D97-AF65-F5344CB8AC3E}">
        <p14:creationId xmlns:p14="http://schemas.microsoft.com/office/powerpoint/2010/main" val="2008690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40B7A8-A1BE-43A1-9288-AB1CD895ED87}"/>
              </a:ext>
            </a:extLst>
          </p:cNvPr>
          <p:cNvSpPr>
            <a:spLocks noGrp="1"/>
          </p:cNvSpPr>
          <p:nvPr>
            <p:ph type="ctrTitle"/>
          </p:nvPr>
        </p:nvSpPr>
        <p:spPr>
          <a:xfrm>
            <a:off x="1808694" y="378341"/>
            <a:ext cx="8238744" cy="1433264"/>
          </a:xfrm>
        </p:spPr>
        <p:txBody>
          <a:bodyPr>
            <a:normAutofit/>
          </a:bodyPr>
          <a:lstStyle/>
          <a:p>
            <a:r>
              <a:rPr lang="zh-TW" altLang="en-US" sz="6600">
                <a:ea typeface="新細明體"/>
                <a:cs typeface="Calibri Light" panose="020F0302020204030204"/>
              </a:rPr>
              <a:t>前言</a:t>
            </a:r>
            <a:endParaRPr lang="zh-TW" sz="6600"/>
          </a:p>
        </p:txBody>
      </p:sp>
      <p:sp>
        <p:nvSpPr>
          <p:cNvPr id="3" name="副標題 2">
            <a:extLst>
              <a:ext uri="{FF2B5EF4-FFF2-40B4-BE49-F238E27FC236}">
                <a16:creationId xmlns:a16="http://schemas.microsoft.com/office/drawing/2014/main" id="{EE5B9D9F-EF9B-40F6-BE49-4F4050621E5D}"/>
              </a:ext>
            </a:extLst>
          </p:cNvPr>
          <p:cNvSpPr>
            <a:spLocks noGrp="1"/>
          </p:cNvSpPr>
          <p:nvPr>
            <p:ph type="subTitle" idx="1"/>
          </p:nvPr>
        </p:nvSpPr>
        <p:spPr>
          <a:xfrm>
            <a:off x="2094900" y="2831038"/>
            <a:ext cx="8238744" cy="3245750"/>
          </a:xfrm>
        </p:spPr>
        <p:txBody>
          <a:bodyPr vert="horz" lIns="91440" tIns="45720" rIns="91440" bIns="45720" rtlCol="0" anchor="t">
            <a:normAutofit/>
          </a:bodyPr>
          <a:lstStyle/>
          <a:p>
            <a:pPr algn="just"/>
            <a:r>
              <a:rPr lang="zh-TW" altLang="zh-TW" sz="4000" kern="100" dirty="0">
                <a:effectLst/>
                <a:latin typeface="+mn-ea"/>
              </a:rPr>
              <a:t>用</a:t>
            </a:r>
            <a:r>
              <a:rPr lang="en-US" altLang="zh-TW" sz="4000" kern="100" dirty="0">
                <a:effectLst/>
                <a:latin typeface="+mn-ea"/>
              </a:rPr>
              <a:t>AI</a:t>
            </a:r>
            <a:r>
              <a:rPr lang="zh-TW" altLang="zh-TW" sz="4000" kern="100" dirty="0">
                <a:effectLst/>
                <a:latin typeface="+mn-ea"/>
              </a:rPr>
              <a:t>判斷股票之間的因果關係 是否為其領先指標</a:t>
            </a:r>
          </a:p>
          <a:p>
            <a:pPr algn="just"/>
            <a:r>
              <a:rPr lang="zh-TW" altLang="zh-TW" sz="4000" kern="100" dirty="0">
                <a:effectLst/>
                <a:latin typeface="+mn-ea"/>
              </a:rPr>
              <a:t>討論後要用太陽能原物料</a:t>
            </a:r>
            <a:r>
              <a:rPr lang="zh-TW" altLang="zh-TW" sz="4000" kern="100" dirty="0">
                <a:effectLst/>
                <a:latin typeface="+mn-ea"/>
                <a:cs typeface="MS Gothic" panose="020B0609070205080204" pitchFamily="49" charset="-128"/>
              </a:rPr>
              <a:t>​</a:t>
            </a:r>
            <a:r>
              <a:rPr lang="zh-TW" altLang="zh-TW" sz="4000" kern="100" dirty="0">
                <a:effectLst/>
                <a:latin typeface="+mn-ea"/>
              </a:rPr>
              <a:t>去觀察上中下游公司的股票</a:t>
            </a:r>
          </a:p>
        </p:txBody>
      </p:sp>
    </p:spTree>
    <p:extLst>
      <p:ext uri="{BB962C8B-B14F-4D97-AF65-F5344CB8AC3E}">
        <p14:creationId xmlns:p14="http://schemas.microsoft.com/office/powerpoint/2010/main" val="68034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8C7A284D-CDF5-4F68-9C73-855D8DB761C8}"/>
              </a:ext>
            </a:extLst>
          </p:cNvPr>
          <p:cNvSpPr txBox="1"/>
          <p:nvPr/>
        </p:nvSpPr>
        <p:spPr>
          <a:xfrm>
            <a:off x="1484769" y="1692998"/>
            <a:ext cx="8066637" cy="4893647"/>
          </a:xfrm>
          <a:prstGeom prst="rect">
            <a:avLst/>
          </a:prstGeom>
          <a:noFill/>
        </p:spPr>
        <p:txBody>
          <a:bodyPr wrap="square" rtlCol="0">
            <a:spAutoFit/>
          </a:bodyPr>
          <a:lstStyle/>
          <a:p>
            <a:r>
              <a:rPr lang="en-US" altLang="zh-TW" sz="2400" dirty="0">
                <a:latin typeface="Calibri Light"/>
                <a:ea typeface="新細明體"/>
                <a:cs typeface="Calibri Light"/>
              </a:rPr>
              <a:t> </a:t>
            </a:r>
            <a:r>
              <a:rPr lang="zh-TW" altLang="en-US" sz="2400" dirty="0">
                <a:latin typeface="Calibri Light"/>
                <a:ea typeface="新細明體"/>
                <a:cs typeface="Calibri Light"/>
              </a:rPr>
              <a:t> </a:t>
            </a:r>
            <a:endParaRPr lang="en-US" altLang="zh-TW" sz="2400" dirty="0">
              <a:latin typeface="Calibri Light"/>
              <a:ea typeface="新細明體"/>
              <a:cs typeface="Calibri Light"/>
            </a:endParaRPr>
          </a:p>
          <a:p>
            <a:endParaRPr lang="en-US" altLang="zh-TW" sz="2400" dirty="0">
              <a:latin typeface="Calibri Light"/>
              <a:ea typeface="新細明體"/>
              <a:cs typeface="Calibri Light"/>
            </a:endParaRPr>
          </a:p>
          <a:p>
            <a:r>
              <a:rPr lang="zh-TW" altLang="en-US" sz="2400" dirty="0">
                <a:latin typeface="Calibri Light"/>
                <a:ea typeface="新細明體"/>
                <a:cs typeface="Calibri Light"/>
              </a:rPr>
              <a:t>                            </a:t>
            </a:r>
            <a:r>
              <a:rPr lang="en-US" altLang="zh-TW" sz="2400" dirty="0">
                <a:latin typeface="Calibri Light"/>
                <a:ea typeface="新細明體"/>
                <a:cs typeface="Calibri Light"/>
              </a:rPr>
              <a:t>UP                      DOWN</a:t>
            </a:r>
          </a:p>
          <a:p>
            <a:r>
              <a:rPr lang="en-US" altLang="zh-TW" sz="2400" dirty="0">
                <a:latin typeface="Calibri Light"/>
                <a:ea typeface="新細明體"/>
                <a:cs typeface="Calibri Light"/>
              </a:rPr>
              <a:t>Day 1:                 0.44                       0.52</a:t>
            </a:r>
            <a:endParaRPr lang="zh-TW" altLang="en-US" sz="2400" dirty="0">
              <a:latin typeface="Calibri Light"/>
              <a:ea typeface="新細明體"/>
              <a:cs typeface="Calibri Light"/>
            </a:endParaRPr>
          </a:p>
          <a:p>
            <a:r>
              <a:rPr lang="en-US" altLang="zh-TW" sz="2400" dirty="0">
                <a:latin typeface="Calibri Light"/>
                <a:ea typeface="新細明體"/>
                <a:cs typeface="Calibri Light"/>
              </a:rPr>
              <a:t>Day 2:                </a:t>
            </a:r>
            <a:r>
              <a:rPr lang="zh-TW" altLang="en-US" sz="2400" dirty="0">
                <a:latin typeface="Calibri Light"/>
                <a:ea typeface="新細明體"/>
                <a:cs typeface="Calibri Light"/>
              </a:rPr>
              <a:t> </a:t>
            </a:r>
            <a:r>
              <a:rPr lang="en-US" altLang="zh-TW" sz="2400" dirty="0">
                <a:latin typeface="Calibri Light"/>
                <a:ea typeface="新細明體"/>
                <a:cs typeface="Calibri Light"/>
              </a:rPr>
              <a:t>0.47                       0.54</a:t>
            </a:r>
            <a:endParaRPr lang="zh-TW" altLang="en-US" sz="2400" dirty="0">
              <a:latin typeface="Calibri Light"/>
              <a:ea typeface="新細明體"/>
              <a:cs typeface="Calibri Light"/>
            </a:endParaRPr>
          </a:p>
          <a:p>
            <a:r>
              <a:rPr lang="en-US" altLang="zh-TW" sz="2400" dirty="0">
                <a:latin typeface="Calibri Light"/>
                <a:ea typeface="新細明體"/>
                <a:cs typeface="Calibri Light"/>
              </a:rPr>
              <a:t>Day 3:                 0.49                       0.58</a:t>
            </a:r>
            <a:endParaRPr lang="zh-TW" altLang="en-US" sz="2400" dirty="0">
              <a:latin typeface="Calibri Light"/>
              <a:ea typeface="新細明體"/>
              <a:cs typeface="Calibri Light"/>
            </a:endParaRPr>
          </a:p>
          <a:p>
            <a:r>
              <a:rPr lang="en-US" altLang="zh-TW" sz="2400" dirty="0">
                <a:latin typeface="Calibri Light"/>
                <a:ea typeface="新細明體"/>
                <a:cs typeface="Calibri Light"/>
              </a:rPr>
              <a:t>Day 4:                 0.4                          0.5</a:t>
            </a:r>
            <a:endParaRPr lang="zh-TW" altLang="en-US" sz="2400" dirty="0">
              <a:latin typeface="Calibri Light"/>
              <a:ea typeface="新細明體"/>
              <a:cs typeface="Calibri Light"/>
            </a:endParaRPr>
          </a:p>
          <a:p>
            <a:r>
              <a:rPr lang="en-US" altLang="zh-TW" sz="2400" dirty="0">
                <a:solidFill>
                  <a:srgbClr val="FF0000"/>
                </a:solidFill>
                <a:latin typeface="Calibri Light"/>
                <a:ea typeface="新細明體"/>
                <a:cs typeface="Calibri Light"/>
              </a:rPr>
              <a:t>Day 5:                 </a:t>
            </a:r>
            <a:r>
              <a:rPr lang="en-US" altLang="zh-TW" sz="2400" dirty="0">
                <a:latin typeface="Calibri Light"/>
                <a:ea typeface="新細明體"/>
                <a:cs typeface="Calibri Light"/>
              </a:rPr>
              <a:t>0.56                        </a:t>
            </a:r>
            <a:r>
              <a:rPr lang="en-US" altLang="zh-TW" sz="2400" dirty="0">
                <a:solidFill>
                  <a:srgbClr val="FF0000"/>
                </a:solidFill>
                <a:latin typeface="Calibri Light"/>
                <a:ea typeface="新細明體"/>
                <a:cs typeface="Calibri Light"/>
              </a:rPr>
              <a:t>0.64</a:t>
            </a:r>
            <a:endParaRPr lang="zh-TW" altLang="en-US" sz="2400" dirty="0">
              <a:solidFill>
                <a:srgbClr val="FF0000"/>
              </a:solidFill>
              <a:latin typeface="Calibri Light"/>
              <a:ea typeface="新細明體"/>
              <a:cs typeface="Calibri Light"/>
            </a:endParaRPr>
          </a:p>
          <a:p>
            <a:r>
              <a:rPr lang="en-US" altLang="zh-TW" sz="2400" dirty="0">
                <a:latin typeface="Calibri Light"/>
                <a:ea typeface="新細明體"/>
                <a:cs typeface="Calibri Light"/>
              </a:rPr>
              <a:t>Day 6:                 0.42                        0.52</a:t>
            </a:r>
            <a:endParaRPr lang="zh-TW" altLang="en-US" sz="2400" dirty="0">
              <a:latin typeface="Calibri Light"/>
              <a:ea typeface="新細明體"/>
              <a:cs typeface="Calibri Light"/>
            </a:endParaRPr>
          </a:p>
          <a:p>
            <a:r>
              <a:rPr lang="en-US" altLang="zh-TW" sz="2400" dirty="0">
                <a:latin typeface="Calibri Light"/>
                <a:ea typeface="新細明體"/>
                <a:cs typeface="Calibri Light"/>
              </a:rPr>
              <a:t>Day 7:                </a:t>
            </a:r>
            <a:r>
              <a:rPr lang="zh-TW" altLang="en-US" sz="2400" dirty="0">
                <a:latin typeface="Calibri Light"/>
                <a:ea typeface="新細明體"/>
                <a:cs typeface="Calibri Light"/>
              </a:rPr>
              <a:t> </a:t>
            </a:r>
            <a:r>
              <a:rPr lang="en-US" altLang="zh-TW" sz="2400" dirty="0">
                <a:latin typeface="Calibri Light"/>
                <a:ea typeface="新細明體"/>
                <a:cs typeface="Calibri Light"/>
              </a:rPr>
              <a:t>0.44                        0.54</a:t>
            </a:r>
            <a:endParaRPr lang="zh-TW" altLang="en-US" sz="2400" dirty="0">
              <a:latin typeface="Calibri Light"/>
              <a:ea typeface="新細明體"/>
              <a:cs typeface="Calibri Light"/>
            </a:endParaRPr>
          </a:p>
          <a:p>
            <a:r>
              <a:rPr lang="en-US" altLang="zh-TW" sz="2400" dirty="0">
                <a:latin typeface="Calibri Light"/>
                <a:ea typeface="新細明體"/>
                <a:cs typeface="Calibri Light"/>
              </a:rPr>
              <a:t>Day 8:                 0.38                        0.48</a:t>
            </a:r>
            <a:endParaRPr lang="zh-TW" altLang="en-US" sz="2400" dirty="0">
              <a:latin typeface="Calibri Light"/>
              <a:ea typeface="新細明體"/>
              <a:cs typeface="Calibri Light"/>
            </a:endParaRPr>
          </a:p>
          <a:p>
            <a:r>
              <a:rPr lang="en-US" altLang="zh-TW" sz="2400" dirty="0">
                <a:latin typeface="Calibri Light"/>
                <a:ea typeface="新細明體"/>
                <a:cs typeface="Calibri Light"/>
              </a:rPr>
              <a:t>Day 9:                 0.4                          0.5</a:t>
            </a:r>
          </a:p>
          <a:p>
            <a:r>
              <a:rPr lang="en-US" altLang="zh-TW" sz="2400" dirty="0">
                <a:latin typeface="Calibri Light"/>
                <a:ea typeface="新細明體"/>
                <a:cs typeface="Calibri Light"/>
              </a:rPr>
              <a:t>Day 10:               0.49                        0.58</a:t>
            </a:r>
            <a:endParaRPr lang="zh-TW" altLang="en-US" sz="2400" dirty="0"/>
          </a:p>
        </p:txBody>
      </p:sp>
      <p:pic>
        <p:nvPicPr>
          <p:cNvPr id="4" name="圖片 3">
            <a:extLst>
              <a:ext uri="{FF2B5EF4-FFF2-40B4-BE49-F238E27FC236}">
                <a16:creationId xmlns:a16="http://schemas.microsoft.com/office/drawing/2014/main" id="{D3E0A326-9423-4433-9120-0442D4A70F64}"/>
              </a:ext>
            </a:extLst>
          </p:cNvPr>
          <p:cNvPicPr>
            <a:picLocks noChangeAspect="1"/>
          </p:cNvPicPr>
          <p:nvPr/>
        </p:nvPicPr>
        <p:blipFill>
          <a:blip r:embed="rId2"/>
          <a:stretch>
            <a:fillRect/>
          </a:stretch>
        </p:blipFill>
        <p:spPr>
          <a:xfrm>
            <a:off x="6802171" y="1619773"/>
            <a:ext cx="4600953" cy="4301433"/>
          </a:xfrm>
          <a:prstGeom prst="rect">
            <a:avLst/>
          </a:prstGeom>
        </p:spPr>
      </p:pic>
      <p:sp>
        <p:nvSpPr>
          <p:cNvPr id="3" name="文字方塊 2">
            <a:extLst>
              <a:ext uri="{FF2B5EF4-FFF2-40B4-BE49-F238E27FC236}">
                <a16:creationId xmlns:a16="http://schemas.microsoft.com/office/drawing/2014/main" id="{88BB322B-6F08-4CB5-A6C3-42852ABA68DE}"/>
              </a:ext>
            </a:extLst>
          </p:cNvPr>
          <p:cNvSpPr txBox="1"/>
          <p:nvPr/>
        </p:nvSpPr>
        <p:spPr>
          <a:xfrm>
            <a:off x="2026467" y="363687"/>
            <a:ext cx="8139065" cy="646331"/>
          </a:xfrm>
          <a:prstGeom prst="rect">
            <a:avLst/>
          </a:prstGeom>
          <a:noFill/>
        </p:spPr>
        <p:txBody>
          <a:bodyPr wrap="square" rtlCol="0">
            <a:spAutoFit/>
          </a:bodyPr>
          <a:lstStyle/>
          <a:p>
            <a:pPr algn="ctr"/>
            <a:r>
              <a:rPr lang="zh-TW" altLang="en-US" sz="3600" dirty="0"/>
              <a:t>比較太極和廣運</a:t>
            </a:r>
            <a:r>
              <a:rPr lang="en-US" altLang="zh-TW" sz="3600" dirty="0"/>
              <a:t>2021</a:t>
            </a:r>
            <a:r>
              <a:rPr lang="zh-TW" altLang="en-US" sz="3600" dirty="0"/>
              <a:t>年</a:t>
            </a:r>
            <a:r>
              <a:rPr lang="en-US" altLang="zh-TW" sz="3600" dirty="0"/>
              <a:t>1</a:t>
            </a:r>
            <a:r>
              <a:rPr lang="zh-TW" altLang="en-US" sz="3600" dirty="0"/>
              <a:t>到</a:t>
            </a:r>
            <a:r>
              <a:rPr lang="en-US" altLang="zh-TW" sz="3600" dirty="0"/>
              <a:t>5</a:t>
            </a:r>
            <a:r>
              <a:rPr lang="zh-TW" altLang="en-US" sz="3600" dirty="0"/>
              <a:t>月的漲幅率</a:t>
            </a:r>
          </a:p>
        </p:txBody>
      </p:sp>
      <p:sp>
        <p:nvSpPr>
          <p:cNvPr id="6" name="文字方塊 5">
            <a:extLst>
              <a:ext uri="{FF2B5EF4-FFF2-40B4-BE49-F238E27FC236}">
                <a16:creationId xmlns:a16="http://schemas.microsoft.com/office/drawing/2014/main" id="{FE3FD0AB-568F-40E7-8A0F-0266085D0B02}"/>
              </a:ext>
            </a:extLst>
          </p:cNvPr>
          <p:cNvSpPr txBox="1"/>
          <p:nvPr/>
        </p:nvSpPr>
        <p:spPr>
          <a:xfrm>
            <a:off x="1549651" y="1385180"/>
            <a:ext cx="3968436" cy="950614"/>
          </a:xfrm>
          <a:prstGeom prst="rect">
            <a:avLst/>
          </a:prstGeom>
          <a:noFill/>
        </p:spPr>
        <p:txBody>
          <a:bodyPr wrap="square" rtlCol="0">
            <a:spAutoFit/>
          </a:bodyPr>
          <a:lstStyle/>
          <a:p>
            <a:r>
              <a:rPr lang="zh-TW" altLang="en-US" dirty="0"/>
              <a:t>試著比較不同的時段並希望能找出更優秀的正向關係，並且找出更多的</a:t>
            </a:r>
            <a:r>
              <a:rPr lang="zh-TW" altLang="en-US"/>
              <a:t>對照組。</a:t>
            </a:r>
            <a:endParaRPr lang="zh-TW" altLang="en-US" dirty="0"/>
          </a:p>
        </p:txBody>
      </p:sp>
    </p:spTree>
    <p:extLst>
      <p:ext uri="{BB962C8B-B14F-4D97-AF65-F5344CB8AC3E}">
        <p14:creationId xmlns:p14="http://schemas.microsoft.com/office/powerpoint/2010/main" val="832448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2BB49B-53B3-4B49-929E-ACD12D94D784}"/>
              </a:ext>
            </a:extLst>
          </p:cNvPr>
          <p:cNvSpPr>
            <a:spLocks noGrp="1"/>
          </p:cNvSpPr>
          <p:nvPr>
            <p:ph type="title"/>
          </p:nvPr>
        </p:nvSpPr>
        <p:spPr/>
        <p:txBody>
          <a:bodyPr/>
          <a:lstStyle/>
          <a:p>
            <a:r>
              <a:rPr lang="zh-TW" altLang="en-US" dirty="0"/>
              <a:t>以下是我們用來比較的公司</a:t>
            </a:r>
          </a:p>
        </p:txBody>
      </p:sp>
      <p:sp>
        <p:nvSpPr>
          <p:cNvPr id="3" name="內容版面配置區 2">
            <a:extLst>
              <a:ext uri="{FF2B5EF4-FFF2-40B4-BE49-F238E27FC236}">
                <a16:creationId xmlns:a16="http://schemas.microsoft.com/office/drawing/2014/main" id="{53B55FB6-5C5C-41FF-806A-2EE4E4A6A052}"/>
              </a:ext>
            </a:extLst>
          </p:cNvPr>
          <p:cNvSpPr>
            <a:spLocks noGrp="1"/>
          </p:cNvSpPr>
          <p:nvPr>
            <p:ph sz="quarter" idx="13"/>
          </p:nvPr>
        </p:nvSpPr>
        <p:spPr/>
        <p:txBody>
          <a:bodyPr>
            <a:normAutofit fontScale="92500" lnSpcReduction="10000"/>
          </a:bodyPr>
          <a:lstStyle/>
          <a:p>
            <a:r>
              <a:rPr lang="zh-TW" altLang="zh-TW" dirty="0"/>
              <a:t>股票代碼</a:t>
            </a:r>
            <a:r>
              <a:rPr lang="en-US" altLang="zh-TW" dirty="0"/>
              <a:t>:</a:t>
            </a:r>
            <a:endParaRPr lang="zh-TW" altLang="zh-TW" dirty="0"/>
          </a:p>
          <a:p>
            <a:r>
              <a:rPr lang="en-US" altLang="zh-TW" dirty="0"/>
              <a:t>1538</a:t>
            </a:r>
            <a:r>
              <a:rPr lang="zh-TW" altLang="zh-TW" dirty="0"/>
              <a:t>正峰</a:t>
            </a:r>
            <a:r>
              <a:rPr lang="en-US" altLang="zh-TW" dirty="0"/>
              <a:t>	1717</a:t>
            </a:r>
            <a:r>
              <a:rPr lang="zh-TW" altLang="zh-TW" dirty="0"/>
              <a:t>長興</a:t>
            </a:r>
            <a:r>
              <a:rPr lang="en-US" altLang="zh-TW" dirty="0"/>
              <a:t>	1735</a:t>
            </a:r>
            <a:r>
              <a:rPr lang="zh-TW" altLang="zh-TW" dirty="0"/>
              <a:t>日勝化</a:t>
            </a:r>
            <a:r>
              <a:rPr lang="en-US" altLang="zh-TW" dirty="0"/>
              <a:t>		1802</a:t>
            </a:r>
            <a:r>
              <a:rPr lang="zh-TW" altLang="zh-TW" dirty="0"/>
              <a:t>台玻</a:t>
            </a:r>
            <a:r>
              <a:rPr lang="en-US" altLang="zh-TW" dirty="0"/>
              <a:t>		1809</a:t>
            </a:r>
            <a:r>
              <a:rPr lang="zh-TW" altLang="zh-TW" dirty="0"/>
              <a:t>中釉</a:t>
            </a:r>
          </a:p>
          <a:p>
            <a:r>
              <a:rPr lang="en-US" altLang="zh-TW" dirty="0"/>
              <a:t>230</a:t>
            </a:r>
            <a:r>
              <a:rPr lang="zh-TW" altLang="zh-TW" dirty="0"/>
              <a:t>台達電</a:t>
            </a:r>
            <a:r>
              <a:rPr lang="en-US" altLang="zh-TW" dirty="0"/>
              <a:t>	2342</a:t>
            </a:r>
            <a:r>
              <a:rPr lang="zh-TW" altLang="zh-TW" dirty="0"/>
              <a:t>茂矽</a:t>
            </a:r>
            <a:r>
              <a:rPr lang="en-US" altLang="zh-TW" dirty="0"/>
              <a:t>	2367</a:t>
            </a:r>
            <a:r>
              <a:rPr lang="zh-TW" altLang="zh-TW" dirty="0"/>
              <a:t>燿華</a:t>
            </a:r>
            <a:r>
              <a:rPr lang="en-US" altLang="zh-TW" dirty="0"/>
              <a:t>		2426</a:t>
            </a:r>
            <a:r>
              <a:rPr lang="zh-TW" altLang="zh-TW" dirty="0"/>
              <a:t>鼎元</a:t>
            </a:r>
            <a:r>
              <a:rPr lang="en-US" altLang="zh-TW" dirty="0"/>
              <a:t>		2434</a:t>
            </a:r>
            <a:r>
              <a:rPr lang="zh-TW" altLang="zh-TW" dirty="0"/>
              <a:t>統懋</a:t>
            </a:r>
            <a:br>
              <a:rPr lang="en-US" altLang="zh-TW" dirty="0"/>
            </a:br>
            <a:r>
              <a:rPr lang="en-US" altLang="zh-TW" dirty="0"/>
              <a:t>2481</a:t>
            </a:r>
            <a:r>
              <a:rPr lang="zh-TW" altLang="zh-TW" dirty="0"/>
              <a:t>強茂</a:t>
            </a:r>
            <a:r>
              <a:rPr lang="en-US" altLang="zh-TW" dirty="0"/>
              <a:t>	3016</a:t>
            </a:r>
            <a:r>
              <a:rPr lang="zh-TW" altLang="zh-TW" dirty="0"/>
              <a:t>嘉晶</a:t>
            </a:r>
            <a:r>
              <a:rPr lang="en-US" altLang="zh-TW" dirty="0"/>
              <a:t>	3073</a:t>
            </a:r>
            <a:r>
              <a:rPr lang="zh-TW" altLang="zh-TW" dirty="0"/>
              <a:t>天方能源</a:t>
            </a:r>
            <a:r>
              <a:rPr lang="en-US" altLang="zh-TW" dirty="0"/>
              <a:t>	</a:t>
            </a:r>
            <a:r>
              <a:rPr lang="zh-TW" altLang="en-US" dirty="0"/>
              <a:t>   </a:t>
            </a:r>
            <a:r>
              <a:rPr lang="en-US" altLang="zh-TW" dirty="0"/>
              <a:t>	3268</a:t>
            </a:r>
            <a:r>
              <a:rPr lang="zh-TW" altLang="zh-TW" dirty="0"/>
              <a:t>海德威</a:t>
            </a:r>
            <a:r>
              <a:rPr lang="en-US" altLang="zh-TW" dirty="0"/>
              <a:t>		3532</a:t>
            </a:r>
            <a:r>
              <a:rPr lang="zh-TW" altLang="zh-TW" dirty="0"/>
              <a:t>台勝科</a:t>
            </a:r>
          </a:p>
          <a:p>
            <a:r>
              <a:rPr lang="en-US" altLang="zh-TW" dirty="0"/>
              <a:t>3576</a:t>
            </a:r>
            <a:r>
              <a:rPr lang="zh-TW" altLang="zh-TW" dirty="0"/>
              <a:t>聯合再生</a:t>
            </a:r>
            <a:r>
              <a:rPr lang="en-US" altLang="zh-TW" dirty="0"/>
              <a:t>3686</a:t>
            </a:r>
            <a:r>
              <a:rPr lang="zh-TW" altLang="zh-TW" dirty="0"/>
              <a:t>達能</a:t>
            </a:r>
            <a:r>
              <a:rPr lang="en-US" altLang="zh-TW" dirty="0"/>
              <a:t>	3691</a:t>
            </a:r>
            <a:r>
              <a:rPr lang="zh-TW" altLang="zh-TW" dirty="0"/>
              <a:t>碩禾</a:t>
            </a:r>
            <a:r>
              <a:rPr lang="en-US" altLang="zh-TW" dirty="0"/>
              <a:t>		3713</a:t>
            </a:r>
            <a:r>
              <a:rPr lang="zh-TW" altLang="zh-TW" dirty="0"/>
              <a:t>新晶投控</a:t>
            </a:r>
            <a:r>
              <a:rPr lang="en-US" altLang="zh-TW" dirty="0"/>
              <a:t>		4707</a:t>
            </a:r>
            <a:r>
              <a:rPr lang="zh-TW" altLang="zh-TW" dirty="0"/>
              <a:t>磐亞</a:t>
            </a:r>
          </a:p>
          <a:p>
            <a:r>
              <a:rPr lang="en-US" altLang="zh-TW" dirty="0"/>
              <a:t>5434</a:t>
            </a:r>
            <a:r>
              <a:rPr lang="zh-TW" altLang="zh-TW" dirty="0"/>
              <a:t>崇越</a:t>
            </a:r>
            <a:r>
              <a:rPr lang="en-US" altLang="zh-TW" dirty="0"/>
              <a:t>	5483</a:t>
            </a:r>
            <a:r>
              <a:rPr lang="zh-TW" altLang="zh-TW" dirty="0"/>
              <a:t>中美晶</a:t>
            </a:r>
            <a:r>
              <a:rPr lang="en-US" altLang="zh-TW" dirty="0"/>
              <a:t>	6244</a:t>
            </a:r>
            <a:r>
              <a:rPr lang="zh-TW" altLang="zh-TW" dirty="0"/>
              <a:t>茂迪</a:t>
            </a:r>
            <a:r>
              <a:rPr lang="en-US" altLang="zh-TW" dirty="0"/>
              <a:t>		6443</a:t>
            </a:r>
            <a:r>
              <a:rPr lang="zh-TW" altLang="zh-TW" dirty="0"/>
              <a:t>元晶</a:t>
            </a:r>
            <a:r>
              <a:rPr lang="en-US" altLang="zh-TW" dirty="0"/>
              <a:t>		8039</a:t>
            </a:r>
            <a:r>
              <a:rPr lang="zh-TW" altLang="zh-TW" dirty="0"/>
              <a:t>台虹</a:t>
            </a:r>
          </a:p>
          <a:p>
            <a:r>
              <a:rPr lang="en-US" altLang="zh-TW" dirty="0"/>
              <a:t>8085</a:t>
            </a:r>
            <a:r>
              <a:rPr lang="zh-TW" altLang="zh-TW" dirty="0"/>
              <a:t>福華</a:t>
            </a:r>
          </a:p>
          <a:p>
            <a:endParaRPr lang="zh-TW" altLang="en-US" dirty="0"/>
          </a:p>
        </p:txBody>
      </p:sp>
    </p:spTree>
    <p:extLst>
      <p:ext uri="{BB962C8B-B14F-4D97-AF65-F5344CB8AC3E}">
        <p14:creationId xmlns:p14="http://schemas.microsoft.com/office/powerpoint/2010/main" val="3480742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B1B4F8-F11E-4863-AA94-8EA22268D728}"/>
              </a:ext>
            </a:extLst>
          </p:cNvPr>
          <p:cNvSpPr>
            <a:spLocks noGrp="1"/>
          </p:cNvSpPr>
          <p:nvPr>
            <p:ph type="title"/>
          </p:nvPr>
        </p:nvSpPr>
        <p:spPr>
          <a:xfrm>
            <a:off x="913774" y="326158"/>
            <a:ext cx="10364451" cy="1596177"/>
          </a:xfrm>
        </p:spPr>
        <p:txBody>
          <a:bodyPr/>
          <a:lstStyle/>
          <a:p>
            <a:r>
              <a:rPr lang="zh-TW" altLang="en-US" dirty="0"/>
              <a:t>差距一天的正負成長率</a:t>
            </a:r>
          </a:p>
        </p:txBody>
      </p:sp>
      <p:pic>
        <p:nvPicPr>
          <p:cNvPr id="4" name="內容版面配置區 3">
            <a:extLst>
              <a:ext uri="{FF2B5EF4-FFF2-40B4-BE49-F238E27FC236}">
                <a16:creationId xmlns:a16="http://schemas.microsoft.com/office/drawing/2014/main" id="{6B0DCC99-BABC-4EBD-B515-9C09DB3E3C00}"/>
              </a:ext>
            </a:extLst>
          </p:cNvPr>
          <p:cNvPicPr>
            <a:picLocks noGrp="1" noChangeAspect="1"/>
          </p:cNvPicPr>
          <p:nvPr>
            <p:ph sz="quarter" idx="13"/>
          </p:nvPr>
        </p:nvPicPr>
        <p:blipFill>
          <a:blip r:embed="rId2"/>
          <a:stretch>
            <a:fillRect/>
          </a:stretch>
        </p:blipFill>
        <p:spPr>
          <a:xfrm>
            <a:off x="7352443" y="1864474"/>
            <a:ext cx="3322151" cy="4915771"/>
          </a:xfrm>
          <a:prstGeom prst="rect">
            <a:avLst/>
          </a:prstGeom>
        </p:spPr>
      </p:pic>
      <p:pic>
        <p:nvPicPr>
          <p:cNvPr id="5" name="圖片 4">
            <a:extLst>
              <a:ext uri="{FF2B5EF4-FFF2-40B4-BE49-F238E27FC236}">
                <a16:creationId xmlns:a16="http://schemas.microsoft.com/office/drawing/2014/main" id="{F37DAA10-CCA0-41CB-9BE5-734009769181}"/>
              </a:ext>
            </a:extLst>
          </p:cNvPr>
          <p:cNvPicPr>
            <a:picLocks noChangeAspect="1"/>
          </p:cNvPicPr>
          <p:nvPr/>
        </p:nvPicPr>
        <p:blipFill>
          <a:blip r:embed="rId3"/>
          <a:stretch>
            <a:fillRect/>
          </a:stretch>
        </p:blipFill>
        <p:spPr>
          <a:xfrm>
            <a:off x="1517406" y="3033374"/>
            <a:ext cx="3791479" cy="666843"/>
          </a:xfrm>
          <a:prstGeom prst="rect">
            <a:avLst/>
          </a:prstGeom>
        </p:spPr>
      </p:pic>
      <p:sp>
        <p:nvSpPr>
          <p:cNvPr id="6" name="文字方塊 5">
            <a:extLst>
              <a:ext uri="{FF2B5EF4-FFF2-40B4-BE49-F238E27FC236}">
                <a16:creationId xmlns:a16="http://schemas.microsoft.com/office/drawing/2014/main" id="{6119367B-A611-4ABD-9A5A-5311BC407460}"/>
              </a:ext>
            </a:extLst>
          </p:cNvPr>
          <p:cNvSpPr txBox="1"/>
          <p:nvPr/>
        </p:nvSpPr>
        <p:spPr>
          <a:xfrm>
            <a:off x="2885895" y="1434701"/>
            <a:ext cx="3732618" cy="369332"/>
          </a:xfrm>
          <a:prstGeom prst="rect">
            <a:avLst/>
          </a:prstGeom>
          <a:noFill/>
        </p:spPr>
        <p:txBody>
          <a:bodyPr wrap="square" rtlCol="0">
            <a:spAutoFit/>
          </a:bodyPr>
          <a:lstStyle/>
          <a:p>
            <a:r>
              <a:rPr lang="zh-TW" altLang="en-US" dirty="0"/>
              <a:t>正成長</a:t>
            </a:r>
          </a:p>
        </p:txBody>
      </p:sp>
      <p:sp>
        <p:nvSpPr>
          <p:cNvPr id="7" name="文字方塊 6">
            <a:extLst>
              <a:ext uri="{FF2B5EF4-FFF2-40B4-BE49-F238E27FC236}">
                <a16:creationId xmlns:a16="http://schemas.microsoft.com/office/drawing/2014/main" id="{8143BF7F-461E-4DA6-BBFD-08D33D05D661}"/>
              </a:ext>
            </a:extLst>
          </p:cNvPr>
          <p:cNvSpPr txBox="1"/>
          <p:nvPr/>
        </p:nvSpPr>
        <p:spPr>
          <a:xfrm>
            <a:off x="7719527" y="1362269"/>
            <a:ext cx="2481942" cy="369332"/>
          </a:xfrm>
          <a:prstGeom prst="rect">
            <a:avLst/>
          </a:prstGeom>
          <a:noFill/>
        </p:spPr>
        <p:txBody>
          <a:bodyPr wrap="square" rtlCol="0">
            <a:spAutoFit/>
          </a:bodyPr>
          <a:lstStyle/>
          <a:p>
            <a:pPr algn="ctr"/>
            <a:r>
              <a:rPr lang="zh-TW" altLang="en-US" dirty="0"/>
              <a:t>負成長</a:t>
            </a:r>
          </a:p>
        </p:txBody>
      </p:sp>
      <p:sp>
        <p:nvSpPr>
          <p:cNvPr id="8" name="文字方塊 7">
            <a:extLst>
              <a:ext uri="{FF2B5EF4-FFF2-40B4-BE49-F238E27FC236}">
                <a16:creationId xmlns:a16="http://schemas.microsoft.com/office/drawing/2014/main" id="{E4C94CAC-A153-4DF8-BB45-F98D3D767C44}"/>
              </a:ext>
            </a:extLst>
          </p:cNvPr>
          <p:cNvSpPr txBox="1"/>
          <p:nvPr/>
        </p:nvSpPr>
        <p:spPr>
          <a:xfrm>
            <a:off x="1779036" y="2707895"/>
            <a:ext cx="4105470" cy="261610"/>
          </a:xfrm>
          <a:prstGeom prst="rect">
            <a:avLst/>
          </a:prstGeom>
          <a:noFill/>
        </p:spPr>
        <p:txBody>
          <a:bodyPr wrap="square" rtlCol="0">
            <a:spAutoFit/>
          </a:bodyPr>
          <a:lstStyle/>
          <a:p>
            <a:r>
              <a:rPr lang="zh-TW" altLang="en-US" sz="1100" dirty="0">
                <a:solidFill>
                  <a:srgbClr val="FF0000"/>
                </a:solidFill>
              </a:rPr>
              <a:t>股票代碼         </a:t>
            </a:r>
            <a:r>
              <a:rPr lang="en-US" altLang="zh-TW" sz="1100" dirty="0">
                <a:solidFill>
                  <a:srgbClr val="FF0000"/>
                </a:solidFill>
              </a:rPr>
              <a:t>A      B    C    D     </a:t>
            </a:r>
            <a:r>
              <a:rPr lang="zh-TW" altLang="en-US" sz="1100" dirty="0">
                <a:solidFill>
                  <a:srgbClr val="FF0000"/>
                </a:solidFill>
              </a:rPr>
              <a:t>正相關 負相關 差異天數</a:t>
            </a:r>
          </a:p>
        </p:txBody>
      </p:sp>
    </p:spTree>
    <p:extLst>
      <p:ext uri="{BB962C8B-B14F-4D97-AF65-F5344CB8AC3E}">
        <p14:creationId xmlns:p14="http://schemas.microsoft.com/office/powerpoint/2010/main" val="4188203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1AE69780-F5CF-42D4-B390-8DA543E0EF4C}"/>
              </a:ext>
            </a:extLst>
          </p:cNvPr>
          <p:cNvPicPr>
            <a:picLocks noChangeAspect="1"/>
          </p:cNvPicPr>
          <p:nvPr/>
        </p:nvPicPr>
        <p:blipFill>
          <a:blip r:embed="rId2"/>
          <a:stretch>
            <a:fillRect/>
          </a:stretch>
        </p:blipFill>
        <p:spPr>
          <a:xfrm>
            <a:off x="4247892" y="2214694"/>
            <a:ext cx="3696216" cy="4182059"/>
          </a:xfrm>
          <a:prstGeom prst="rect">
            <a:avLst/>
          </a:prstGeom>
        </p:spPr>
      </p:pic>
      <p:sp>
        <p:nvSpPr>
          <p:cNvPr id="2" name="標題 1">
            <a:extLst>
              <a:ext uri="{FF2B5EF4-FFF2-40B4-BE49-F238E27FC236}">
                <a16:creationId xmlns:a16="http://schemas.microsoft.com/office/drawing/2014/main" id="{8EC484EA-6DF3-478D-BD28-4960731F8883}"/>
              </a:ext>
            </a:extLst>
          </p:cNvPr>
          <p:cNvSpPr>
            <a:spLocks noGrp="1"/>
          </p:cNvSpPr>
          <p:nvPr>
            <p:ph type="title"/>
          </p:nvPr>
        </p:nvSpPr>
        <p:spPr/>
        <p:txBody>
          <a:bodyPr/>
          <a:lstStyle/>
          <a:p>
            <a:r>
              <a:rPr lang="zh-TW" altLang="en-US" dirty="0"/>
              <a:t>差距兩天的正負成長率</a:t>
            </a:r>
          </a:p>
        </p:txBody>
      </p:sp>
      <p:sp>
        <p:nvSpPr>
          <p:cNvPr id="5" name="矩形 4">
            <a:extLst>
              <a:ext uri="{FF2B5EF4-FFF2-40B4-BE49-F238E27FC236}">
                <a16:creationId xmlns:a16="http://schemas.microsoft.com/office/drawing/2014/main" id="{98C88EE0-1DEB-45FA-8F03-64435E452DDB}"/>
              </a:ext>
            </a:extLst>
          </p:cNvPr>
          <p:cNvSpPr/>
          <p:nvPr/>
        </p:nvSpPr>
        <p:spPr>
          <a:xfrm>
            <a:off x="4354286" y="1937695"/>
            <a:ext cx="5991083" cy="276999"/>
          </a:xfrm>
          <a:prstGeom prst="rect">
            <a:avLst/>
          </a:prstGeom>
        </p:spPr>
        <p:txBody>
          <a:bodyPr wrap="square">
            <a:spAutoFit/>
          </a:bodyPr>
          <a:lstStyle/>
          <a:p>
            <a:r>
              <a:rPr lang="zh-TW" altLang="en-US" sz="1200" dirty="0">
                <a:solidFill>
                  <a:srgbClr val="FF0000"/>
                </a:solidFill>
              </a:rPr>
              <a:t>股票代碼         </a:t>
            </a:r>
            <a:r>
              <a:rPr lang="en-US" altLang="zh-TW" sz="1200" dirty="0">
                <a:solidFill>
                  <a:srgbClr val="FF0000"/>
                </a:solidFill>
              </a:rPr>
              <a:t>A      B    C    D     </a:t>
            </a:r>
            <a:r>
              <a:rPr lang="zh-TW" altLang="en-US" sz="1200" dirty="0">
                <a:solidFill>
                  <a:srgbClr val="FF0000"/>
                </a:solidFill>
              </a:rPr>
              <a:t>正相關 負相關 差異天數</a:t>
            </a:r>
          </a:p>
        </p:txBody>
      </p:sp>
    </p:spTree>
    <p:extLst>
      <p:ext uri="{BB962C8B-B14F-4D97-AF65-F5344CB8AC3E}">
        <p14:creationId xmlns:p14="http://schemas.microsoft.com/office/powerpoint/2010/main" val="4202402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4F6FEA-BCB9-4F92-A8E3-798EACB62257}"/>
              </a:ext>
            </a:extLst>
          </p:cNvPr>
          <p:cNvSpPr>
            <a:spLocks noGrp="1"/>
          </p:cNvSpPr>
          <p:nvPr>
            <p:ph type="title"/>
          </p:nvPr>
        </p:nvSpPr>
        <p:spPr/>
        <p:txBody>
          <a:bodyPr/>
          <a:lstStyle/>
          <a:p>
            <a:r>
              <a:rPr lang="zh-TW" altLang="en-US" dirty="0"/>
              <a:t>差距三天的正負成長率</a:t>
            </a:r>
          </a:p>
        </p:txBody>
      </p:sp>
      <p:pic>
        <p:nvPicPr>
          <p:cNvPr id="4" name="圖片 3">
            <a:extLst>
              <a:ext uri="{FF2B5EF4-FFF2-40B4-BE49-F238E27FC236}">
                <a16:creationId xmlns:a16="http://schemas.microsoft.com/office/drawing/2014/main" id="{3A38483F-52A2-4CB5-BF36-16D77A05906B}"/>
              </a:ext>
            </a:extLst>
          </p:cNvPr>
          <p:cNvPicPr>
            <a:picLocks noChangeAspect="1"/>
          </p:cNvPicPr>
          <p:nvPr/>
        </p:nvPicPr>
        <p:blipFill>
          <a:blip r:embed="rId2"/>
          <a:stretch>
            <a:fillRect/>
          </a:stretch>
        </p:blipFill>
        <p:spPr>
          <a:xfrm>
            <a:off x="4107630" y="2214694"/>
            <a:ext cx="3976740" cy="3966646"/>
          </a:xfrm>
          <a:prstGeom prst="rect">
            <a:avLst/>
          </a:prstGeom>
        </p:spPr>
      </p:pic>
      <p:sp>
        <p:nvSpPr>
          <p:cNvPr id="5" name="矩形 4">
            <a:extLst>
              <a:ext uri="{FF2B5EF4-FFF2-40B4-BE49-F238E27FC236}">
                <a16:creationId xmlns:a16="http://schemas.microsoft.com/office/drawing/2014/main" id="{0A25D250-E5D4-4C3A-AD0C-CF9F5E06BC75}"/>
              </a:ext>
            </a:extLst>
          </p:cNvPr>
          <p:cNvSpPr/>
          <p:nvPr/>
        </p:nvSpPr>
        <p:spPr>
          <a:xfrm>
            <a:off x="4285032" y="1937695"/>
            <a:ext cx="3945311" cy="276999"/>
          </a:xfrm>
          <a:prstGeom prst="rect">
            <a:avLst/>
          </a:prstGeom>
        </p:spPr>
        <p:txBody>
          <a:bodyPr wrap="none">
            <a:spAutoFit/>
          </a:bodyPr>
          <a:lstStyle/>
          <a:p>
            <a:r>
              <a:rPr lang="zh-TW" altLang="en-US" sz="1200" dirty="0">
                <a:solidFill>
                  <a:srgbClr val="FF0000"/>
                </a:solidFill>
              </a:rPr>
              <a:t>股票代碼         </a:t>
            </a:r>
            <a:r>
              <a:rPr lang="en-US" altLang="zh-TW" sz="1200" dirty="0">
                <a:solidFill>
                  <a:srgbClr val="FF0000"/>
                </a:solidFill>
              </a:rPr>
              <a:t>A      B    C    D     </a:t>
            </a:r>
            <a:r>
              <a:rPr lang="zh-TW" altLang="en-US" sz="1200" dirty="0">
                <a:solidFill>
                  <a:srgbClr val="FF0000"/>
                </a:solidFill>
              </a:rPr>
              <a:t>正相關 負相關 差異天數</a:t>
            </a:r>
          </a:p>
        </p:txBody>
      </p:sp>
    </p:spTree>
    <p:extLst>
      <p:ext uri="{BB962C8B-B14F-4D97-AF65-F5344CB8AC3E}">
        <p14:creationId xmlns:p14="http://schemas.microsoft.com/office/powerpoint/2010/main" val="1478514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6CBEF9-8CA6-4A7E-837C-E8B87554517A}"/>
              </a:ext>
            </a:extLst>
          </p:cNvPr>
          <p:cNvSpPr>
            <a:spLocks noGrp="1"/>
          </p:cNvSpPr>
          <p:nvPr>
            <p:ph type="title"/>
          </p:nvPr>
        </p:nvSpPr>
        <p:spPr/>
        <p:txBody>
          <a:bodyPr/>
          <a:lstStyle/>
          <a:p>
            <a:r>
              <a:rPr lang="zh-TW" altLang="en-US" dirty="0"/>
              <a:t>差距四天的正負成長率</a:t>
            </a:r>
          </a:p>
        </p:txBody>
      </p:sp>
      <p:pic>
        <p:nvPicPr>
          <p:cNvPr id="4" name="圖片 3">
            <a:extLst>
              <a:ext uri="{FF2B5EF4-FFF2-40B4-BE49-F238E27FC236}">
                <a16:creationId xmlns:a16="http://schemas.microsoft.com/office/drawing/2014/main" id="{9EC416AB-39D1-44C1-BC28-AA98FFA6B0E4}"/>
              </a:ext>
            </a:extLst>
          </p:cNvPr>
          <p:cNvPicPr>
            <a:picLocks noChangeAspect="1"/>
          </p:cNvPicPr>
          <p:nvPr/>
        </p:nvPicPr>
        <p:blipFill>
          <a:blip r:embed="rId2"/>
          <a:stretch>
            <a:fillRect/>
          </a:stretch>
        </p:blipFill>
        <p:spPr>
          <a:xfrm>
            <a:off x="1499929" y="3138447"/>
            <a:ext cx="3705742" cy="581106"/>
          </a:xfrm>
          <a:prstGeom prst="rect">
            <a:avLst/>
          </a:prstGeom>
        </p:spPr>
      </p:pic>
      <p:pic>
        <p:nvPicPr>
          <p:cNvPr id="5" name="圖片 4">
            <a:extLst>
              <a:ext uri="{FF2B5EF4-FFF2-40B4-BE49-F238E27FC236}">
                <a16:creationId xmlns:a16="http://schemas.microsoft.com/office/drawing/2014/main" id="{D572AA02-C3D6-4674-8BEF-A312E23AF029}"/>
              </a:ext>
            </a:extLst>
          </p:cNvPr>
          <p:cNvPicPr>
            <a:picLocks noChangeAspect="1"/>
          </p:cNvPicPr>
          <p:nvPr/>
        </p:nvPicPr>
        <p:blipFill>
          <a:blip r:embed="rId3"/>
          <a:stretch>
            <a:fillRect/>
          </a:stretch>
        </p:blipFill>
        <p:spPr>
          <a:xfrm>
            <a:off x="6477713" y="2209151"/>
            <a:ext cx="3715268" cy="4648849"/>
          </a:xfrm>
          <a:prstGeom prst="rect">
            <a:avLst/>
          </a:prstGeom>
        </p:spPr>
      </p:pic>
      <p:sp>
        <p:nvSpPr>
          <p:cNvPr id="6" name="矩形 5">
            <a:extLst>
              <a:ext uri="{FF2B5EF4-FFF2-40B4-BE49-F238E27FC236}">
                <a16:creationId xmlns:a16="http://schemas.microsoft.com/office/drawing/2014/main" id="{76E1CA73-6B4D-4BAA-8D73-FEA255216050}"/>
              </a:ext>
            </a:extLst>
          </p:cNvPr>
          <p:cNvSpPr/>
          <p:nvPr/>
        </p:nvSpPr>
        <p:spPr>
          <a:xfrm>
            <a:off x="2818581" y="1839819"/>
            <a:ext cx="877163" cy="369332"/>
          </a:xfrm>
          <a:prstGeom prst="rect">
            <a:avLst/>
          </a:prstGeom>
        </p:spPr>
        <p:txBody>
          <a:bodyPr wrap="none">
            <a:spAutoFit/>
          </a:bodyPr>
          <a:lstStyle/>
          <a:p>
            <a:r>
              <a:rPr lang="zh-TW" altLang="en-US" dirty="0"/>
              <a:t>正成長</a:t>
            </a:r>
          </a:p>
        </p:txBody>
      </p:sp>
      <p:sp>
        <p:nvSpPr>
          <p:cNvPr id="7" name="矩形 6">
            <a:extLst>
              <a:ext uri="{FF2B5EF4-FFF2-40B4-BE49-F238E27FC236}">
                <a16:creationId xmlns:a16="http://schemas.microsoft.com/office/drawing/2014/main" id="{C163E2CB-3996-48F3-BC79-B5291058AFB6}"/>
              </a:ext>
            </a:extLst>
          </p:cNvPr>
          <p:cNvSpPr/>
          <p:nvPr/>
        </p:nvSpPr>
        <p:spPr>
          <a:xfrm>
            <a:off x="7896765" y="1839819"/>
            <a:ext cx="877163" cy="369332"/>
          </a:xfrm>
          <a:prstGeom prst="rect">
            <a:avLst/>
          </a:prstGeom>
        </p:spPr>
        <p:txBody>
          <a:bodyPr wrap="none">
            <a:spAutoFit/>
          </a:bodyPr>
          <a:lstStyle/>
          <a:p>
            <a:pPr algn="ctr"/>
            <a:r>
              <a:rPr lang="zh-TW" altLang="en-US" dirty="0"/>
              <a:t>負成長</a:t>
            </a:r>
          </a:p>
        </p:txBody>
      </p:sp>
      <p:sp>
        <p:nvSpPr>
          <p:cNvPr id="8" name="矩形 7">
            <a:extLst>
              <a:ext uri="{FF2B5EF4-FFF2-40B4-BE49-F238E27FC236}">
                <a16:creationId xmlns:a16="http://schemas.microsoft.com/office/drawing/2014/main" id="{84DE4271-9CE4-4B0D-BABD-E4EB6C1F3C08}"/>
              </a:ext>
            </a:extLst>
          </p:cNvPr>
          <p:cNvSpPr/>
          <p:nvPr/>
        </p:nvSpPr>
        <p:spPr>
          <a:xfrm>
            <a:off x="1636576" y="2855905"/>
            <a:ext cx="3945311" cy="276999"/>
          </a:xfrm>
          <a:prstGeom prst="rect">
            <a:avLst/>
          </a:prstGeom>
        </p:spPr>
        <p:txBody>
          <a:bodyPr wrap="none">
            <a:spAutoFit/>
          </a:bodyPr>
          <a:lstStyle/>
          <a:p>
            <a:r>
              <a:rPr lang="zh-TW" altLang="en-US" sz="1200" dirty="0">
                <a:solidFill>
                  <a:srgbClr val="FF0000"/>
                </a:solidFill>
              </a:rPr>
              <a:t>股票代碼         </a:t>
            </a:r>
            <a:r>
              <a:rPr lang="en-US" altLang="zh-TW" sz="1200" dirty="0">
                <a:solidFill>
                  <a:srgbClr val="FF0000"/>
                </a:solidFill>
              </a:rPr>
              <a:t>A      B    C    D     </a:t>
            </a:r>
            <a:r>
              <a:rPr lang="zh-TW" altLang="en-US" sz="1200" dirty="0">
                <a:solidFill>
                  <a:srgbClr val="FF0000"/>
                </a:solidFill>
              </a:rPr>
              <a:t>正相關 負相關 差異天數</a:t>
            </a:r>
          </a:p>
        </p:txBody>
      </p:sp>
    </p:spTree>
    <p:extLst>
      <p:ext uri="{BB962C8B-B14F-4D97-AF65-F5344CB8AC3E}">
        <p14:creationId xmlns:p14="http://schemas.microsoft.com/office/powerpoint/2010/main" val="1086167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46B912-22AB-4C6C-9141-8824829B7454}"/>
              </a:ext>
            </a:extLst>
          </p:cNvPr>
          <p:cNvSpPr>
            <a:spLocks noGrp="1"/>
          </p:cNvSpPr>
          <p:nvPr>
            <p:ph type="title"/>
          </p:nvPr>
        </p:nvSpPr>
        <p:spPr/>
        <p:txBody>
          <a:bodyPr/>
          <a:lstStyle/>
          <a:p>
            <a:r>
              <a:rPr lang="zh-TW" altLang="en-US" dirty="0"/>
              <a:t>差距五天的正負成長率</a:t>
            </a:r>
          </a:p>
        </p:txBody>
      </p:sp>
      <p:pic>
        <p:nvPicPr>
          <p:cNvPr id="4" name="內容版面配置區 3">
            <a:extLst>
              <a:ext uri="{FF2B5EF4-FFF2-40B4-BE49-F238E27FC236}">
                <a16:creationId xmlns:a16="http://schemas.microsoft.com/office/drawing/2014/main" id="{26523170-2CE8-4C1F-9A0E-B33BC68C9D41}"/>
              </a:ext>
            </a:extLst>
          </p:cNvPr>
          <p:cNvPicPr>
            <a:picLocks noGrp="1" noChangeAspect="1"/>
          </p:cNvPicPr>
          <p:nvPr>
            <p:ph sz="quarter" idx="13"/>
          </p:nvPr>
        </p:nvPicPr>
        <p:blipFill>
          <a:blip r:embed="rId2"/>
          <a:stretch>
            <a:fillRect/>
          </a:stretch>
        </p:blipFill>
        <p:spPr>
          <a:xfrm>
            <a:off x="1639801" y="3429000"/>
            <a:ext cx="3680173" cy="570722"/>
          </a:xfrm>
          <a:prstGeom prst="rect">
            <a:avLst/>
          </a:prstGeom>
        </p:spPr>
      </p:pic>
      <p:pic>
        <p:nvPicPr>
          <p:cNvPr id="5" name="圖片 4">
            <a:extLst>
              <a:ext uri="{FF2B5EF4-FFF2-40B4-BE49-F238E27FC236}">
                <a16:creationId xmlns:a16="http://schemas.microsoft.com/office/drawing/2014/main" id="{FF9F4F5F-E6E0-402B-B16C-BE392D0CAD10}"/>
              </a:ext>
            </a:extLst>
          </p:cNvPr>
          <p:cNvPicPr>
            <a:picLocks noChangeAspect="1"/>
          </p:cNvPicPr>
          <p:nvPr/>
        </p:nvPicPr>
        <p:blipFill>
          <a:blip r:embed="rId3"/>
          <a:stretch>
            <a:fillRect/>
          </a:stretch>
        </p:blipFill>
        <p:spPr>
          <a:xfrm>
            <a:off x="6714480" y="2646365"/>
            <a:ext cx="3677163" cy="3219899"/>
          </a:xfrm>
          <a:prstGeom prst="rect">
            <a:avLst/>
          </a:prstGeom>
        </p:spPr>
      </p:pic>
      <p:sp>
        <p:nvSpPr>
          <p:cNvPr id="6" name="矩形 5">
            <a:extLst>
              <a:ext uri="{FF2B5EF4-FFF2-40B4-BE49-F238E27FC236}">
                <a16:creationId xmlns:a16="http://schemas.microsoft.com/office/drawing/2014/main" id="{B01A1CC3-B25A-41E4-A682-8606985099A3}"/>
              </a:ext>
            </a:extLst>
          </p:cNvPr>
          <p:cNvSpPr/>
          <p:nvPr/>
        </p:nvSpPr>
        <p:spPr>
          <a:xfrm>
            <a:off x="2883116" y="2030028"/>
            <a:ext cx="877163" cy="369332"/>
          </a:xfrm>
          <a:prstGeom prst="rect">
            <a:avLst/>
          </a:prstGeom>
        </p:spPr>
        <p:txBody>
          <a:bodyPr wrap="none">
            <a:spAutoFit/>
          </a:bodyPr>
          <a:lstStyle/>
          <a:p>
            <a:r>
              <a:rPr lang="zh-TW" altLang="en-US" dirty="0"/>
              <a:t>正成長</a:t>
            </a:r>
          </a:p>
        </p:txBody>
      </p:sp>
      <p:sp>
        <p:nvSpPr>
          <p:cNvPr id="7" name="矩形 6">
            <a:extLst>
              <a:ext uri="{FF2B5EF4-FFF2-40B4-BE49-F238E27FC236}">
                <a16:creationId xmlns:a16="http://schemas.microsoft.com/office/drawing/2014/main" id="{4E3CB348-36D5-4939-A89D-5316DA1B7048}"/>
              </a:ext>
            </a:extLst>
          </p:cNvPr>
          <p:cNvSpPr/>
          <p:nvPr/>
        </p:nvSpPr>
        <p:spPr>
          <a:xfrm>
            <a:off x="8114479" y="2030028"/>
            <a:ext cx="877163" cy="369332"/>
          </a:xfrm>
          <a:prstGeom prst="rect">
            <a:avLst/>
          </a:prstGeom>
        </p:spPr>
        <p:txBody>
          <a:bodyPr wrap="none">
            <a:spAutoFit/>
          </a:bodyPr>
          <a:lstStyle/>
          <a:p>
            <a:pPr algn="ctr"/>
            <a:r>
              <a:rPr lang="zh-TW" altLang="en-US" dirty="0"/>
              <a:t>負成長</a:t>
            </a:r>
          </a:p>
        </p:txBody>
      </p:sp>
      <p:sp>
        <p:nvSpPr>
          <p:cNvPr id="8" name="矩形 7">
            <a:extLst>
              <a:ext uri="{FF2B5EF4-FFF2-40B4-BE49-F238E27FC236}">
                <a16:creationId xmlns:a16="http://schemas.microsoft.com/office/drawing/2014/main" id="{6828F2CA-AE1B-4244-856D-0053A35EE9EC}"/>
              </a:ext>
            </a:extLst>
          </p:cNvPr>
          <p:cNvSpPr/>
          <p:nvPr/>
        </p:nvSpPr>
        <p:spPr>
          <a:xfrm>
            <a:off x="1787623" y="3152001"/>
            <a:ext cx="3945311" cy="276999"/>
          </a:xfrm>
          <a:prstGeom prst="rect">
            <a:avLst/>
          </a:prstGeom>
        </p:spPr>
        <p:txBody>
          <a:bodyPr wrap="none">
            <a:spAutoFit/>
          </a:bodyPr>
          <a:lstStyle/>
          <a:p>
            <a:r>
              <a:rPr lang="zh-TW" altLang="en-US" sz="1200" dirty="0">
                <a:solidFill>
                  <a:srgbClr val="FF0000"/>
                </a:solidFill>
              </a:rPr>
              <a:t>股票代碼         </a:t>
            </a:r>
            <a:r>
              <a:rPr lang="en-US" altLang="zh-TW" sz="1200" dirty="0">
                <a:solidFill>
                  <a:srgbClr val="FF0000"/>
                </a:solidFill>
              </a:rPr>
              <a:t>A      B    C    D     </a:t>
            </a:r>
            <a:r>
              <a:rPr lang="zh-TW" altLang="en-US" sz="1200" dirty="0">
                <a:solidFill>
                  <a:srgbClr val="FF0000"/>
                </a:solidFill>
              </a:rPr>
              <a:t>正相關 負相關 差異天數</a:t>
            </a:r>
          </a:p>
        </p:txBody>
      </p:sp>
    </p:spTree>
    <p:extLst>
      <p:ext uri="{BB962C8B-B14F-4D97-AF65-F5344CB8AC3E}">
        <p14:creationId xmlns:p14="http://schemas.microsoft.com/office/powerpoint/2010/main" val="3573366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3354FA-B559-4143-85C7-B0CE4150C225}"/>
              </a:ext>
            </a:extLst>
          </p:cNvPr>
          <p:cNvSpPr>
            <a:spLocks noGrp="1"/>
          </p:cNvSpPr>
          <p:nvPr>
            <p:ph type="title"/>
          </p:nvPr>
        </p:nvSpPr>
        <p:spPr/>
        <p:txBody>
          <a:bodyPr/>
          <a:lstStyle/>
          <a:p>
            <a:r>
              <a:rPr lang="zh-TW" altLang="en-US" dirty="0"/>
              <a:t>差距六天的正負成長率</a:t>
            </a:r>
          </a:p>
        </p:txBody>
      </p:sp>
      <p:pic>
        <p:nvPicPr>
          <p:cNvPr id="4" name="圖片 3">
            <a:extLst>
              <a:ext uri="{FF2B5EF4-FFF2-40B4-BE49-F238E27FC236}">
                <a16:creationId xmlns:a16="http://schemas.microsoft.com/office/drawing/2014/main" id="{1575F6D7-53A9-4C91-B5FE-494B8D1431C2}"/>
              </a:ext>
            </a:extLst>
          </p:cNvPr>
          <p:cNvPicPr>
            <a:picLocks noChangeAspect="1"/>
          </p:cNvPicPr>
          <p:nvPr/>
        </p:nvPicPr>
        <p:blipFill>
          <a:blip r:embed="rId2"/>
          <a:stretch>
            <a:fillRect/>
          </a:stretch>
        </p:blipFill>
        <p:spPr>
          <a:xfrm>
            <a:off x="3524857" y="3423872"/>
            <a:ext cx="5142286" cy="1331720"/>
          </a:xfrm>
          <a:prstGeom prst="rect">
            <a:avLst/>
          </a:prstGeom>
        </p:spPr>
      </p:pic>
      <p:sp>
        <p:nvSpPr>
          <p:cNvPr id="5" name="矩形 4">
            <a:extLst>
              <a:ext uri="{FF2B5EF4-FFF2-40B4-BE49-F238E27FC236}">
                <a16:creationId xmlns:a16="http://schemas.microsoft.com/office/drawing/2014/main" id="{300C3C2C-E428-4D60-98A4-1020BAD7B96D}"/>
              </a:ext>
            </a:extLst>
          </p:cNvPr>
          <p:cNvSpPr/>
          <p:nvPr/>
        </p:nvSpPr>
        <p:spPr>
          <a:xfrm>
            <a:off x="3818501" y="2995517"/>
            <a:ext cx="5213287" cy="338554"/>
          </a:xfrm>
          <a:prstGeom prst="rect">
            <a:avLst/>
          </a:prstGeom>
        </p:spPr>
        <p:txBody>
          <a:bodyPr wrap="none">
            <a:spAutoFit/>
          </a:bodyPr>
          <a:lstStyle/>
          <a:p>
            <a:r>
              <a:rPr lang="zh-TW" altLang="en-US" sz="1600" dirty="0">
                <a:solidFill>
                  <a:srgbClr val="FF0000"/>
                </a:solidFill>
              </a:rPr>
              <a:t>股票代碼         </a:t>
            </a:r>
            <a:r>
              <a:rPr lang="en-US" altLang="zh-TW" sz="1600" dirty="0">
                <a:solidFill>
                  <a:srgbClr val="FF0000"/>
                </a:solidFill>
              </a:rPr>
              <a:t>A      B    C    D     </a:t>
            </a:r>
            <a:r>
              <a:rPr lang="zh-TW" altLang="en-US" sz="1600" dirty="0">
                <a:solidFill>
                  <a:srgbClr val="FF0000"/>
                </a:solidFill>
              </a:rPr>
              <a:t>正相關 負相關 差異天數</a:t>
            </a:r>
          </a:p>
        </p:txBody>
      </p:sp>
    </p:spTree>
    <p:extLst>
      <p:ext uri="{BB962C8B-B14F-4D97-AF65-F5344CB8AC3E}">
        <p14:creationId xmlns:p14="http://schemas.microsoft.com/office/powerpoint/2010/main" val="2706231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181EF2-F4FD-4BA8-B152-74EC55370012}"/>
              </a:ext>
            </a:extLst>
          </p:cNvPr>
          <p:cNvSpPr>
            <a:spLocks noGrp="1"/>
          </p:cNvSpPr>
          <p:nvPr>
            <p:ph type="title"/>
          </p:nvPr>
        </p:nvSpPr>
        <p:spPr/>
        <p:txBody>
          <a:bodyPr/>
          <a:lstStyle/>
          <a:p>
            <a:r>
              <a:rPr lang="zh-TW" altLang="en-US" dirty="0"/>
              <a:t>差距七天的正負成長率</a:t>
            </a:r>
          </a:p>
        </p:txBody>
      </p:sp>
      <p:pic>
        <p:nvPicPr>
          <p:cNvPr id="4" name="圖片 3">
            <a:extLst>
              <a:ext uri="{FF2B5EF4-FFF2-40B4-BE49-F238E27FC236}">
                <a16:creationId xmlns:a16="http://schemas.microsoft.com/office/drawing/2014/main" id="{C87405FD-EA52-4BE9-B81D-B2811A1F6F5E}"/>
              </a:ext>
            </a:extLst>
          </p:cNvPr>
          <p:cNvPicPr>
            <a:picLocks noChangeAspect="1"/>
          </p:cNvPicPr>
          <p:nvPr/>
        </p:nvPicPr>
        <p:blipFill>
          <a:blip r:embed="rId2"/>
          <a:stretch>
            <a:fillRect/>
          </a:stretch>
        </p:blipFill>
        <p:spPr>
          <a:xfrm>
            <a:off x="4200260" y="2639819"/>
            <a:ext cx="3791479" cy="3705742"/>
          </a:xfrm>
          <a:prstGeom prst="rect">
            <a:avLst/>
          </a:prstGeom>
        </p:spPr>
      </p:pic>
      <p:sp>
        <p:nvSpPr>
          <p:cNvPr id="5" name="矩形 4">
            <a:extLst>
              <a:ext uri="{FF2B5EF4-FFF2-40B4-BE49-F238E27FC236}">
                <a16:creationId xmlns:a16="http://schemas.microsoft.com/office/drawing/2014/main" id="{3298C13F-5BF7-4891-9368-CC53F890DBA9}"/>
              </a:ext>
            </a:extLst>
          </p:cNvPr>
          <p:cNvSpPr/>
          <p:nvPr/>
        </p:nvSpPr>
        <p:spPr>
          <a:xfrm>
            <a:off x="4496526" y="2288757"/>
            <a:ext cx="3570208" cy="276999"/>
          </a:xfrm>
          <a:prstGeom prst="rect">
            <a:avLst/>
          </a:prstGeom>
        </p:spPr>
        <p:txBody>
          <a:bodyPr wrap="none">
            <a:spAutoFit/>
          </a:bodyPr>
          <a:lstStyle/>
          <a:p>
            <a:r>
              <a:rPr lang="zh-TW" altLang="en-US" sz="1200" dirty="0">
                <a:solidFill>
                  <a:srgbClr val="FF0000"/>
                </a:solidFill>
              </a:rPr>
              <a:t>股票代碼      </a:t>
            </a:r>
            <a:r>
              <a:rPr lang="en-US" altLang="zh-TW" sz="1200" dirty="0">
                <a:solidFill>
                  <a:srgbClr val="FF0000"/>
                </a:solidFill>
              </a:rPr>
              <a:t>A    B   C </a:t>
            </a:r>
            <a:r>
              <a:rPr lang="zh-TW" altLang="en-US" sz="1200" dirty="0">
                <a:solidFill>
                  <a:srgbClr val="FF0000"/>
                </a:solidFill>
              </a:rPr>
              <a:t> </a:t>
            </a:r>
            <a:r>
              <a:rPr lang="en-US" altLang="zh-TW" sz="1200" dirty="0">
                <a:solidFill>
                  <a:srgbClr val="FF0000"/>
                </a:solidFill>
              </a:rPr>
              <a:t> D   </a:t>
            </a:r>
            <a:r>
              <a:rPr lang="zh-TW" altLang="en-US" sz="1200" dirty="0">
                <a:solidFill>
                  <a:srgbClr val="FF0000"/>
                </a:solidFill>
              </a:rPr>
              <a:t>正相關 負相關 差異天數</a:t>
            </a:r>
          </a:p>
        </p:txBody>
      </p:sp>
    </p:spTree>
    <p:extLst>
      <p:ext uri="{BB962C8B-B14F-4D97-AF65-F5344CB8AC3E}">
        <p14:creationId xmlns:p14="http://schemas.microsoft.com/office/powerpoint/2010/main" val="3394484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E0B9B9-C98A-4BEF-991B-ADE5D0220ECF}"/>
              </a:ext>
            </a:extLst>
          </p:cNvPr>
          <p:cNvSpPr>
            <a:spLocks noGrp="1"/>
          </p:cNvSpPr>
          <p:nvPr>
            <p:ph type="title"/>
          </p:nvPr>
        </p:nvSpPr>
        <p:spPr/>
        <p:txBody>
          <a:bodyPr/>
          <a:lstStyle/>
          <a:p>
            <a:r>
              <a:rPr lang="zh-TW" altLang="en-US" dirty="0"/>
              <a:t>差距八天的正負成長率</a:t>
            </a:r>
          </a:p>
        </p:txBody>
      </p:sp>
      <p:pic>
        <p:nvPicPr>
          <p:cNvPr id="4" name="圖片 3">
            <a:extLst>
              <a:ext uri="{FF2B5EF4-FFF2-40B4-BE49-F238E27FC236}">
                <a16:creationId xmlns:a16="http://schemas.microsoft.com/office/drawing/2014/main" id="{CEA8F6E0-3C74-40DF-91D5-77918652C3F1}"/>
              </a:ext>
            </a:extLst>
          </p:cNvPr>
          <p:cNvPicPr>
            <a:picLocks noChangeAspect="1"/>
          </p:cNvPicPr>
          <p:nvPr/>
        </p:nvPicPr>
        <p:blipFill>
          <a:blip r:embed="rId2"/>
          <a:stretch>
            <a:fillRect/>
          </a:stretch>
        </p:blipFill>
        <p:spPr>
          <a:xfrm>
            <a:off x="3649502" y="3008503"/>
            <a:ext cx="4916000" cy="2458000"/>
          </a:xfrm>
          <a:prstGeom prst="rect">
            <a:avLst/>
          </a:prstGeom>
        </p:spPr>
      </p:pic>
      <p:sp>
        <p:nvSpPr>
          <p:cNvPr id="5" name="矩形 4">
            <a:extLst>
              <a:ext uri="{FF2B5EF4-FFF2-40B4-BE49-F238E27FC236}">
                <a16:creationId xmlns:a16="http://schemas.microsoft.com/office/drawing/2014/main" id="{8660BF92-308A-4A54-A523-F1C1F8DFEA64}"/>
              </a:ext>
            </a:extLst>
          </p:cNvPr>
          <p:cNvSpPr/>
          <p:nvPr/>
        </p:nvSpPr>
        <p:spPr>
          <a:xfrm>
            <a:off x="4225229" y="2700726"/>
            <a:ext cx="4406976" cy="307777"/>
          </a:xfrm>
          <a:prstGeom prst="rect">
            <a:avLst/>
          </a:prstGeom>
        </p:spPr>
        <p:txBody>
          <a:bodyPr wrap="none">
            <a:spAutoFit/>
          </a:bodyPr>
          <a:lstStyle/>
          <a:p>
            <a:r>
              <a:rPr lang="zh-TW" altLang="en-US" sz="1400" dirty="0">
                <a:solidFill>
                  <a:srgbClr val="FF0000"/>
                </a:solidFill>
              </a:rPr>
              <a:t>股票代碼      </a:t>
            </a:r>
            <a:r>
              <a:rPr lang="en-US" altLang="zh-TW" sz="1400" dirty="0">
                <a:solidFill>
                  <a:srgbClr val="FF0000"/>
                </a:solidFill>
              </a:rPr>
              <a:t>A    </a:t>
            </a:r>
            <a:r>
              <a:rPr lang="zh-TW" altLang="en-US" sz="1400" dirty="0">
                <a:solidFill>
                  <a:srgbClr val="FF0000"/>
                </a:solidFill>
              </a:rPr>
              <a:t> </a:t>
            </a:r>
            <a:r>
              <a:rPr lang="en-US" altLang="zh-TW" sz="1400" dirty="0">
                <a:solidFill>
                  <a:srgbClr val="FF0000"/>
                </a:solidFill>
              </a:rPr>
              <a:t>B  </a:t>
            </a:r>
            <a:r>
              <a:rPr lang="zh-TW" altLang="en-US" sz="1400" dirty="0">
                <a:solidFill>
                  <a:srgbClr val="FF0000"/>
                </a:solidFill>
              </a:rPr>
              <a:t> </a:t>
            </a:r>
            <a:r>
              <a:rPr lang="en-US" altLang="zh-TW" sz="1400" dirty="0">
                <a:solidFill>
                  <a:srgbClr val="FF0000"/>
                </a:solidFill>
              </a:rPr>
              <a:t> C </a:t>
            </a:r>
            <a:r>
              <a:rPr lang="zh-TW" altLang="en-US" sz="1400" dirty="0">
                <a:solidFill>
                  <a:srgbClr val="FF0000"/>
                </a:solidFill>
              </a:rPr>
              <a:t>   </a:t>
            </a:r>
            <a:r>
              <a:rPr lang="en-US" altLang="zh-TW" sz="1400" dirty="0">
                <a:solidFill>
                  <a:srgbClr val="FF0000"/>
                </a:solidFill>
              </a:rPr>
              <a:t> D   </a:t>
            </a:r>
            <a:r>
              <a:rPr lang="zh-TW" altLang="en-US" sz="1400" dirty="0">
                <a:solidFill>
                  <a:srgbClr val="FF0000"/>
                </a:solidFill>
              </a:rPr>
              <a:t>正相關 負相關 差異天數</a:t>
            </a:r>
          </a:p>
        </p:txBody>
      </p:sp>
    </p:spTree>
    <p:extLst>
      <p:ext uri="{BB962C8B-B14F-4D97-AF65-F5344CB8AC3E}">
        <p14:creationId xmlns:p14="http://schemas.microsoft.com/office/powerpoint/2010/main" val="838965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40B7A8-A1BE-43A1-9288-AB1CD895ED87}"/>
              </a:ext>
            </a:extLst>
          </p:cNvPr>
          <p:cNvSpPr>
            <a:spLocks noGrp="1"/>
          </p:cNvSpPr>
          <p:nvPr>
            <p:ph type="ctrTitle"/>
          </p:nvPr>
        </p:nvSpPr>
        <p:spPr>
          <a:xfrm>
            <a:off x="1874384" y="-55211"/>
            <a:ext cx="8238744" cy="1433264"/>
          </a:xfrm>
        </p:spPr>
        <p:txBody>
          <a:bodyPr>
            <a:normAutofit/>
          </a:bodyPr>
          <a:lstStyle/>
          <a:p>
            <a:r>
              <a:rPr lang="zh-TW" altLang="en-US" sz="4000">
                <a:ea typeface="新細明體"/>
                <a:cs typeface="Calibri Light"/>
              </a:rPr>
              <a:t>我們使用Colab去繪畫出股票的線型</a:t>
            </a:r>
            <a:endParaRPr lang="zh-TW" altLang="en-US" sz="4400">
              <a:ea typeface="新細明體"/>
              <a:cs typeface="Calibri Light"/>
            </a:endParaRPr>
          </a:p>
        </p:txBody>
      </p:sp>
      <p:sp>
        <p:nvSpPr>
          <p:cNvPr id="3" name="副標題 2">
            <a:extLst>
              <a:ext uri="{FF2B5EF4-FFF2-40B4-BE49-F238E27FC236}">
                <a16:creationId xmlns:a16="http://schemas.microsoft.com/office/drawing/2014/main" id="{EE5B9D9F-EF9B-40F6-BE49-4F4050621E5D}"/>
              </a:ext>
            </a:extLst>
          </p:cNvPr>
          <p:cNvSpPr>
            <a:spLocks noGrp="1"/>
          </p:cNvSpPr>
          <p:nvPr>
            <p:ph type="subTitle" idx="1"/>
          </p:nvPr>
        </p:nvSpPr>
        <p:spPr>
          <a:xfrm>
            <a:off x="2094900" y="2831038"/>
            <a:ext cx="8238744" cy="3245750"/>
          </a:xfrm>
        </p:spPr>
        <p:txBody>
          <a:bodyPr vert="horz" lIns="91440" tIns="45720" rIns="91440" bIns="45720" rtlCol="0" anchor="t">
            <a:normAutofit/>
          </a:bodyPr>
          <a:lstStyle/>
          <a:p>
            <a:pPr algn="l"/>
            <a:endParaRPr lang="zh-TW" sz="4400">
              <a:latin typeface="Calibri Light"/>
              <a:ea typeface="新細明體"/>
              <a:cs typeface="Calibri Light"/>
            </a:endParaRPr>
          </a:p>
        </p:txBody>
      </p:sp>
      <p:pic>
        <p:nvPicPr>
          <p:cNvPr id="4" name="圖片 4" descr="一張含有 文字 的圖片&#10;&#10;自動產生的描述">
            <a:extLst>
              <a:ext uri="{FF2B5EF4-FFF2-40B4-BE49-F238E27FC236}">
                <a16:creationId xmlns:a16="http://schemas.microsoft.com/office/drawing/2014/main" id="{6AF4923F-49FB-4724-8E66-BD83ACC9B4D8}"/>
              </a:ext>
            </a:extLst>
          </p:cNvPr>
          <p:cNvPicPr>
            <a:picLocks noChangeAspect="1"/>
          </p:cNvPicPr>
          <p:nvPr/>
        </p:nvPicPr>
        <p:blipFill>
          <a:blip r:embed="rId2"/>
          <a:stretch>
            <a:fillRect/>
          </a:stretch>
        </p:blipFill>
        <p:spPr>
          <a:xfrm>
            <a:off x="1733103" y="1542334"/>
            <a:ext cx="8862687" cy="4953252"/>
          </a:xfrm>
          <a:prstGeom prst="rect">
            <a:avLst/>
          </a:prstGeom>
        </p:spPr>
      </p:pic>
    </p:spTree>
    <p:extLst>
      <p:ext uri="{BB962C8B-B14F-4D97-AF65-F5344CB8AC3E}">
        <p14:creationId xmlns:p14="http://schemas.microsoft.com/office/powerpoint/2010/main" val="3420924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41559F-F557-43BA-B13E-CC8A42807BEC}"/>
              </a:ext>
            </a:extLst>
          </p:cNvPr>
          <p:cNvSpPr>
            <a:spLocks noGrp="1"/>
          </p:cNvSpPr>
          <p:nvPr>
            <p:ph type="title"/>
          </p:nvPr>
        </p:nvSpPr>
        <p:spPr/>
        <p:txBody>
          <a:bodyPr/>
          <a:lstStyle/>
          <a:p>
            <a:r>
              <a:rPr lang="zh-TW" altLang="en-US" dirty="0"/>
              <a:t>差距九天的正負成長率</a:t>
            </a:r>
          </a:p>
        </p:txBody>
      </p:sp>
      <p:pic>
        <p:nvPicPr>
          <p:cNvPr id="4" name="圖片 3">
            <a:extLst>
              <a:ext uri="{FF2B5EF4-FFF2-40B4-BE49-F238E27FC236}">
                <a16:creationId xmlns:a16="http://schemas.microsoft.com/office/drawing/2014/main" id="{C7E8F982-700A-45FA-B571-9447725CBDC1}"/>
              </a:ext>
            </a:extLst>
          </p:cNvPr>
          <p:cNvPicPr>
            <a:picLocks noChangeAspect="1"/>
          </p:cNvPicPr>
          <p:nvPr/>
        </p:nvPicPr>
        <p:blipFill>
          <a:blip r:embed="rId2"/>
          <a:stretch>
            <a:fillRect/>
          </a:stretch>
        </p:blipFill>
        <p:spPr>
          <a:xfrm>
            <a:off x="4238366" y="2719584"/>
            <a:ext cx="3715268" cy="3286584"/>
          </a:xfrm>
          <a:prstGeom prst="rect">
            <a:avLst/>
          </a:prstGeom>
        </p:spPr>
      </p:pic>
      <p:sp>
        <p:nvSpPr>
          <p:cNvPr id="6" name="矩形 5">
            <a:extLst>
              <a:ext uri="{FF2B5EF4-FFF2-40B4-BE49-F238E27FC236}">
                <a16:creationId xmlns:a16="http://schemas.microsoft.com/office/drawing/2014/main" id="{54EE9E18-1151-4AC4-9ECE-1B9B3D85A0E9}"/>
              </a:ext>
            </a:extLst>
          </p:cNvPr>
          <p:cNvSpPr/>
          <p:nvPr/>
        </p:nvSpPr>
        <p:spPr>
          <a:xfrm>
            <a:off x="4511311" y="2388785"/>
            <a:ext cx="3736920" cy="276999"/>
          </a:xfrm>
          <a:prstGeom prst="rect">
            <a:avLst/>
          </a:prstGeom>
        </p:spPr>
        <p:txBody>
          <a:bodyPr wrap="none">
            <a:spAutoFit/>
          </a:bodyPr>
          <a:lstStyle/>
          <a:p>
            <a:r>
              <a:rPr lang="zh-TW" altLang="en-US" sz="1200" dirty="0">
                <a:solidFill>
                  <a:srgbClr val="FF0000"/>
                </a:solidFill>
              </a:rPr>
              <a:t>股票代碼      </a:t>
            </a:r>
            <a:r>
              <a:rPr lang="en-US" altLang="zh-TW" sz="1200" dirty="0">
                <a:solidFill>
                  <a:srgbClr val="FF0000"/>
                </a:solidFill>
              </a:rPr>
              <a:t>A    </a:t>
            </a:r>
            <a:r>
              <a:rPr lang="zh-TW" altLang="en-US" sz="1200" dirty="0">
                <a:solidFill>
                  <a:srgbClr val="FF0000"/>
                </a:solidFill>
              </a:rPr>
              <a:t> </a:t>
            </a:r>
            <a:r>
              <a:rPr lang="en-US" altLang="zh-TW" sz="1200" dirty="0">
                <a:solidFill>
                  <a:srgbClr val="FF0000"/>
                </a:solidFill>
              </a:rPr>
              <a:t>B  </a:t>
            </a:r>
            <a:r>
              <a:rPr lang="zh-TW" altLang="en-US" sz="1200" dirty="0">
                <a:solidFill>
                  <a:srgbClr val="FF0000"/>
                </a:solidFill>
              </a:rPr>
              <a:t> </a:t>
            </a:r>
            <a:r>
              <a:rPr lang="en-US" altLang="zh-TW" sz="1200" dirty="0">
                <a:solidFill>
                  <a:srgbClr val="FF0000"/>
                </a:solidFill>
              </a:rPr>
              <a:t> C </a:t>
            </a:r>
            <a:r>
              <a:rPr lang="zh-TW" altLang="en-US" sz="1200" dirty="0">
                <a:solidFill>
                  <a:srgbClr val="FF0000"/>
                </a:solidFill>
              </a:rPr>
              <a:t>   </a:t>
            </a:r>
            <a:r>
              <a:rPr lang="en-US" altLang="zh-TW" sz="1200" dirty="0">
                <a:solidFill>
                  <a:srgbClr val="FF0000"/>
                </a:solidFill>
              </a:rPr>
              <a:t> D   </a:t>
            </a:r>
            <a:r>
              <a:rPr lang="zh-TW" altLang="en-US" sz="1200" dirty="0">
                <a:solidFill>
                  <a:srgbClr val="FF0000"/>
                </a:solidFill>
              </a:rPr>
              <a:t>正相關 負相關 差異天數</a:t>
            </a:r>
          </a:p>
        </p:txBody>
      </p:sp>
    </p:spTree>
    <p:extLst>
      <p:ext uri="{BB962C8B-B14F-4D97-AF65-F5344CB8AC3E}">
        <p14:creationId xmlns:p14="http://schemas.microsoft.com/office/powerpoint/2010/main" val="1540978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CADABC-E3FD-442C-A528-E45F1911EB16}"/>
              </a:ext>
            </a:extLst>
          </p:cNvPr>
          <p:cNvSpPr>
            <a:spLocks noGrp="1"/>
          </p:cNvSpPr>
          <p:nvPr>
            <p:ph type="title"/>
          </p:nvPr>
        </p:nvSpPr>
        <p:spPr/>
        <p:txBody>
          <a:bodyPr/>
          <a:lstStyle/>
          <a:p>
            <a:r>
              <a:rPr lang="zh-TW" altLang="en-US" dirty="0"/>
              <a:t>差距十天的正負成長率</a:t>
            </a:r>
          </a:p>
        </p:txBody>
      </p:sp>
      <p:pic>
        <p:nvPicPr>
          <p:cNvPr id="4" name="圖片 3">
            <a:extLst>
              <a:ext uri="{FF2B5EF4-FFF2-40B4-BE49-F238E27FC236}">
                <a16:creationId xmlns:a16="http://schemas.microsoft.com/office/drawing/2014/main" id="{7192FED8-4ED5-4D17-95FF-3B81DC125F6C}"/>
              </a:ext>
            </a:extLst>
          </p:cNvPr>
          <p:cNvPicPr>
            <a:picLocks noChangeAspect="1"/>
          </p:cNvPicPr>
          <p:nvPr/>
        </p:nvPicPr>
        <p:blipFill>
          <a:blip r:embed="rId2"/>
          <a:stretch>
            <a:fillRect/>
          </a:stretch>
        </p:blipFill>
        <p:spPr>
          <a:xfrm>
            <a:off x="4214550" y="2348506"/>
            <a:ext cx="3762900" cy="4191585"/>
          </a:xfrm>
          <a:prstGeom prst="rect">
            <a:avLst/>
          </a:prstGeom>
        </p:spPr>
      </p:pic>
      <p:sp>
        <p:nvSpPr>
          <p:cNvPr id="5" name="矩形 4">
            <a:extLst>
              <a:ext uri="{FF2B5EF4-FFF2-40B4-BE49-F238E27FC236}">
                <a16:creationId xmlns:a16="http://schemas.microsoft.com/office/drawing/2014/main" id="{32EA9D20-CB2F-4B24-A0FB-93BFF90B7261}"/>
              </a:ext>
            </a:extLst>
          </p:cNvPr>
          <p:cNvSpPr/>
          <p:nvPr/>
        </p:nvSpPr>
        <p:spPr>
          <a:xfrm>
            <a:off x="4517617" y="2071507"/>
            <a:ext cx="3736920" cy="276999"/>
          </a:xfrm>
          <a:prstGeom prst="rect">
            <a:avLst/>
          </a:prstGeom>
        </p:spPr>
        <p:txBody>
          <a:bodyPr wrap="none">
            <a:spAutoFit/>
          </a:bodyPr>
          <a:lstStyle/>
          <a:p>
            <a:r>
              <a:rPr lang="zh-TW" altLang="en-US" sz="1200" dirty="0">
                <a:solidFill>
                  <a:srgbClr val="FF0000"/>
                </a:solidFill>
              </a:rPr>
              <a:t>股票代碼      </a:t>
            </a:r>
            <a:r>
              <a:rPr lang="en-US" altLang="zh-TW" sz="1200" dirty="0">
                <a:solidFill>
                  <a:srgbClr val="FF0000"/>
                </a:solidFill>
              </a:rPr>
              <a:t>A    </a:t>
            </a:r>
            <a:r>
              <a:rPr lang="zh-TW" altLang="en-US" sz="1200" dirty="0">
                <a:solidFill>
                  <a:srgbClr val="FF0000"/>
                </a:solidFill>
              </a:rPr>
              <a:t> </a:t>
            </a:r>
            <a:r>
              <a:rPr lang="en-US" altLang="zh-TW" sz="1200" dirty="0">
                <a:solidFill>
                  <a:srgbClr val="FF0000"/>
                </a:solidFill>
              </a:rPr>
              <a:t>B  </a:t>
            </a:r>
            <a:r>
              <a:rPr lang="zh-TW" altLang="en-US" sz="1200" dirty="0">
                <a:solidFill>
                  <a:srgbClr val="FF0000"/>
                </a:solidFill>
              </a:rPr>
              <a:t> </a:t>
            </a:r>
            <a:r>
              <a:rPr lang="en-US" altLang="zh-TW" sz="1200" dirty="0">
                <a:solidFill>
                  <a:srgbClr val="FF0000"/>
                </a:solidFill>
              </a:rPr>
              <a:t> C </a:t>
            </a:r>
            <a:r>
              <a:rPr lang="zh-TW" altLang="en-US" sz="1200" dirty="0">
                <a:solidFill>
                  <a:srgbClr val="FF0000"/>
                </a:solidFill>
              </a:rPr>
              <a:t>   </a:t>
            </a:r>
            <a:r>
              <a:rPr lang="en-US" altLang="zh-TW" sz="1200" dirty="0">
                <a:solidFill>
                  <a:srgbClr val="FF0000"/>
                </a:solidFill>
              </a:rPr>
              <a:t> D   </a:t>
            </a:r>
            <a:r>
              <a:rPr lang="zh-TW" altLang="en-US" sz="1200" dirty="0">
                <a:solidFill>
                  <a:srgbClr val="FF0000"/>
                </a:solidFill>
              </a:rPr>
              <a:t>正相關 負相關 差異天數</a:t>
            </a:r>
          </a:p>
        </p:txBody>
      </p:sp>
    </p:spTree>
    <p:extLst>
      <p:ext uri="{BB962C8B-B14F-4D97-AF65-F5344CB8AC3E}">
        <p14:creationId xmlns:p14="http://schemas.microsoft.com/office/powerpoint/2010/main" val="1547403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EEFE94-906A-40AE-8515-5D68A5F080EB}"/>
              </a:ext>
            </a:extLst>
          </p:cNvPr>
          <p:cNvSpPr>
            <a:spLocks noGrp="1"/>
          </p:cNvSpPr>
          <p:nvPr>
            <p:ph type="title"/>
          </p:nvPr>
        </p:nvSpPr>
        <p:spPr/>
        <p:txBody>
          <a:bodyPr/>
          <a:lstStyle/>
          <a:p>
            <a:r>
              <a:rPr lang="zh-TW" altLang="en-US" dirty="0"/>
              <a:t>統計後前三名的組合</a:t>
            </a:r>
          </a:p>
        </p:txBody>
      </p:sp>
      <p:sp>
        <p:nvSpPr>
          <p:cNvPr id="4" name="矩形 3">
            <a:extLst>
              <a:ext uri="{FF2B5EF4-FFF2-40B4-BE49-F238E27FC236}">
                <a16:creationId xmlns:a16="http://schemas.microsoft.com/office/drawing/2014/main" id="{B6DAFDF0-C8FF-45B0-8AD6-538FAB90F3A2}"/>
              </a:ext>
            </a:extLst>
          </p:cNvPr>
          <p:cNvSpPr/>
          <p:nvPr/>
        </p:nvSpPr>
        <p:spPr>
          <a:xfrm>
            <a:off x="2631234" y="3105834"/>
            <a:ext cx="2133600" cy="646331"/>
          </a:xfrm>
          <a:prstGeom prst="rect">
            <a:avLst/>
          </a:prstGeom>
        </p:spPr>
        <p:txBody>
          <a:bodyPr wrap="square">
            <a:spAutoFit/>
          </a:bodyPr>
          <a:lstStyle/>
          <a:p>
            <a:r>
              <a:rPr lang="en-US" altLang="zh-TW" dirty="0"/>
              <a:t>No.1:2367 2481</a:t>
            </a:r>
          </a:p>
          <a:p>
            <a:r>
              <a:rPr lang="en-US" altLang="zh-TW" dirty="0"/>
              <a:t>No.2:3073 1802</a:t>
            </a:r>
            <a:endParaRPr lang="zh-TW" altLang="en-US" dirty="0"/>
          </a:p>
        </p:txBody>
      </p:sp>
      <p:sp>
        <p:nvSpPr>
          <p:cNvPr id="5" name="矩形 4">
            <a:extLst>
              <a:ext uri="{FF2B5EF4-FFF2-40B4-BE49-F238E27FC236}">
                <a16:creationId xmlns:a16="http://schemas.microsoft.com/office/drawing/2014/main" id="{5C4AD420-B1FE-4347-95A9-2D791B8B5419}"/>
              </a:ext>
            </a:extLst>
          </p:cNvPr>
          <p:cNvSpPr/>
          <p:nvPr/>
        </p:nvSpPr>
        <p:spPr>
          <a:xfrm>
            <a:off x="6848669" y="3105834"/>
            <a:ext cx="6096000" cy="923330"/>
          </a:xfrm>
          <a:prstGeom prst="rect">
            <a:avLst/>
          </a:prstGeom>
        </p:spPr>
        <p:txBody>
          <a:bodyPr>
            <a:spAutoFit/>
          </a:bodyPr>
          <a:lstStyle/>
          <a:p>
            <a:r>
              <a:rPr lang="en-US" altLang="zh-TW" dirty="0"/>
              <a:t>N</a:t>
            </a:r>
            <a:r>
              <a:rPr lang="zh-TW" altLang="en-US" dirty="0"/>
              <a:t>o.1</a:t>
            </a:r>
            <a:r>
              <a:rPr lang="en-US" altLang="zh-TW" dirty="0"/>
              <a:t>:</a:t>
            </a:r>
            <a:r>
              <a:rPr lang="zh-TW" altLang="en-US" dirty="0"/>
              <a:t>6443 3073</a:t>
            </a:r>
          </a:p>
          <a:p>
            <a:r>
              <a:rPr lang="en-US" altLang="zh-TW" dirty="0"/>
              <a:t>N</a:t>
            </a:r>
            <a:r>
              <a:rPr lang="zh-TW" altLang="en-US" dirty="0"/>
              <a:t>o.2</a:t>
            </a:r>
            <a:r>
              <a:rPr lang="en-US" altLang="zh-TW" dirty="0"/>
              <a:t>:</a:t>
            </a:r>
            <a:r>
              <a:rPr lang="zh-TW" altLang="en-US" dirty="0"/>
              <a:t>8039 3073</a:t>
            </a:r>
          </a:p>
          <a:p>
            <a:r>
              <a:rPr lang="en-US" altLang="zh-TW" dirty="0"/>
              <a:t>N</a:t>
            </a:r>
            <a:r>
              <a:rPr lang="zh-TW" altLang="en-US" dirty="0"/>
              <a:t>o.3</a:t>
            </a:r>
            <a:r>
              <a:rPr lang="en-US" altLang="zh-TW" dirty="0"/>
              <a:t>:</a:t>
            </a:r>
            <a:r>
              <a:rPr lang="zh-TW" altLang="en-US" dirty="0"/>
              <a:t>3691 3073</a:t>
            </a:r>
          </a:p>
        </p:txBody>
      </p:sp>
      <p:sp>
        <p:nvSpPr>
          <p:cNvPr id="6" name="矩形 5">
            <a:extLst>
              <a:ext uri="{FF2B5EF4-FFF2-40B4-BE49-F238E27FC236}">
                <a16:creationId xmlns:a16="http://schemas.microsoft.com/office/drawing/2014/main" id="{2FC56C51-66AC-49E3-8F8F-5026FC68DB87}"/>
              </a:ext>
            </a:extLst>
          </p:cNvPr>
          <p:cNvSpPr/>
          <p:nvPr/>
        </p:nvSpPr>
        <p:spPr>
          <a:xfrm>
            <a:off x="3075949" y="2736502"/>
            <a:ext cx="877163" cy="369332"/>
          </a:xfrm>
          <a:prstGeom prst="rect">
            <a:avLst/>
          </a:prstGeom>
        </p:spPr>
        <p:txBody>
          <a:bodyPr wrap="none">
            <a:spAutoFit/>
          </a:bodyPr>
          <a:lstStyle/>
          <a:p>
            <a:r>
              <a:rPr lang="zh-TW" altLang="en-US" dirty="0"/>
              <a:t>正成長</a:t>
            </a:r>
          </a:p>
        </p:txBody>
      </p:sp>
      <p:sp>
        <p:nvSpPr>
          <p:cNvPr id="7" name="矩形 6">
            <a:extLst>
              <a:ext uri="{FF2B5EF4-FFF2-40B4-BE49-F238E27FC236}">
                <a16:creationId xmlns:a16="http://schemas.microsoft.com/office/drawing/2014/main" id="{4879B942-1EE4-437F-A8C8-B9F3B871B480}"/>
              </a:ext>
            </a:extLst>
          </p:cNvPr>
          <p:cNvSpPr/>
          <p:nvPr/>
        </p:nvSpPr>
        <p:spPr>
          <a:xfrm>
            <a:off x="7246691" y="2736502"/>
            <a:ext cx="877163" cy="369332"/>
          </a:xfrm>
          <a:prstGeom prst="rect">
            <a:avLst/>
          </a:prstGeom>
        </p:spPr>
        <p:txBody>
          <a:bodyPr wrap="none">
            <a:spAutoFit/>
          </a:bodyPr>
          <a:lstStyle/>
          <a:p>
            <a:pPr algn="ctr"/>
            <a:r>
              <a:rPr lang="zh-TW" altLang="en-US" dirty="0"/>
              <a:t>負成長</a:t>
            </a:r>
          </a:p>
        </p:txBody>
      </p:sp>
      <p:sp>
        <p:nvSpPr>
          <p:cNvPr id="10" name="文字方塊 9">
            <a:extLst>
              <a:ext uri="{FF2B5EF4-FFF2-40B4-BE49-F238E27FC236}">
                <a16:creationId xmlns:a16="http://schemas.microsoft.com/office/drawing/2014/main" id="{84F18BEB-49A5-4039-9109-1C44E64750B5}"/>
              </a:ext>
            </a:extLst>
          </p:cNvPr>
          <p:cNvSpPr txBox="1"/>
          <p:nvPr/>
        </p:nvSpPr>
        <p:spPr>
          <a:xfrm>
            <a:off x="4279641" y="2828835"/>
            <a:ext cx="6096000" cy="923330"/>
          </a:xfrm>
          <a:prstGeom prst="rect">
            <a:avLst/>
          </a:prstGeom>
          <a:noFill/>
        </p:spPr>
        <p:txBody>
          <a:bodyPr wrap="square" rtlCol="0">
            <a:spAutoFit/>
          </a:bodyPr>
          <a:lstStyle/>
          <a:p>
            <a:br>
              <a:rPr lang="zh-TW" altLang="en-US" dirty="0"/>
            </a:br>
            <a:r>
              <a:rPr lang="zh-TW" altLang="en-US" dirty="0"/>
              <a:t>燿華</a:t>
            </a:r>
            <a:r>
              <a:rPr lang="en-US" altLang="zh-TW" dirty="0"/>
              <a:t>VS</a:t>
            </a:r>
            <a:r>
              <a:rPr lang="zh-TW" altLang="en-US" dirty="0"/>
              <a:t>強茂</a:t>
            </a:r>
            <a:endParaRPr lang="en-US" altLang="zh-TW" dirty="0"/>
          </a:p>
          <a:p>
            <a:r>
              <a:rPr lang="zh-TW" altLang="en-US" dirty="0"/>
              <a:t>天方能源</a:t>
            </a:r>
            <a:r>
              <a:rPr lang="en-US" altLang="zh-TW" dirty="0"/>
              <a:t>VS</a:t>
            </a:r>
            <a:r>
              <a:rPr lang="zh-TW" altLang="en-US" dirty="0"/>
              <a:t>台玻</a:t>
            </a:r>
          </a:p>
        </p:txBody>
      </p:sp>
      <p:sp>
        <p:nvSpPr>
          <p:cNvPr id="11" name="文字方塊 10">
            <a:extLst>
              <a:ext uri="{FF2B5EF4-FFF2-40B4-BE49-F238E27FC236}">
                <a16:creationId xmlns:a16="http://schemas.microsoft.com/office/drawing/2014/main" id="{D2EFF979-C9D1-4768-B15F-EF29806EC3E3}"/>
              </a:ext>
            </a:extLst>
          </p:cNvPr>
          <p:cNvSpPr txBox="1"/>
          <p:nvPr/>
        </p:nvSpPr>
        <p:spPr>
          <a:xfrm>
            <a:off x="8521960" y="3105834"/>
            <a:ext cx="7564016" cy="923330"/>
          </a:xfrm>
          <a:prstGeom prst="rect">
            <a:avLst/>
          </a:prstGeom>
          <a:noFill/>
        </p:spPr>
        <p:txBody>
          <a:bodyPr wrap="square" rtlCol="0">
            <a:spAutoFit/>
          </a:bodyPr>
          <a:lstStyle/>
          <a:p>
            <a:r>
              <a:rPr lang="zh-TW" altLang="en-US" dirty="0"/>
              <a:t>元晶</a:t>
            </a:r>
            <a:r>
              <a:rPr lang="en-US" altLang="zh-TW" dirty="0"/>
              <a:t>VS</a:t>
            </a:r>
            <a:r>
              <a:rPr lang="zh-TW" altLang="en-US" dirty="0"/>
              <a:t>天方能源</a:t>
            </a:r>
            <a:endParaRPr lang="en-US" altLang="zh-TW" dirty="0"/>
          </a:p>
          <a:p>
            <a:r>
              <a:rPr lang="zh-TW" altLang="en-US" dirty="0"/>
              <a:t>台虹</a:t>
            </a:r>
            <a:r>
              <a:rPr lang="en-US" altLang="zh-TW" dirty="0"/>
              <a:t>VS</a:t>
            </a:r>
            <a:r>
              <a:rPr lang="zh-TW" altLang="en-US" dirty="0"/>
              <a:t>天方能源</a:t>
            </a:r>
            <a:endParaRPr lang="en-US" altLang="zh-TW" dirty="0"/>
          </a:p>
          <a:p>
            <a:r>
              <a:rPr lang="zh-TW" altLang="en-US" dirty="0"/>
              <a:t>碩禾</a:t>
            </a:r>
            <a:r>
              <a:rPr lang="en-US" altLang="zh-TW" dirty="0"/>
              <a:t>VS</a:t>
            </a:r>
            <a:r>
              <a:rPr lang="zh-TW" altLang="en-US" dirty="0"/>
              <a:t>天方能源</a:t>
            </a:r>
          </a:p>
        </p:txBody>
      </p:sp>
    </p:spTree>
    <p:extLst>
      <p:ext uri="{BB962C8B-B14F-4D97-AF65-F5344CB8AC3E}">
        <p14:creationId xmlns:p14="http://schemas.microsoft.com/office/powerpoint/2010/main" val="334628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F77905-32A9-4475-A18F-2A6BE4790141}"/>
              </a:ext>
            </a:extLst>
          </p:cNvPr>
          <p:cNvSpPr>
            <a:spLocks noGrp="1"/>
          </p:cNvSpPr>
          <p:nvPr>
            <p:ph type="title"/>
          </p:nvPr>
        </p:nvSpPr>
        <p:spPr/>
        <p:txBody>
          <a:bodyPr>
            <a:normAutofit/>
          </a:bodyPr>
          <a:lstStyle/>
          <a:p>
            <a:r>
              <a:rPr lang="zh-TW" altLang="en-US" sz="5400" dirty="0"/>
              <a:t>總結</a:t>
            </a:r>
          </a:p>
        </p:txBody>
      </p:sp>
      <p:sp>
        <p:nvSpPr>
          <p:cNvPr id="3" name="內容版面配置區 2">
            <a:extLst>
              <a:ext uri="{FF2B5EF4-FFF2-40B4-BE49-F238E27FC236}">
                <a16:creationId xmlns:a16="http://schemas.microsoft.com/office/drawing/2014/main" id="{F2A66B44-7766-44B1-87AD-0E06351BDF7F}"/>
              </a:ext>
            </a:extLst>
          </p:cNvPr>
          <p:cNvSpPr>
            <a:spLocks noGrp="1"/>
          </p:cNvSpPr>
          <p:nvPr>
            <p:ph sz="quarter" idx="13"/>
          </p:nvPr>
        </p:nvSpPr>
        <p:spPr>
          <a:xfrm>
            <a:off x="913774" y="2377602"/>
            <a:ext cx="10363826" cy="3424107"/>
          </a:xfrm>
        </p:spPr>
        <p:txBody>
          <a:bodyPr>
            <a:normAutofit/>
          </a:bodyPr>
          <a:lstStyle/>
          <a:p>
            <a:r>
              <a:rPr lang="zh-TW" altLang="en-US" sz="4400" dirty="0"/>
              <a:t>用我們所找的</a:t>
            </a:r>
            <a:r>
              <a:rPr lang="en-US" altLang="zh-TW" sz="4400" dirty="0"/>
              <a:t>26</a:t>
            </a:r>
            <a:r>
              <a:rPr lang="zh-TW" altLang="en-US" sz="4400" dirty="0"/>
              <a:t>家公司來互相進行比對，用</a:t>
            </a:r>
            <a:r>
              <a:rPr lang="en-US" altLang="zh-TW" sz="4400" dirty="0"/>
              <a:t>Python</a:t>
            </a:r>
            <a:r>
              <a:rPr lang="zh-TW" altLang="en-US" sz="4400" dirty="0"/>
              <a:t>倆倆對比分析出哪些公司的漲跌會相互造成影響，並加以讓使用者來判斷是否為合適的買賣時機。</a:t>
            </a:r>
          </a:p>
        </p:txBody>
      </p:sp>
    </p:spTree>
    <p:extLst>
      <p:ext uri="{BB962C8B-B14F-4D97-AF65-F5344CB8AC3E}">
        <p14:creationId xmlns:p14="http://schemas.microsoft.com/office/powerpoint/2010/main" val="2307683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40B7A8-A1BE-43A1-9288-AB1CD895ED87}"/>
              </a:ext>
            </a:extLst>
          </p:cNvPr>
          <p:cNvSpPr>
            <a:spLocks noGrp="1"/>
          </p:cNvSpPr>
          <p:nvPr>
            <p:ph type="ctrTitle"/>
          </p:nvPr>
        </p:nvSpPr>
        <p:spPr>
          <a:xfrm>
            <a:off x="1808694" y="378341"/>
            <a:ext cx="8238744" cy="1433264"/>
          </a:xfrm>
        </p:spPr>
        <p:txBody>
          <a:bodyPr>
            <a:normAutofit/>
          </a:bodyPr>
          <a:lstStyle/>
          <a:p>
            <a:endParaRPr lang="zh-TW" altLang="en-US" sz="6600">
              <a:ea typeface="新細明體"/>
              <a:cs typeface="Calibri Light"/>
            </a:endParaRPr>
          </a:p>
        </p:txBody>
      </p:sp>
      <p:sp>
        <p:nvSpPr>
          <p:cNvPr id="3" name="副標題 2">
            <a:extLst>
              <a:ext uri="{FF2B5EF4-FFF2-40B4-BE49-F238E27FC236}">
                <a16:creationId xmlns:a16="http://schemas.microsoft.com/office/drawing/2014/main" id="{EE5B9D9F-EF9B-40F6-BE49-4F4050621E5D}"/>
              </a:ext>
            </a:extLst>
          </p:cNvPr>
          <p:cNvSpPr>
            <a:spLocks noGrp="1"/>
          </p:cNvSpPr>
          <p:nvPr>
            <p:ph type="subTitle" idx="1"/>
          </p:nvPr>
        </p:nvSpPr>
        <p:spPr>
          <a:xfrm>
            <a:off x="1808694" y="2002161"/>
            <a:ext cx="8238744" cy="3245750"/>
          </a:xfrm>
        </p:spPr>
        <p:txBody>
          <a:bodyPr vert="horz" lIns="91440" tIns="45720" rIns="91440" bIns="45720" rtlCol="0" anchor="t">
            <a:normAutofit/>
          </a:bodyPr>
          <a:lstStyle/>
          <a:p>
            <a:pPr algn="l"/>
            <a:r>
              <a:rPr lang="zh-TW" sz="4400" dirty="0">
                <a:latin typeface="Calibri Light"/>
                <a:ea typeface="新細明體"/>
                <a:cs typeface="Calibri Light"/>
              </a:rPr>
              <a:t>我們從圖片上觀察出有些地方似乎有領先指標的趨勢</a:t>
            </a:r>
          </a:p>
          <a:p>
            <a:pPr algn="l"/>
            <a:r>
              <a:rPr lang="zh-TW" altLang="en-US" sz="4400" dirty="0">
                <a:latin typeface="Calibri Light"/>
                <a:ea typeface="新細明體"/>
                <a:cs typeface="Calibri Light"/>
              </a:rPr>
              <a:t>進一步去觀察彼此是否有關連性</a:t>
            </a:r>
            <a:endParaRPr lang="zh-TW" sz="4400" dirty="0">
              <a:latin typeface="Calibri Light"/>
              <a:ea typeface="新細明體"/>
              <a:cs typeface="Calibri Light"/>
            </a:endParaRPr>
          </a:p>
        </p:txBody>
      </p:sp>
    </p:spTree>
    <p:extLst>
      <p:ext uri="{BB962C8B-B14F-4D97-AF65-F5344CB8AC3E}">
        <p14:creationId xmlns:p14="http://schemas.microsoft.com/office/powerpoint/2010/main" val="13730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EE5B9D9F-EF9B-40F6-BE49-4F4050621E5D}"/>
              </a:ext>
            </a:extLst>
          </p:cNvPr>
          <p:cNvSpPr>
            <a:spLocks noGrp="1"/>
          </p:cNvSpPr>
          <p:nvPr>
            <p:ph type="subTitle" idx="1"/>
          </p:nvPr>
        </p:nvSpPr>
        <p:spPr>
          <a:xfrm>
            <a:off x="2987933" y="5437879"/>
            <a:ext cx="8238744" cy="1110146"/>
          </a:xfrm>
        </p:spPr>
        <p:txBody>
          <a:bodyPr vert="horz" lIns="91440" tIns="45720" rIns="91440" bIns="45720" rtlCol="0" anchor="t">
            <a:normAutofit/>
          </a:bodyPr>
          <a:lstStyle/>
          <a:p>
            <a:pPr algn="l"/>
            <a:r>
              <a:rPr lang="zh-TW" sz="4400">
                <a:latin typeface="Calibri Light"/>
                <a:ea typeface="新細明體"/>
                <a:cs typeface="Calibri Light"/>
              </a:rPr>
              <a:t>6244 茂迪   4934 太極</a:t>
            </a:r>
            <a:endParaRPr lang="zh-TW"/>
          </a:p>
        </p:txBody>
      </p:sp>
      <mc:AlternateContent xmlns:mc="http://schemas.openxmlformats.org/markup-compatibility/2006" xmlns:p14="http://schemas.microsoft.com/office/powerpoint/2010/main">
        <mc:Choice Requires="p14">
          <p:contentPart p14:bwMode="auto" r:id="rId2">
            <p14:nvContentPartPr>
              <p14:cNvPr id="6" name="筆跡 5">
                <a:extLst>
                  <a:ext uri="{FF2B5EF4-FFF2-40B4-BE49-F238E27FC236}">
                    <a16:creationId xmlns:a16="http://schemas.microsoft.com/office/drawing/2014/main" id="{025DF67A-12D0-44F4-A70D-A71708E8B21C}"/>
                  </a:ext>
                </a:extLst>
              </p14:cNvPr>
              <p14:cNvContentPartPr/>
              <p14:nvPr/>
            </p14:nvContentPartPr>
            <p14:xfrm>
              <a:off x="5763241" y="1540833"/>
              <a:ext cx="19049" cy="19049"/>
            </p14:xfrm>
          </p:contentPart>
        </mc:Choice>
        <mc:Fallback xmlns="">
          <p:pic>
            <p:nvPicPr>
              <p:cNvPr id="6" name="筆跡 5">
                <a:extLst>
                  <a:ext uri="{FF2B5EF4-FFF2-40B4-BE49-F238E27FC236}">
                    <a16:creationId xmlns:a16="http://schemas.microsoft.com/office/drawing/2014/main" id="{025DF67A-12D0-44F4-A70D-A71708E8B21C}"/>
                  </a:ext>
                </a:extLst>
              </p:cNvPr>
              <p:cNvPicPr/>
              <p:nvPr/>
            </p:nvPicPr>
            <p:blipFill>
              <a:blip r:embed="rId3"/>
              <a:stretch>
                <a:fillRect/>
              </a:stretch>
            </p:blipFill>
            <p:spPr>
              <a:xfrm>
                <a:off x="4810791" y="588383"/>
                <a:ext cx="1904900" cy="1904900"/>
              </a:xfrm>
              <a:prstGeom prst="rect">
                <a:avLst/>
              </a:prstGeom>
            </p:spPr>
          </p:pic>
        </mc:Fallback>
      </mc:AlternateContent>
      <p:pic>
        <p:nvPicPr>
          <p:cNvPr id="2" name="圖片 3">
            <a:extLst>
              <a:ext uri="{FF2B5EF4-FFF2-40B4-BE49-F238E27FC236}">
                <a16:creationId xmlns:a16="http://schemas.microsoft.com/office/drawing/2014/main" id="{19C7F5EF-936E-43C2-937F-A322B0975D44}"/>
              </a:ext>
            </a:extLst>
          </p:cNvPr>
          <p:cNvPicPr>
            <a:picLocks noChangeAspect="1"/>
          </p:cNvPicPr>
          <p:nvPr/>
        </p:nvPicPr>
        <p:blipFill>
          <a:blip r:embed="rId4"/>
          <a:stretch>
            <a:fillRect/>
          </a:stretch>
        </p:blipFill>
        <p:spPr>
          <a:xfrm>
            <a:off x="854243" y="186385"/>
            <a:ext cx="10142620" cy="4951204"/>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筆跡 3">
                <a:extLst>
                  <a:ext uri="{FF2B5EF4-FFF2-40B4-BE49-F238E27FC236}">
                    <a16:creationId xmlns:a16="http://schemas.microsoft.com/office/drawing/2014/main" id="{9C17A423-F1DE-4580-9B8E-8CBF10F2A954}"/>
                  </a:ext>
                </a:extLst>
              </p14:cNvPr>
              <p14:cNvContentPartPr/>
              <p14:nvPr/>
            </p14:nvContentPartPr>
            <p14:xfrm>
              <a:off x="7720847" y="1783150"/>
              <a:ext cx="1238250" cy="2171700"/>
            </p14:xfrm>
          </p:contentPart>
        </mc:Choice>
        <mc:Fallback xmlns="">
          <p:pic>
            <p:nvPicPr>
              <p:cNvPr id="4" name="筆跡 3">
                <a:extLst>
                  <a:ext uri="{FF2B5EF4-FFF2-40B4-BE49-F238E27FC236}">
                    <a16:creationId xmlns:a16="http://schemas.microsoft.com/office/drawing/2014/main" id="{9C17A423-F1DE-4580-9B8E-8CBF10F2A954}"/>
                  </a:ext>
                </a:extLst>
              </p:cNvPr>
              <p:cNvPicPr/>
              <p:nvPr/>
            </p:nvPicPr>
            <p:blipFill>
              <a:blip r:embed="rId6"/>
              <a:stretch>
                <a:fillRect/>
              </a:stretch>
            </p:blipFill>
            <p:spPr>
              <a:xfrm>
                <a:off x="7702807" y="1765128"/>
                <a:ext cx="1273969" cy="2207384"/>
              </a:xfrm>
              <a:prstGeom prst="rect">
                <a:avLst/>
              </a:prstGeom>
            </p:spPr>
          </p:pic>
        </mc:Fallback>
      </mc:AlternateContent>
    </p:spTree>
    <p:extLst>
      <p:ext uri="{BB962C8B-B14F-4D97-AF65-F5344CB8AC3E}">
        <p14:creationId xmlns:p14="http://schemas.microsoft.com/office/powerpoint/2010/main" val="3459188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EE5B9D9F-EF9B-40F6-BE49-4F4050621E5D}"/>
              </a:ext>
            </a:extLst>
          </p:cNvPr>
          <p:cNvSpPr>
            <a:spLocks noGrp="1"/>
          </p:cNvSpPr>
          <p:nvPr>
            <p:ph type="subTitle" idx="1"/>
          </p:nvPr>
        </p:nvSpPr>
        <p:spPr>
          <a:xfrm>
            <a:off x="1885038" y="2460063"/>
            <a:ext cx="8238744" cy="2233093"/>
          </a:xfrm>
        </p:spPr>
        <p:txBody>
          <a:bodyPr vert="horz" lIns="91440" tIns="45720" rIns="91440" bIns="45720" rtlCol="0" anchor="t">
            <a:normAutofit fontScale="92500"/>
          </a:bodyPr>
          <a:lstStyle/>
          <a:p>
            <a:pPr algn="l"/>
            <a:r>
              <a:rPr lang="zh-TW" sz="4400" dirty="0">
                <a:ea typeface="新細明體"/>
                <a:cs typeface="Calibri"/>
              </a:rPr>
              <a:t>在比較時找到太極跟廣運兩家公司的子母關係，發現兩</a:t>
            </a:r>
            <a:r>
              <a:rPr lang="zh-TW" altLang="en-US" sz="4400" dirty="0">
                <a:ea typeface="新細明體"/>
                <a:cs typeface="Calibri"/>
              </a:rPr>
              <a:t>家</a:t>
            </a:r>
            <a:r>
              <a:rPr lang="zh-TW" sz="4400" dirty="0">
                <a:latin typeface="Calibri Light"/>
                <a:ea typeface="新細明體"/>
                <a:cs typeface="Calibri Light"/>
              </a:rPr>
              <a:t>趨勢有相</a:t>
            </a:r>
            <a:r>
              <a:rPr lang="zh-TW" altLang="en-US" sz="4400" dirty="0">
                <a:latin typeface="Calibri Light"/>
                <a:ea typeface="新細明體"/>
                <a:cs typeface="Calibri Light"/>
              </a:rPr>
              <a:t>關。</a:t>
            </a:r>
          </a:p>
        </p:txBody>
      </p:sp>
    </p:spTree>
    <p:extLst>
      <p:ext uri="{BB962C8B-B14F-4D97-AF65-F5344CB8AC3E}">
        <p14:creationId xmlns:p14="http://schemas.microsoft.com/office/powerpoint/2010/main" val="494520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EE5B9D9F-EF9B-40F6-BE49-4F4050621E5D}"/>
              </a:ext>
            </a:extLst>
          </p:cNvPr>
          <p:cNvSpPr>
            <a:spLocks noGrp="1"/>
          </p:cNvSpPr>
          <p:nvPr>
            <p:ph type="subTitle" idx="1"/>
          </p:nvPr>
        </p:nvSpPr>
        <p:spPr>
          <a:xfrm>
            <a:off x="2015380" y="5598300"/>
            <a:ext cx="8238744" cy="829409"/>
          </a:xfrm>
        </p:spPr>
        <p:txBody>
          <a:bodyPr vert="horz" lIns="91440" tIns="45720" rIns="91440" bIns="45720" rtlCol="0" anchor="t">
            <a:normAutofit fontScale="85000" lnSpcReduction="10000"/>
          </a:bodyPr>
          <a:lstStyle/>
          <a:p>
            <a:pPr algn="l"/>
            <a:r>
              <a:rPr lang="zh-TW" sz="4400">
                <a:latin typeface="Calibri Light"/>
                <a:ea typeface="新細明體"/>
                <a:cs typeface="Calibri Light"/>
              </a:rPr>
              <a:t>4934 子公司:太極   6125 母公司:廣運</a:t>
            </a:r>
            <a:endParaRPr lang="zh-TW"/>
          </a:p>
        </p:txBody>
      </p:sp>
      <mc:AlternateContent xmlns:mc="http://schemas.openxmlformats.org/markup-compatibility/2006" xmlns:p14="http://schemas.microsoft.com/office/powerpoint/2010/main">
        <mc:Choice Requires="p14">
          <p:contentPart p14:bwMode="auto" r:id="rId2">
            <p14:nvContentPartPr>
              <p14:cNvPr id="6" name="筆跡 5">
                <a:extLst>
                  <a:ext uri="{FF2B5EF4-FFF2-40B4-BE49-F238E27FC236}">
                    <a16:creationId xmlns:a16="http://schemas.microsoft.com/office/drawing/2014/main" id="{025DF67A-12D0-44F4-A70D-A71708E8B21C}"/>
                  </a:ext>
                </a:extLst>
              </p14:cNvPr>
              <p14:cNvContentPartPr/>
              <p14:nvPr/>
            </p14:nvContentPartPr>
            <p14:xfrm>
              <a:off x="5763241" y="1540833"/>
              <a:ext cx="19049" cy="19049"/>
            </p14:xfrm>
          </p:contentPart>
        </mc:Choice>
        <mc:Fallback xmlns="">
          <p:pic>
            <p:nvPicPr>
              <p:cNvPr id="6" name="筆跡 5">
                <a:extLst>
                  <a:ext uri="{FF2B5EF4-FFF2-40B4-BE49-F238E27FC236}">
                    <a16:creationId xmlns:a16="http://schemas.microsoft.com/office/drawing/2014/main" id="{025DF67A-12D0-44F4-A70D-A71708E8B21C}"/>
                  </a:ext>
                </a:extLst>
              </p:cNvPr>
              <p:cNvPicPr/>
              <p:nvPr/>
            </p:nvPicPr>
            <p:blipFill>
              <a:blip r:embed="rId3"/>
              <a:stretch>
                <a:fillRect/>
              </a:stretch>
            </p:blipFill>
            <p:spPr>
              <a:xfrm>
                <a:off x="4810791" y="588383"/>
                <a:ext cx="1904900" cy="1904900"/>
              </a:xfrm>
              <a:prstGeom prst="rect">
                <a:avLst/>
              </a:prstGeom>
            </p:spPr>
          </p:pic>
        </mc:Fallback>
      </mc:AlternateContent>
      <p:pic>
        <p:nvPicPr>
          <p:cNvPr id="2" name="圖片 3">
            <a:extLst>
              <a:ext uri="{FF2B5EF4-FFF2-40B4-BE49-F238E27FC236}">
                <a16:creationId xmlns:a16="http://schemas.microsoft.com/office/drawing/2014/main" id="{727511F8-7A98-40F3-A1E5-92FD91EB9E0F}"/>
              </a:ext>
            </a:extLst>
          </p:cNvPr>
          <p:cNvPicPr>
            <a:picLocks noChangeAspect="1"/>
          </p:cNvPicPr>
          <p:nvPr/>
        </p:nvPicPr>
        <p:blipFill>
          <a:blip r:embed="rId4"/>
          <a:stretch>
            <a:fillRect/>
          </a:stretch>
        </p:blipFill>
        <p:spPr>
          <a:xfrm>
            <a:off x="801445" y="305329"/>
            <a:ext cx="10543672" cy="5230765"/>
          </a:xfrm>
          <a:prstGeom prst="rect">
            <a:avLst/>
          </a:prstGeom>
        </p:spPr>
      </p:pic>
      <mc:AlternateContent xmlns:mc="http://schemas.openxmlformats.org/markup-compatibility/2006" xmlns:p14="http://schemas.microsoft.com/office/powerpoint/2010/main">
        <mc:Choice Requires="p14">
          <p:contentPart p14:bwMode="auto" r:id="rId5">
            <p14:nvContentPartPr>
              <p14:cNvPr id="45" name="筆跡 44">
                <a:extLst>
                  <a:ext uri="{FF2B5EF4-FFF2-40B4-BE49-F238E27FC236}">
                    <a16:creationId xmlns:a16="http://schemas.microsoft.com/office/drawing/2014/main" id="{5C5EA7A0-CDEF-4384-8C7A-FD7999E2D54C}"/>
                  </a:ext>
                </a:extLst>
              </p14:cNvPr>
              <p14:cNvContentPartPr/>
              <p14:nvPr/>
            </p14:nvContentPartPr>
            <p14:xfrm>
              <a:off x="2417543" y="600637"/>
              <a:ext cx="3059280" cy="2994120"/>
            </p14:xfrm>
          </p:contentPart>
        </mc:Choice>
        <mc:Fallback xmlns="">
          <p:pic>
            <p:nvPicPr>
              <p:cNvPr id="45" name="筆跡 44">
                <a:extLst>
                  <a:ext uri="{FF2B5EF4-FFF2-40B4-BE49-F238E27FC236}">
                    <a16:creationId xmlns:a16="http://schemas.microsoft.com/office/drawing/2014/main" id="{5C5EA7A0-CDEF-4384-8C7A-FD7999E2D54C}"/>
                  </a:ext>
                </a:extLst>
              </p:cNvPr>
              <p:cNvPicPr/>
              <p:nvPr/>
            </p:nvPicPr>
            <p:blipFill>
              <a:blip r:embed="rId6"/>
              <a:stretch>
                <a:fillRect/>
              </a:stretch>
            </p:blipFill>
            <p:spPr>
              <a:xfrm>
                <a:off x="2408903" y="591637"/>
                <a:ext cx="3076920" cy="3011760"/>
              </a:xfrm>
              <a:prstGeom prst="rect">
                <a:avLst/>
              </a:prstGeom>
            </p:spPr>
          </p:pic>
        </mc:Fallback>
      </mc:AlternateContent>
    </p:spTree>
    <p:extLst>
      <p:ext uri="{BB962C8B-B14F-4D97-AF65-F5344CB8AC3E}">
        <p14:creationId xmlns:p14="http://schemas.microsoft.com/office/powerpoint/2010/main" val="2432405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EE5B9D9F-EF9B-40F6-BE49-4F4050621E5D}"/>
              </a:ext>
            </a:extLst>
          </p:cNvPr>
          <p:cNvSpPr>
            <a:spLocks noGrp="1"/>
          </p:cNvSpPr>
          <p:nvPr>
            <p:ph type="subTitle" idx="1"/>
          </p:nvPr>
        </p:nvSpPr>
        <p:spPr>
          <a:xfrm>
            <a:off x="2028481" y="2617573"/>
            <a:ext cx="8238744" cy="1682231"/>
          </a:xfrm>
        </p:spPr>
        <p:txBody>
          <a:bodyPr vert="horz" lIns="91440" tIns="45720" rIns="91440" bIns="45720" rtlCol="0" anchor="t">
            <a:normAutofit/>
          </a:bodyPr>
          <a:lstStyle/>
          <a:p>
            <a:pPr algn="l"/>
            <a:r>
              <a:rPr lang="zh-TW" altLang="en-US" sz="4400" dirty="0"/>
              <a:t>以下是我們整個畢業專題所要做出之網頁的主要概念和做法。</a:t>
            </a:r>
            <a:endParaRPr lang="zh-TW" altLang="en-US" sz="4400" dirty="0">
              <a:latin typeface="Calibri Light"/>
              <a:ea typeface="新細明體"/>
              <a:cs typeface="Calibri Light"/>
            </a:endParaRPr>
          </a:p>
        </p:txBody>
      </p:sp>
    </p:spTree>
    <p:extLst>
      <p:ext uri="{BB962C8B-B14F-4D97-AF65-F5344CB8AC3E}">
        <p14:creationId xmlns:p14="http://schemas.microsoft.com/office/powerpoint/2010/main" val="1585267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 name="筆跡 5">
                <a:extLst>
                  <a:ext uri="{FF2B5EF4-FFF2-40B4-BE49-F238E27FC236}">
                    <a16:creationId xmlns:a16="http://schemas.microsoft.com/office/drawing/2014/main" id="{025DF67A-12D0-44F4-A70D-A71708E8B21C}"/>
                  </a:ext>
                </a:extLst>
              </p14:cNvPr>
              <p14:cNvContentPartPr/>
              <p14:nvPr/>
            </p14:nvContentPartPr>
            <p14:xfrm>
              <a:off x="5763241" y="1540833"/>
              <a:ext cx="19049" cy="19049"/>
            </p14:xfrm>
          </p:contentPart>
        </mc:Choice>
        <mc:Fallback xmlns="">
          <p:pic>
            <p:nvPicPr>
              <p:cNvPr id="6" name="筆跡 5">
                <a:extLst>
                  <a:ext uri="{FF2B5EF4-FFF2-40B4-BE49-F238E27FC236}">
                    <a16:creationId xmlns:a16="http://schemas.microsoft.com/office/drawing/2014/main" id="{025DF67A-12D0-44F4-A70D-A71708E8B21C}"/>
                  </a:ext>
                </a:extLst>
              </p:cNvPr>
              <p:cNvPicPr/>
              <p:nvPr/>
            </p:nvPicPr>
            <p:blipFill>
              <a:blip r:embed="rId3"/>
              <a:stretch>
                <a:fillRect/>
              </a:stretch>
            </p:blipFill>
            <p:spPr>
              <a:xfrm>
                <a:off x="4810791" y="588383"/>
                <a:ext cx="1904900" cy="1904900"/>
              </a:xfrm>
              <a:prstGeom prst="rect">
                <a:avLst/>
              </a:prstGeom>
            </p:spPr>
          </p:pic>
        </mc:Fallback>
      </mc:AlternateContent>
      <p:pic>
        <p:nvPicPr>
          <p:cNvPr id="4" name="圖片 3" descr="一張含有 文字, 收據 的圖片&#10;&#10;自動產生的描述">
            <a:extLst>
              <a:ext uri="{FF2B5EF4-FFF2-40B4-BE49-F238E27FC236}">
                <a16:creationId xmlns:a16="http://schemas.microsoft.com/office/drawing/2014/main" id="{DC244021-0E45-44B6-8AA1-8CE8A26EF8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8436" y="12732"/>
            <a:ext cx="8705655" cy="6847183"/>
          </a:xfrm>
          <a:prstGeom prst="rect">
            <a:avLst/>
          </a:prstGeom>
        </p:spPr>
      </p:pic>
      <p:sp>
        <p:nvSpPr>
          <p:cNvPr id="5" name="橢圓 4">
            <a:extLst>
              <a:ext uri="{FF2B5EF4-FFF2-40B4-BE49-F238E27FC236}">
                <a16:creationId xmlns:a16="http://schemas.microsoft.com/office/drawing/2014/main" id="{2E78594E-472A-4738-8745-F6807DA99783}"/>
              </a:ext>
            </a:extLst>
          </p:cNvPr>
          <p:cNvSpPr/>
          <p:nvPr/>
        </p:nvSpPr>
        <p:spPr>
          <a:xfrm>
            <a:off x="1336505" y="3169328"/>
            <a:ext cx="400092" cy="41009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3606571"/>
      </p:ext>
    </p:extLst>
  </p:cSld>
  <p:clrMapOvr>
    <a:masterClrMapping/>
  </p:clrMapOvr>
</p:sld>
</file>

<file path=ppt/theme/theme1.xml><?xml version="1.0" encoding="utf-8"?>
<a:theme xmlns:a="http://schemas.openxmlformats.org/drawingml/2006/main" name="小水滴">
  <a:themeElements>
    <a:clrScheme name="小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小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小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文件" ma:contentTypeID="0x0101005C875D7555DAC94DA7C0C5498CFA5F3D" ma:contentTypeVersion="2" ma:contentTypeDescription="建立新的文件。" ma:contentTypeScope="" ma:versionID="9dcc423ede53723d05294eaa38ff67b1">
  <xsd:schema xmlns:xsd="http://www.w3.org/2001/XMLSchema" xmlns:xs="http://www.w3.org/2001/XMLSchema" xmlns:p="http://schemas.microsoft.com/office/2006/metadata/properties" xmlns:ns2="c663ac12-7c2c-4bed-ba33-b6d4744eb23f" targetNamespace="http://schemas.microsoft.com/office/2006/metadata/properties" ma:root="true" ma:fieldsID="43d098d53e8368511fbdca278ec68369" ns2:_="">
    <xsd:import namespace="c663ac12-7c2c-4bed-ba33-b6d4744eb23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63ac12-7c2c-4bed-ba33-b6d4744eb2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B0CD31-3EE8-450D-9DE2-D7ED3D25154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3F856BB-AD09-4DBB-A581-BCBEED5320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63ac12-7c2c-4bed-ba33-b6d4744eb2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69CB51-4BB0-4616-AF94-166B37CF96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小水滴</Template>
  <TotalTime>369</TotalTime>
  <Words>942</Words>
  <Application>Microsoft Office PowerPoint</Application>
  <PresentationFormat>寬螢幕</PresentationFormat>
  <Paragraphs>101</Paragraphs>
  <Slides>33</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33</vt:i4>
      </vt:variant>
    </vt:vector>
  </HeadingPairs>
  <TitlesOfParts>
    <vt:vector size="39" baseType="lpstr">
      <vt:lpstr>新細明體</vt:lpstr>
      <vt:lpstr>新細明體</vt:lpstr>
      <vt:lpstr>Arial</vt:lpstr>
      <vt:lpstr>Calibri Light</vt:lpstr>
      <vt:lpstr>Tw Cen MT</vt:lpstr>
      <vt:lpstr>小水滴</vt:lpstr>
      <vt:lpstr>AI用於股票分析</vt:lpstr>
      <vt:lpstr>前言</vt:lpstr>
      <vt:lpstr>我們使用Colab去繪畫出股票的線型</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利用python來畫出相關性折線圖</vt:lpstr>
      <vt:lpstr>對太極以及廣運兩家公司進行比較</vt:lpstr>
      <vt:lpstr>PowerPoint 簡報</vt:lpstr>
      <vt:lpstr>以下是我們用來比較的公司</vt:lpstr>
      <vt:lpstr>差距一天的正負成長率</vt:lpstr>
      <vt:lpstr>差距兩天的正負成長率</vt:lpstr>
      <vt:lpstr>差距三天的正負成長率</vt:lpstr>
      <vt:lpstr>差距四天的正負成長率</vt:lpstr>
      <vt:lpstr>差距五天的正負成長率</vt:lpstr>
      <vt:lpstr>差距六天的正負成長率</vt:lpstr>
      <vt:lpstr>差距七天的正負成長率</vt:lpstr>
      <vt:lpstr>差距八天的正負成長率</vt:lpstr>
      <vt:lpstr>差距九天的正負成長率</vt:lpstr>
      <vt:lpstr>差距十天的正負成長率</vt:lpstr>
      <vt:lpstr>統計後前三名的組合</vt:lpstr>
      <vt:lpstr>總結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
  <cp:lastModifiedBy>Jhao-Sian Liou</cp:lastModifiedBy>
  <cp:revision>38</cp:revision>
  <dcterms:created xsi:type="dcterms:W3CDTF">2021-05-20T04:01:31Z</dcterms:created>
  <dcterms:modified xsi:type="dcterms:W3CDTF">2021-12-23T02:02:40Z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0x0101005C875D7555DAC94DA7C0C5498CFA5F3D</vt:lpwstr>
  </property>
</Properties>
</file>