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6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265" r:id="rId21"/>
  </p:sldIdLst>
  <p:sldSz cx="16510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54455" latinLnBrk="0">
      <a:defRPr sz="1600">
        <a:latin typeface="+mj-lt"/>
        <a:ea typeface="+mj-ea"/>
        <a:cs typeface="+mj-cs"/>
        <a:sym typeface="Calibri" panose="020F0502020204030204"/>
      </a:defRPr>
    </a:lvl1pPr>
    <a:lvl2pPr indent="228600" defTabSz="1354455" latinLnBrk="0">
      <a:defRPr sz="1600">
        <a:latin typeface="+mj-lt"/>
        <a:ea typeface="+mj-ea"/>
        <a:cs typeface="+mj-cs"/>
        <a:sym typeface="Calibri" panose="020F0502020204030204"/>
      </a:defRPr>
    </a:lvl2pPr>
    <a:lvl3pPr indent="457200" defTabSz="1354455" latinLnBrk="0">
      <a:defRPr sz="1600">
        <a:latin typeface="+mj-lt"/>
        <a:ea typeface="+mj-ea"/>
        <a:cs typeface="+mj-cs"/>
        <a:sym typeface="Calibri" panose="020F0502020204030204"/>
      </a:defRPr>
    </a:lvl3pPr>
    <a:lvl4pPr indent="685800" defTabSz="1354455" latinLnBrk="0">
      <a:defRPr sz="1600">
        <a:latin typeface="+mj-lt"/>
        <a:ea typeface="+mj-ea"/>
        <a:cs typeface="+mj-cs"/>
        <a:sym typeface="Calibri" panose="020F0502020204030204"/>
      </a:defRPr>
    </a:lvl4pPr>
    <a:lvl5pPr indent="914400" defTabSz="1354455" latinLnBrk="0">
      <a:defRPr sz="1600">
        <a:latin typeface="+mj-lt"/>
        <a:ea typeface="+mj-ea"/>
        <a:cs typeface="+mj-cs"/>
        <a:sym typeface="Calibri" panose="020F0502020204030204"/>
      </a:defRPr>
    </a:lvl5pPr>
    <a:lvl6pPr indent="1143000" defTabSz="1354455" latinLnBrk="0">
      <a:defRPr sz="1600">
        <a:latin typeface="+mj-lt"/>
        <a:ea typeface="+mj-ea"/>
        <a:cs typeface="+mj-cs"/>
        <a:sym typeface="Calibri" panose="020F0502020204030204"/>
      </a:defRPr>
    </a:lvl6pPr>
    <a:lvl7pPr indent="1371600" defTabSz="1354455" latinLnBrk="0">
      <a:defRPr sz="1600">
        <a:latin typeface="+mj-lt"/>
        <a:ea typeface="+mj-ea"/>
        <a:cs typeface="+mj-cs"/>
        <a:sym typeface="Calibri" panose="020F0502020204030204"/>
      </a:defRPr>
    </a:lvl7pPr>
    <a:lvl8pPr indent="1600200" defTabSz="1354455" latinLnBrk="0">
      <a:defRPr sz="1600">
        <a:latin typeface="+mj-lt"/>
        <a:ea typeface="+mj-ea"/>
        <a:cs typeface="+mj-cs"/>
        <a:sym typeface="Calibri" panose="020F0502020204030204"/>
      </a:defRPr>
    </a:lvl8pPr>
    <a:lvl9pPr indent="1828800" defTabSz="1354455" latinLnBrk="0">
      <a:defRPr sz="16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-11169" y="-4333"/>
            <a:ext cx="16532337" cy="6435408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Shape 13"/>
          <p:cNvSpPr/>
          <p:nvPr>
            <p:ph type="title" hasCustomPrompt="1"/>
          </p:nvPr>
        </p:nvSpPr>
        <p:spPr>
          <a:xfrm>
            <a:off x="197922" y="2816162"/>
            <a:ext cx="16114156" cy="18141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423489" y="-5236"/>
            <a:ext cx="17356978" cy="6525712"/>
          </a:xfrm>
          <a:prstGeom prst="rect">
            <a:avLst/>
          </a:prstGeom>
          <a:solidFill>
            <a:srgbClr val="38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0066FF"/>
                </a:solidFill>
              </a:defRPr>
            </a:pPr>
          </a:p>
        </p:txBody>
      </p:sp>
      <p:sp>
        <p:nvSpPr>
          <p:cNvPr id="31" name="Shape 31"/>
          <p:cNvSpPr/>
          <p:nvPr/>
        </p:nvSpPr>
        <p:spPr>
          <a:xfrm>
            <a:off x="6692362" y="3212791"/>
            <a:ext cx="8092186" cy="1710817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Broadway"/>
                <a:ea typeface="Broadway"/>
                <a:cs typeface="Broadway"/>
                <a:sym typeface="Broadway"/>
              </a:defRPr>
            </a:lvl1pPr>
          </a:lstStyle>
          <a:p>
            <a:r>
              <a:t>Thank You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0767" y="2238978"/>
            <a:ext cx="16531534" cy="115651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45130" y="2876867"/>
            <a:ext cx="14819739" cy="584107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1263" y="748099"/>
            <a:ext cx="16427474" cy="130139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0759977" y="8045096"/>
            <a:ext cx="323738" cy="339217"/>
          </a:xfrm>
          <a:prstGeom prst="rect">
            <a:avLst/>
          </a:prstGeom>
          <a:ln w="12700">
            <a:miter lim="400000"/>
          </a:ln>
        </p:spPr>
        <p:txBody>
          <a:bodyPr wrap="none" lIns="48958" tIns="48958" rIns="48958" bIns="48958" anchor="ctr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1275715" marR="0" indent="-640715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Char char="•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112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63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213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646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3154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66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417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67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Web 08  </a:t>
            </a: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1990705" y="8138795"/>
            <a:ext cx="3736975" cy="651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8958" tIns="48958" rIns="48958" bIns="48958" numCol="1" spcCol="38100" rtlCol="0" anchor="t" forceAA="0" upright="0">
            <a:spAutoFit/>
          </a:bodyPr>
          <a:p>
            <a:pPr marL="0" marR="0" indent="0" algn="l" defTabSz="1354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cs typeface="+mj-cs"/>
                <a:sym typeface="Calibri" panose="020F0502020204030204"/>
              </a:rPr>
              <a:t>JDBC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03.JDBC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操作数据库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CRUD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72565" y="2730500"/>
            <a:ext cx="14819630" cy="6604000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zh-CN" altLang="en-US" sz="3600" b="1" dirty="0">
                <a:sym typeface="+mn-ea"/>
              </a:rPr>
              <a:t>基本的</a:t>
            </a:r>
            <a:r>
              <a:rPr lang="en-US" altLang="zh-CN" sz="3600" b="1" dirty="0">
                <a:sym typeface="+mn-ea"/>
              </a:rPr>
              <a:t>CRUD</a:t>
            </a:r>
            <a:r>
              <a:rPr lang="zh-CN" altLang="en-US" sz="3600" b="1" dirty="0">
                <a:sym typeface="+mn-ea"/>
              </a:rPr>
              <a:t>（创建、读取、更新、删除）</a:t>
            </a:r>
            <a:endParaRPr lang="zh-CN" altLang="en-US" sz="3600" b="1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模板代码 </a:t>
            </a:r>
            <a:endParaRPr lang="zh-CN" altLang="en-US" sz="2800" dirty="0"/>
          </a:p>
          <a:p>
            <a:pPr>
              <a:lnSpc>
                <a:spcPct val="80000"/>
              </a:lnSpc>
              <a:buNone/>
            </a:pPr>
            <a:r>
              <a:rPr lang="en-US" altLang="zh-CN" sz="2800" err="1">
                <a:sym typeface="+mn-ea"/>
              </a:rPr>
              <a:t>	Connection conn</a:t>
            </a:r>
            <a:r>
              <a:rPr lang="en-US" altLang="zh-CN" sz="2800">
                <a:sym typeface="+mn-ea"/>
              </a:rPr>
              <a:t> = null;</a:t>
            </a: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 err="1">
                <a:sym typeface="+mn-ea"/>
              </a:rPr>
              <a:t>	Statement st</a:t>
            </a:r>
            <a:r>
              <a:rPr lang="en-US" altLang="zh-CN" sz="2800">
                <a:sym typeface="+mn-ea"/>
              </a:rPr>
              <a:t>=null;</a:t>
            </a: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 err="1">
                <a:sym typeface="+mn-ea"/>
              </a:rPr>
              <a:t>	ResultSet rs</a:t>
            </a:r>
            <a:r>
              <a:rPr lang="en-US" altLang="zh-CN" sz="2800">
                <a:sym typeface="+mn-ea"/>
              </a:rPr>
              <a:t> = null;</a:t>
            </a: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ym typeface="+mn-ea"/>
              </a:rPr>
              <a:t>	try {</a:t>
            </a:r>
            <a:endParaRPr lang="en-US" altLang="zh-CN" sz="2800"/>
          </a:p>
          <a:p>
            <a:pPr lvl="2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		//</a:t>
            </a:r>
            <a:r>
              <a:rPr lang="zh-CN" altLang="en-US" sz="2800" dirty="0">
                <a:sym typeface="+mn-ea"/>
              </a:rPr>
              <a:t>获得</a:t>
            </a:r>
            <a:r>
              <a:rPr lang="en-US" altLang="zh-CN" sz="2800">
                <a:sym typeface="+mn-ea"/>
              </a:rPr>
              <a:t>Connection</a:t>
            </a:r>
            <a:endParaRPr lang="en-US" altLang="zh-CN" sz="2800"/>
          </a:p>
          <a:p>
            <a:pPr lvl="2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		//</a:t>
            </a:r>
            <a:r>
              <a:rPr lang="zh-CN" altLang="en-US" sz="2800" dirty="0">
                <a:sym typeface="+mn-ea"/>
              </a:rPr>
              <a:t>创建</a:t>
            </a:r>
            <a:r>
              <a:rPr lang="en-US" altLang="zh-CN" sz="2800">
                <a:sym typeface="+mn-ea"/>
              </a:rPr>
              <a:t>Statement</a:t>
            </a:r>
            <a:endParaRPr lang="en-US" altLang="zh-CN" sz="2800"/>
          </a:p>
          <a:p>
            <a:pPr lvl="2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		//</a:t>
            </a:r>
            <a:r>
              <a:rPr lang="zh-CN" altLang="en-US" sz="2800" dirty="0">
                <a:sym typeface="+mn-ea"/>
              </a:rPr>
              <a:t>处理查询结果</a:t>
            </a:r>
            <a:r>
              <a:rPr lang="en-US" altLang="zh-CN" sz="2800" err="1">
                <a:sym typeface="+mn-ea"/>
              </a:rPr>
              <a:t>ResultSet</a:t>
            </a: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ym typeface="+mn-ea"/>
              </a:rPr>
              <a:t>	} finally {</a:t>
            </a: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			//</a:t>
            </a:r>
            <a:r>
              <a:rPr lang="zh-CN" altLang="en-US" sz="2800" dirty="0">
                <a:sym typeface="+mn-ea"/>
              </a:rPr>
              <a:t>释放资源</a:t>
            </a:r>
            <a:r>
              <a:rPr lang="en-US" altLang="zh-CN" sz="2800" err="1">
                <a:sym typeface="+mn-ea"/>
              </a:rPr>
              <a:t>ResultSet, Statement,Connection</a:t>
            </a: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ym typeface="+mn-ea"/>
              </a:rPr>
              <a:t>	}</a:t>
            </a:r>
            <a:endParaRPr lang="en-US" altLang="zh-CN" sz="280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buNone/>
            </a:pPr>
            <a:endParaRPr lang="en-US" altLang="zh-CN" sz="2800"/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03.JDBC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操作数据库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sym typeface="+mn-ea"/>
              </a:rPr>
              <a:t>创建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72565" y="2730500"/>
            <a:ext cx="14819630" cy="6604000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zh-CN" altLang="en-US" sz="3600" b="1" dirty="0">
                <a:sym typeface="+mn-ea"/>
              </a:rPr>
              <a:t>创建</a:t>
            </a:r>
            <a:endParaRPr lang="zh-CN" altLang="en-US" sz="3600" b="1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增加对应</a:t>
            </a:r>
            <a:r>
              <a:rPr lang="en-US" altLang="zh-CN" sz="2800" dirty="0">
                <a:sym typeface="+mn-ea"/>
              </a:rPr>
              <a:t>SQL</a:t>
            </a:r>
            <a:r>
              <a:rPr lang="zh-CN" altLang="en-US" sz="2800" dirty="0">
                <a:sym typeface="+mn-ea"/>
              </a:rPr>
              <a:t>的</a:t>
            </a:r>
            <a:r>
              <a:rPr lang="en-US" altLang="zh-CN" sz="2800" dirty="0">
                <a:sym typeface="+mn-ea"/>
              </a:rPr>
              <a:t>INSERT</a:t>
            </a:r>
            <a:r>
              <a:rPr lang="zh-CN" altLang="en-US" sz="2800" dirty="0">
                <a:sym typeface="+mn-ea"/>
              </a:rPr>
              <a:t>，返回增加成功的行（记录）数 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>
                <a:sym typeface="+mn-ea"/>
              </a:rPr>
              <a:t>	</a:t>
            </a:r>
            <a:r>
              <a:rPr lang="en-US" altLang="zh-CN" sz="2800" err="1">
                <a:sym typeface="+mn-ea"/>
              </a:rPr>
              <a:t>conn = getConnection</a:t>
            </a:r>
            <a:r>
              <a:rPr lang="en-US" altLang="zh-CN" sz="2800">
                <a:sym typeface="+mn-ea"/>
              </a:rPr>
              <a:t>();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	Statement st = conn.createStatement</a:t>
            </a:r>
            <a:r>
              <a:rPr lang="en-US" altLang="zh-CN" sz="2800">
                <a:sym typeface="+mn-ea"/>
              </a:rPr>
              <a:t>();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	String sql=“insert into user(name, age,regist_date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err="1">
                <a:sym typeface="+mn-ea"/>
              </a:rPr>
              <a:t>)” +  “values(‘name</a:t>
            </a:r>
            <a:r>
              <a:rPr lang="en-US" altLang="zh-CN" sz="2800">
                <a:sym typeface="+mn-ea"/>
              </a:rPr>
              <a:t>’, 10, now())”;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	int i = st.executeUpdate(sql</a:t>
            </a:r>
            <a:r>
              <a:rPr lang="en-US" altLang="zh-CN" sz="2800">
                <a:sym typeface="+mn-ea"/>
              </a:rPr>
              <a:t>);</a:t>
            </a:r>
            <a:endParaRPr lang="en-US" altLang="zh-CN" sz="2800"/>
          </a:p>
          <a:p>
            <a:pPr>
              <a:buNone/>
            </a:pPr>
            <a:r>
              <a:rPr lang="en-US" altLang="zh-CN" sz="2800" dirty="0">
                <a:sym typeface="+mn-ea"/>
              </a:rPr>
              <a:t>	//i</a:t>
            </a:r>
            <a:r>
              <a:rPr lang="zh-CN" altLang="en-US" sz="2800" dirty="0">
                <a:sym typeface="+mn-ea"/>
              </a:rPr>
              <a:t>为插入的记录数</a:t>
            </a:r>
            <a:endParaRPr lang="en-US" altLang="zh-CN" sz="280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buNone/>
            </a:pPr>
            <a:endParaRPr lang="en-US" altLang="zh-CN" sz="2800"/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03.JDBC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操作数据库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sym typeface="+mn-ea"/>
              </a:rPr>
              <a:t>读取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72565" y="2730500"/>
            <a:ext cx="14819630" cy="6604000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zh-CN" altLang="en-US" sz="3600" b="1">
                <a:ea typeface="宋体" panose="02010600030101010101" pitchFamily="2" charset="-122"/>
                <a:sym typeface="+mn-ea"/>
              </a:rPr>
              <a:t>读取</a:t>
            </a:r>
            <a:endParaRPr lang="zh-CN" altLang="en-US" sz="3600" b="1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读取（查询）对应</a:t>
            </a:r>
            <a:r>
              <a:rPr lang="en-US" altLang="zh-CN" sz="2800" dirty="0">
                <a:sym typeface="+mn-ea"/>
              </a:rPr>
              <a:t>SQL</a:t>
            </a:r>
            <a:r>
              <a:rPr lang="zh-CN" altLang="en-US" sz="2800" dirty="0">
                <a:sym typeface="+mn-ea"/>
              </a:rPr>
              <a:t>的</a:t>
            </a:r>
            <a:r>
              <a:rPr lang="en-US" altLang="zh-CN" sz="2800" dirty="0">
                <a:sym typeface="+mn-ea"/>
              </a:rPr>
              <a:t>SELECT</a:t>
            </a:r>
            <a:r>
              <a:rPr lang="zh-CN" altLang="en-US" sz="2800" dirty="0">
                <a:sym typeface="+mn-ea"/>
              </a:rPr>
              <a:t>，返回查询结果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err="1">
                <a:sym typeface="+mn-ea"/>
              </a:rPr>
              <a:t>conn = getConnection</a:t>
            </a:r>
            <a:r>
              <a:rPr lang="en-US" altLang="zh-CN" sz="2800">
                <a:sym typeface="+mn-ea"/>
              </a:rPr>
              <a:t>();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 err="1">
                <a:sym typeface="+mn-ea"/>
              </a:rPr>
              <a:t>st = conn.createStatement</a:t>
            </a:r>
            <a:r>
              <a:rPr lang="en-US" altLang="zh-CN" sz="2800">
                <a:sym typeface="+mn-ea"/>
              </a:rPr>
              <a:t>();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 err="1">
                <a:sym typeface="+mn-ea"/>
              </a:rPr>
              <a:t>String sql = "select id, name, age,regist_date</a:t>
            </a:r>
            <a:r>
              <a:rPr lang="en-US" altLang="zh-CN" sz="2800">
                <a:sym typeface="+mn-ea"/>
              </a:rPr>
              <a:t> from user";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 err="1">
                <a:sym typeface="+mn-ea"/>
              </a:rPr>
              <a:t>rs = st.executeQuery(sql</a:t>
            </a:r>
            <a:r>
              <a:rPr lang="en-US" altLang="zh-CN" sz="2800">
                <a:sym typeface="+mn-ea"/>
              </a:rPr>
              <a:t>);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 err="1">
                <a:sym typeface="+mn-ea"/>
              </a:rPr>
              <a:t>while (rs.next</a:t>
            </a:r>
            <a:r>
              <a:rPr lang="en-US" altLang="zh-CN" sz="2800">
                <a:sym typeface="+mn-ea"/>
              </a:rPr>
              <a:t>()) {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 err="1">
                <a:sym typeface="+mn-ea"/>
              </a:rPr>
              <a:t>		System.out.print(rs.getInt("id") + " \t\t</a:t>
            </a:r>
            <a:r>
              <a:rPr lang="en-US" altLang="zh-CN" sz="2800">
                <a:sym typeface="+mn-ea"/>
              </a:rPr>
              <a:t> ");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 err="1">
                <a:sym typeface="+mn-ea"/>
              </a:rPr>
              <a:t>		System.out.print(rs.getString("name") + " \t\t</a:t>
            </a:r>
            <a:r>
              <a:rPr lang="en-US" altLang="zh-CN" sz="2800">
                <a:sym typeface="+mn-ea"/>
              </a:rPr>
              <a:t> ");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 err="1">
                <a:sym typeface="+mn-ea"/>
              </a:rPr>
              <a:t>		System.out.print(rs.getInt("age") + " \t\t</a:t>
            </a:r>
            <a:r>
              <a:rPr lang="en-US" altLang="zh-CN" sz="2800">
                <a:sym typeface="+mn-ea"/>
              </a:rPr>
              <a:t> ");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 err="1">
                <a:sym typeface="+mn-ea"/>
              </a:rPr>
              <a:t>		System.out.print(rs.getTimestamp("regist_date") + " \t\t</a:t>
            </a:r>
            <a:r>
              <a:rPr lang="en-US" altLang="zh-CN" sz="2800">
                <a:sym typeface="+mn-ea"/>
              </a:rPr>
              <a:t> ");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 err="1">
                <a:sym typeface="+mn-ea"/>
              </a:rPr>
              <a:t>		System.out.println</a:t>
            </a:r>
            <a:r>
              <a:rPr lang="en-US" altLang="zh-CN" sz="2800">
                <a:sym typeface="+mn-ea"/>
              </a:rPr>
              <a:t>();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ym typeface="+mn-ea"/>
              </a:rPr>
              <a:t>}</a:t>
            </a:r>
            <a:endParaRPr lang="en-US" altLang="zh-CN" sz="280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buNone/>
            </a:pPr>
            <a:endParaRPr lang="en-US" altLang="zh-CN" sz="2800"/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03.JDBC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操作数据库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sym typeface="+mn-ea"/>
              </a:rPr>
              <a:t>更新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72565" y="2730500"/>
            <a:ext cx="14819630" cy="6604000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zh-CN" altLang="en-US" sz="3600" b="1" dirty="0">
                <a:sym typeface="+mn-ea"/>
              </a:rPr>
              <a:t>更新</a:t>
            </a:r>
            <a:endParaRPr lang="zh-CN" altLang="en-US" sz="3600" b="1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更新（修改）对应</a:t>
            </a:r>
            <a:r>
              <a:rPr lang="en-US" altLang="zh-CN" sz="2800" dirty="0">
                <a:sym typeface="+mn-ea"/>
              </a:rPr>
              <a:t>SQL</a:t>
            </a:r>
            <a:r>
              <a:rPr lang="zh-CN" altLang="en-US" sz="2800" dirty="0">
                <a:sym typeface="+mn-ea"/>
              </a:rPr>
              <a:t>的</a:t>
            </a:r>
            <a:r>
              <a:rPr lang="en-US" altLang="zh-CN" sz="2800" dirty="0">
                <a:sym typeface="+mn-ea"/>
              </a:rPr>
              <a:t>UPDATE</a:t>
            </a:r>
            <a:r>
              <a:rPr lang="zh-CN" altLang="en-US" sz="2800" dirty="0">
                <a:sym typeface="+mn-ea"/>
              </a:rPr>
              <a:t>，返回被修改的行（记录）数 </a:t>
            </a:r>
            <a:endParaRPr lang="zh-CN" altLang="en-US" sz="2800" dirty="0"/>
          </a:p>
          <a:p>
            <a:pPr>
              <a:buNone/>
            </a:pPr>
            <a:r>
              <a:rPr lang="en-US" altLang="zh-CN" sz="2800" err="1">
                <a:sym typeface="+mn-ea"/>
              </a:rPr>
              <a:t>conn = getConnection</a:t>
            </a:r>
            <a:r>
              <a:rPr lang="en-US" altLang="zh-CN" sz="2800">
                <a:sym typeface="+mn-ea"/>
              </a:rPr>
              <a:t>();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Statement st = conn.createStatement</a:t>
            </a:r>
            <a:r>
              <a:rPr lang="en-US" altLang="zh-CN" sz="2800">
                <a:sym typeface="+mn-ea"/>
              </a:rPr>
              <a:t>();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String sql</a:t>
            </a:r>
            <a:r>
              <a:rPr lang="en-US" altLang="zh-CN" sz="2800">
                <a:sym typeface="+mn-ea"/>
              </a:rPr>
              <a:t>=“update person set name='new name‘”;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int i = st.executeUpdate(sql</a:t>
            </a:r>
            <a:r>
              <a:rPr lang="en-US" altLang="zh-CN" sz="2800">
                <a:sym typeface="+mn-ea"/>
              </a:rPr>
              <a:t>);</a:t>
            </a:r>
            <a:endParaRPr lang="en-US" altLang="zh-CN" sz="2800"/>
          </a:p>
          <a:p>
            <a:pPr>
              <a:buNone/>
            </a:pPr>
            <a:r>
              <a:rPr lang="en-US" altLang="zh-CN" sz="2800" dirty="0">
                <a:sym typeface="+mn-ea"/>
              </a:rPr>
              <a:t>//i</a:t>
            </a:r>
            <a:r>
              <a:rPr lang="zh-CN" altLang="en-US" sz="2800" dirty="0">
                <a:sym typeface="+mn-ea"/>
              </a:rPr>
              <a:t>为符合条件的记录数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en-US" altLang="zh-CN" sz="280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buNone/>
            </a:pPr>
            <a:endParaRPr lang="en-US" altLang="zh-CN" sz="2800"/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03.JDBC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操作数据库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删除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72565" y="2730500"/>
            <a:ext cx="14819630" cy="6604000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zh-CN" altLang="en-US" sz="3600" b="1">
                <a:ea typeface="宋体" panose="02010600030101010101" pitchFamily="2" charset="-122"/>
                <a:sym typeface="+mn-ea"/>
              </a:rPr>
              <a:t>删除</a:t>
            </a:r>
            <a:endParaRPr lang="zh-CN" altLang="en-US" sz="3600" b="1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删除对应</a:t>
            </a:r>
            <a:r>
              <a:rPr lang="en-US" altLang="zh-CN" sz="2800" dirty="0">
                <a:sym typeface="+mn-ea"/>
              </a:rPr>
              <a:t>SQL</a:t>
            </a:r>
            <a:r>
              <a:rPr lang="zh-CN" altLang="en-US" sz="2800" dirty="0">
                <a:sym typeface="+mn-ea"/>
              </a:rPr>
              <a:t>的</a:t>
            </a:r>
            <a:r>
              <a:rPr lang="en-US" altLang="zh-CN" sz="2800" dirty="0">
                <a:sym typeface="+mn-ea"/>
              </a:rPr>
              <a:t>DELETE</a:t>
            </a:r>
            <a:r>
              <a:rPr lang="zh-CN" altLang="en-US" sz="2800" dirty="0">
                <a:sym typeface="+mn-ea"/>
              </a:rPr>
              <a:t>，返回被删除的行（记录）数 </a:t>
            </a:r>
            <a:endParaRPr lang="zh-CN" altLang="en-US" sz="2800" dirty="0"/>
          </a:p>
          <a:p>
            <a:pPr>
              <a:buNone/>
            </a:pPr>
            <a:r>
              <a:rPr lang="en-US" altLang="zh-CN" sz="2800" err="1">
                <a:sym typeface="+mn-ea"/>
              </a:rPr>
              <a:t>conn = getConnection</a:t>
            </a:r>
            <a:r>
              <a:rPr lang="en-US" altLang="zh-CN" sz="2800">
                <a:sym typeface="+mn-ea"/>
              </a:rPr>
              <a:t>();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Statement st = conn.createStatement</a:t>
            </a:r>
            <a:r>
              <a:rPr lang="en-US" altLang="zh-CN" sz="2800">
                <a:sym typeface="+mn-ea"/>
              </a:rPr>
              <a:t>();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String sql</a:t>
            </a:r>
            <a:r>
              <a:rPr lang="en-US" altLang="zh-CN" sz="2800">
                <a:sym typeface="+mn-ea"/>
              </a:rPr>
              <a:t>=“delete from user where id=1”;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int i = st.executeUpdate(sql</a:t>
            </a:r>
            <a:r>
              <a:rPr lang="en-US" altLang="zh-CN" sz="2800">
                <a:sym typeface="+mn-ea"/>
              </a:rPr>
              <a:t>);</a:t>
            </a:r>
            <a:endParaRPr lang="en-US" altLang="zh-CN" sz="2800"/>
          </a:p>
          <a:p>
            <a:pPr>
              <a:buNone/>
            </a:pPr>
            <a:r>
              <a:rPr lang="en-US" altLang="zh-CN" sz="2800" dirty="0">
                <a:sym typeface="+mn-ea"/>
              </a:rPr>
              <a:t>//i</a:t>
            </a:r>
            <a:r>
              <a:rPr lang="zh-CN" altLang="en-US" sz="2800" dirty="0">
                <a:sym typeface="+mn-ea"/>
              </a:rPr>
              <a:t>为删掉的记录数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en-US" altLang="zh-CN" sz="280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buNone/>
            </a:pPr>
            <a:endParaRPr lang="en-US" altLang="zh-CN" sz="2800"/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03.JDBC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操作数据库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(CRUD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总结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72565" y="2730500"/>
            <a:ext cx="14819630" cy="6604000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en-US" altLang="zh-CN" sz="3600" b="1">
                <a:ea typeface="宋体" panose="02010600030101010101" pitchFamily="2" charset="-122"/>
                <a:sym typeface="+mn-ea"/>
              </a:rPr>
              <a:t>CRUD</a:t>
            </a:r>
            <a:r>
              <a:rPr lang="zh-CN" altLang="en-US" sz="3600" b="1">
                <a:ea typeface="宋体" panose="02010600030101010101" pitchFamily="2" charset="-122"/>
                <a:sym typeface="+mn-ea"/>
              </a:rPr>
              <a:t>总结</a:t>
            </a:r>
            <a:endParaRPr lang="zh-CN" altLang="en-US" sz="3600" b="1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增、删、改用</a:t>
            </a:r>
            <a:r>
              <a:rPr lang="en-US" altLang="zh-CN" sz="2800" err="1">
                <a:sym typeface="+mn-ea"/>
              </a:rPr>
              <a:t>Statement.executeUpdate</a:t>
            </a:r>
            <a:r>
              <a:rPr lang="zh-CN" altLang="en-US" sz="2800" dirty="0">
                <a:sym typeface="+mn-ea"/>
              </a:rPr>
              <a:t>来完成，返回整数</a:t>
            </a:r>
            <a:r>
              <a:rPr lang="en-US" altLang="zh-CN" sz="2800" dirty="0">
                <a:sym typeface="+mn-ea"/>
              </a:rPr>
              <a:t>(</a:t>
            </a:r>
            <a:r>
              <a:rPr lang="zh-CN" altLang="en-US" sz="2800" dirty="0">
                <a:sym typeface="+mn-ea"/>
              </a:rPr>
              <a:t>匹配的记录数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，这类操作相对简单。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查询用</a:t>
            </a:r>
            <a:r>
              <a:rPr lang="en-US" altLang="zh-CN" sz="2800" err="1">
                <a:sym typeface="+mn-ea"/>
              </a:rPr>
              <a:t>Statement.executeQuery</a:t>
            </a:r>
            <a:r>
              <a:rPr lang="zh-CN" altLang="en-US" sz="2800" dirty="0">
                <a:sym typeface="+mn-ea"/>
              </a:rPr>
              <a:t>来完成，返回的是</a:t>
            </a:r>
            <a:r>
              <a:rPr lang="en-US" altLang="zh-CN" sz="2800" err="1">
                <a:sym typeface="+mn-ea"/>
              </a:rPr>
              <a:t>ResultSet</a:t>
            </a:r>
            <a:r>
              <a:rPr lang="zh-CN" altLang="en-US" sz="2800" dirty="0">
                <a:sym typeface="+mn-ea"/>
              </a:rPr>
              <a:t>对象，</a:t>
            </a:r>
            <a:r>
              <a:rPr lang="en-US" altLang="zh-CN" sz="2800" err="1">
                <a:sym typeface="+mn-ea"/>
              </a:rPr>
              <a:t>ResultSet</a:t>
            </a:r>
            <a:r>
              <a:rPr lang="zh-CN" altLang="en-US" sz="2800" dirty="0">
                <a:sym typeface="+mn-ea"/>
              </a:rPr>
              <a:t>中包含了查询的结果；查询相对与增、删、改要复杂一些，因为有查询结果要处理。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en-US" altLang="zh-CN" sz="280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buNone/>
            </a:pPr>
            <a:endParaRPr lang="en-US" altLang="zh-CN" sz="2800"/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03.JDBC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操作数据库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72565" y="2730500"/>
            <a:ext cx="14819630" cy="6604000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en-US" altLang="zh-CN" sz="3600" b="1" dirty="0">
                <a:sym typeface="+mn-ea"/>
              </a:rPr>
              <a:t>SQL</a:t>
            </a:r>
            <a:r>
              <a:rPr lang="zh-CN" altLang="en-US" sz="3600" b="1" dirty="0">
                <a:sym typeface="+mn-ea"/>
              </a:rPr>
              <a:t>注入</a:t>
            </a:r>
            <a:r>
              <a:rPr lang="en-US" altLang="zh-CN" sz="3600" b="1" err="1">
                <a:sym typeface="+mn-ea"/>
              </a:rPr>
              <a:t>,PreparedStatement</a:t>
            </a:r>
            <a:r>
              <a:rPr lang="zh-CN" altLang="en-US" sz="3600" b="1" dirty="0">
                <a:sym typeface="+mn-ea"/>
              </a:rPr>
              <a:t>和</a:t>
            </a:r>
            <a:r>
              <a:rPr lang="en-US" altLang="zh-CN" sz="3600" b="1">
                <a:sym typeface="+mn-ea"/>
              </a:rPr>
              <a:t>Statement</a:t>
            </a:r>
            <a:endParaRPr lang="zh-CN" altLang="en-US" sz="3600" b="1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在</a:t>
            </a:r>
            <a:r>
              <a:rPr lang="en-US" altLang="zh-CN" sz="2800" dirty="0">
                <a:sym typeface="+mn-ea"/>
              </a:rPr>
              <a:t>SQL</a:t>
            </a:r>
            <a:r>
              <a:rPr lang="zh-CN" altLang="en-US" sz="2800" dirty="0">
                <a:sym typeface="+mn-ea"/>
              </a:rPr>
              <a:t>中包含特殊字符或</a:t>
            </a:r>
            <a:r>
              <a:rPr lang="en-US" altLang="zh-CN" sz="2800" dirty="0">
                <a:sym typeface="+mn-ea"/>
              </a:rPr>
              <a:t>SQL</a:t>
            </a:r>
            <a:r>
              <a:rPr lang="zh-CN" altLang="en-US" sz="2800" dirty="0">
                <a:sym typeface="+mn-ea"/>
              </a:rPr>
              <a:t>的关键字</a:t>
            </a:r>
            <a:r>
              <a:rPr lang="en-US" altLang="zh-CN" sz="2800" dirty="0">
                <a:sym typeface="+mn-ea"/>
              </a:rPr>
              <a:t>(</a:t>
            </a:r>
            <a:r>
              <a:rPr lang="zh-CN" altLang="en-US" sz="2800" dirty="0">
                <a:sym typeface="+mn-ea"/>
              </a:rPr>
              <a:t>如：</a:t>
            </a:r>
            <a:r>
              <a:rPr lang="en-US" altLang="en-US" sz="2800">
                <a:sym typeface="+mn-ea"/>
              </a:rPr>
              <a:t>' or 1 or '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时</a:t>
            </a:r>
            <a:r>
              <a:rPr lang="en-US" altLang="zh-CN" sz="2800" dirty="0">
                <a:sym typeface="+mn-ea"/>
              </a:rPr>
              <a:t>Statement</a:t>
            </a:r>
            <a:r>
              <a:rPr lang="zh-CN" altLang="en-US" sz="2800" dirty="0">
                <a:sym typeface="+mn-ea"/>
              </a:rPr>
              <a:t>将出现不可预料的结果（出现异常或查询的结果不正确），可用</a:t>
            </a:r>
            <a:r>
              <a:rPr lang="en-US" altLang="zh-CN" sz="2800" err="1">
                <a:sym typeface="+mn-ea"/>
              </a:rPr>
              <a:t>PreparedStatement</a:t>
            </a:r>
            <a:r>
              <a:rPr lang="zh-CN" altLang="en-US" sz="2800" dirty="0">
                <a:sym typeface="+mn-ea"/>
              </a:rPr>
              <a:t>来解决。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en-US" altLang="zh-CN" sz="2800" err="1">
                <a:sym typeface="+mn-ea"/>
              </a:rPr>
              <a:t>PreperedStatement</a:t>
            </a:r>
            <a:r>
              <a:rPr lang="zh-CN" altLang="en-US" sz="2800" dirty="0">
                <a:sym typeface="+mn-ea"/>
              </a:rPr>
              <a:t>（从</a:t>
            </a:r>
            <a:r>
              <a:rPr lang="en-US" altLang="zh-CN" sz="2800" dirty="0">
                <a:sym typeface="+mn-ea"/>
              </a:rPr>
              <a:t>Statement</a:t>
            </a:r>
            <a:r>
              <a:rPr lang="zh-CN" altLang="en-US" sz="2800" dirty="0">
                <a:sym typeface="+mn-ea"/>
              </a:rPr>
              <a:t>扩展而来）相对</a:t>
            </a:r>
            <a:r>
              <a:rPr lang="en-US" altLang="zh-CN" sz="2800" dirty="0">
                <a:sym typeface="+mn-ea"/>
              </a:rPr>
              <a:t>Statement</a:t>
            </a:r>
            <a:r>
              <a:rPr lang="zh-CN" altLang="en-US" sz="2800" dirty="0">
                <a:sym typeface="+mn-ea"/>
              </a:rPr>
              <a:t>的优点：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	</a:t>
            </a:r>
            <a:r>
              <a:rPr lang="en-US" altLang="zh-CN" sz="2800" dirty="0">
                <a:sym typeface="+mn-ea"/>
              </a:rPr>
              <a:t>		1.</a:t>
            </a:r>
            <a:r>
              <a:rPr lang="zh-CN" altLang="en-US" sz="2800" dirty="0">
                <a:sym typeface="+mn-ea"/>
              </a:rPr>
              <a:t>没有</a:t>
            </a:r>
            <a:r>
              <a:rPr lang="en-US" altLang="zh-CN" sz="2800" dirty="0">
                <a:sym typeface="+mn-ea"/>
              </a:rPr>
              <a:t>SQL</a:t>
            </a:r>
            <a:r>
              <a:rPr lang="zh-CN" altLang="en-US" sz="2800" dirty="0">
                <a:sym typeface="+mn-ea"/>
              </a:rPr>
              <a:t>注入的问题。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	</a:t>
            </a:r>
            <a:r>
              <a:rPr lang="en-US" altLang="zh-CN" sz="2800" dirty="0">
                <a:sym typeface="+mn-ea"/>
              </a:rPr>
              <a:t>		2.Statement</a:t>
            </a:r>
            <a:r>
              <a:rPr lang="zh-CN" altLang="en-US" sz="2800" dirty="0">
                <a:sym typeface="+mn-ea"/>
              </a:rPr>
              <a:t>会使数据库频繁编译</a:t>
            </a:r>
            <a:r>
              <a:rPr lang="en-US" altLang="zh-CN" sz="2800" dirty="0">
                <a:sym typeface="+mn-ea"/>
              </a:rPr>
              <a:t>SQL</a:t>
            </a:r>
            <a:r>
              <a:rPr lang="zh-CN" altLang="en-US" sz="2800" dirty="0">
                <a:sym typeface="+mn-ea"/>
              </a:rPr>
              <a:t>，可能造成数据库缓冲区溢出。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	</a:t>
            </a:r>
            <a:r>
              <a:rPr lang="en-US" altLang="zh-CN" sz="2800" dirty="0">
                <a:sym typeface="+mn-ea"/>
              </a:rPr>
              <a:t>		3.</a:t>
            </a:r>
            <a:r>
              <a:rPr lang="zh-CN" altLang="en-US" sz="2800" dirty="0">
                <a:sym typeface="+mn-ea"/>
              </a:rPr>
              <a:t>数据库和驱动可以对</a:t>
            </a:r>
            <a:r>
              <a:rPr lang="en-US" altLang="zh-CN" sz="2800" err="1">
                <a:sym typeface="+mn-ea"/>
              </a:rPr>
              <a:t>PreperedStatement</a:t>
            </a:r>
            <a:r>
              <a:rPr lang="zh-CN" altLang="en-US" sz="2800" dirty="0">
                <a:sym typeface="+mn-ea"/>
              </a:rPr>
              <a:t>进行优化（只有在相关联的数据库连接没有关闭的情况下有效）。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en-US" altLang="zh-CN" sz="280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buNone/>
            </a:pPr>
            <a:endParaRPr lang="en-US" altLang="zh-CN" sz="2800"/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03.JDBC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操作数据库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数据类型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72565" y="2730500"/>
            <a:ext cx="14819630" cy="6604000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zh-CN" altLang="en-US" sz="3600" b="1" dirty="0">
                <a:sym typeface="+mn-ea"/>
              </a:rPr>
              <a:t>数据类型</a:t>
            </a:r>
            <a:endParaRPr lang="zh-CN" altLang="en-US" sz="3600" b="1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sym typeface="+mn-ea"/>
              </a:rPr>
              <a:t>详细信息见</a:t>
            </a:r>
            <a:r>
              <a:rPr lang="en-US" altLang="zh-CN" sz="2400" err="1">
                <a:sym typeface="+mn-ea"/>
              </a:rPr>
              <a:t>java.sql.Types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lang="zh-CN" altLang="en-US" sz="2400" dirty="0">
                <a:sym typeface="+mn-ea"/>
              </a:rPr>
              <a:t>几种特殊且比较常用的类型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	</a:t>
            </a:r>
            <a:r>
              <a:rPr lang="en-US" altLang="zh-CN" sz="2400" b="1">
                <a:sym typeface="+mn-ea"/>
              </a:rPr>
              <a:t>1.DATA,TIME,TIMESTAMP</a:t>
            </a:r>
            <a:r>
              <a:rPr lang="en-US" altLang="zh-CN" sz="2400" b="1">
                <a:sym typeface="Wingdings" panose="05000000000000000000" pitchFamily="2" charset="2"/>
              </a:rPr>
              <a:t></a:t>
            </a:r>
            <a:r>
              <a:rPr lang="en-US" altLang="zh-CN" sz="2400" b="1" err="1">
                <a:sym typeface="+mn-ea"/>
              </a:rPr>
              <a:t> date,time,datetime</a:t>
            </a:r>
            <a:endParaRPr lang="en-US" altLang="zh-CN" sz="2400" b="1"/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>
                <a:sym typeface="+mn-ea"/>
              </a:rPr>
              <a:t>			</a:t>
            </a:r>
            <a:r>
              <a:rPr lang="zh-CN" altLang="en-US" sz="2400" dirty="0">
                <a:sym typeface="+mn-ea"/>
              </a:rPr>
              <a:t>存：</a:t>
            </a:r>
            <a:r>
              <a:rPr lang="en-US" altLang="zh-CN" sz="2400" err="1">
                <a:sym typeface="+mn-ea"/>
              </a:rPr>
              <a:t>ps.setDate(i,d); ps.setTime(i,t); ps.setTimestamp(i, ts</a:t>
            </a:r>
            <a:r>
              <a:rPr lang="en-US" altLang="zh-CN" sz="2400">
                <a:sym typeface="+mn-ea"/>
              </a:rPr>
              <a:t>);</a:t>
            </a:r>
            <a:endParaRPr lang="en-US" altLang="zh-CN" sz="2400"/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ym typeface="+mn-ea"/>
              </a:rPr>
              <a:t>  	  	</a:t>
            </a:r>
            <a:r>
              <a:rPr lang="zh-CN" altLang="en-US" sz="2400" dirty="0">
                <a:sym typeface="+mn-ea"/>
              </a:rPr>
              <a:t>取：</a:t>
            </a:r>
            <a:r>
              <a:rPr lang="en-US" altLang="zh-CN" sz="2400" err="1">
                <a:sym typeface="+mn-ea"/>
              </a:rPr>
              <a:t>rs.getDate(i); rs.getTime(i); rs.getTimestamp(i</a:t>
            </a:r>
            <a:r>
              <a:rPr lang="en-US" altLang="zh-CN" sz="2400">
                <a:sym typeface="+mn-ea"/>
              </a:rPr>
              <a:t>);</a:t>
            </a:r>
            <a:endParaRPr lang="en-US" altLang="zh-CN" sz="2400"/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en-US" altLang="zh-CN" sz="2400" b="1">
                <a:sym typeface="+mn-ea"/>
              </a:rPr>
              <a:t>2.CLOB </a:t>
            </a:r>
            <a:r>
              <a:rPr lang="en-US" altLang="zh-CN" sz="2400" b="1">
                <a:sym typeface="Wingdings" panose="05000000000000000000" pitchFamily="2" charset="2"/>
              </a:rPr>
              <a:t></a:t>
            </a:r>
            <a:r>
              <a:rPr lang="en-US" altLang="zh-CN" sz="2400" b="1">
                <a:sym typeface="+mn-ea"/>
              </a:rPr>
              <a:t> text</a:t>
            </a:r>
            <a:endParaRPr lang="en-US" altLang="zh-CN" sz="2400" b="1"/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ym typeface="+mn-ea"/>
              </a:rPr>
              <a:t>	  	</a:t>
            </a:r>
            <a:r>
              <a:rPr lang="zh-CN" altLang="en-US" sz="2400" dirty="0">
                <a:sym typeface="+mn-ea"/>
              </a:rPr>
              <a:t>存：</a:t>
            </a:r>
            <a:r>
              <a:rPr lang="en-US" altLang="zh-CN" sz="2400" err="1">
                <a:sym typeface="+mn-ea"/>
              </a:rPr>
              <a:t>ps.setCharacterStream(index</a:t>
            </a:r>
            <a:r>
              <a:rPr lang="en-US" altLang="zh-CN" sz="2400">
                <a:sym typeface="+mn-ea"/>
              </a:rPr>
              <a:t>, reader, length);</a:t>
            </a:r>
            <a:endParaRPr lang="en-US" altLang="zh-CN" sz="2400"/>
          </a:p>
          <a:p>
            <a:pPr>
              <a:lnSpc>
                <a:spcPct val="80000"/>
              </a:lnSpc>
              <a:buNone/>
            </a:pPr>
            <a:r>
              <a:rPr lang="en-US" altLang="zh-CN" sz="2400" err="1">
                <a:sym typeface="+mn-ea"/>
              </a:rPr>
              <a:t>	         	         ps.setString(i</a:t>
            </a:r>
            <a:r>
              <a:rPr lang="en-US" altLang="zh-CN" sz="2400">
                <a:sym typeface="+mn-ea"/>
              </a:rPr>
              <a:t>, s);</a:t>
            </a:r>
            <a:endParaRPr lang="en-US" altLang="zh-CN" sz="2400"/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ym typeface="+mn-ea"/>
              </a:rPr>
              <a:t>	  	</a:t>
            </a:r>
            <a:r>
              <a:rPr lang="zh-CN" altLang="en-US" sz="2400" dirty="0">
                <a:sym typeface="+mn-ea"/>
              </a:rPr>
              <a:t>取：</a:t>
            </a:r>
            <a:r>
              <a:rPr lang="en-US" altLang="zh-CN" sz="2400" err="1">
                <a:sym typeface="+mn-ea"/>
              </a:rPr>
              <a:t>reader = rs. getCharacterStream(i</a:t>
            </a:r>
            <a:r>
              <a:rPr lang="en-US" altLang="zh-CN" sz="2400">
                <a:sym typeface="+mn-ea"/>
              </a:rPr>
              <a:t>);</a:t>
            </a:r>
            <a:endParaRPr lang="en-US" altLang="zh-CN" sz="2400"/>
          </a:p>
          <a:p>
            <a:pPr>
              <a:lnSpc>
                <a:spcPct val="80000"/>
              </a:lnSpc>
              <a:buNone/>
            </a:pPr>
            <a:r>
              <a:rPr lang="en-US" altLang="zh-CN" sz="2400" err="1">
                <a:sym typeface="+mn-ea"/>
              </a:rPr>
              <a:t>	        	        reader = rs.getClob(i).getCharacterStream</a:t>
            </a:r>
            <a:r>
              <a:rPr lang="en-US" altLang="zh-CN" sz="2400">
                <a:sym typeface="+mn-ea"/>
              </a:rPr>
              <a:t>();</a:t>
            </a:r>
            <a:endParaRPr lang="en-US" altLang="zh-CN" sz="2400"/>
          </a:p>
          <a:p>
            <a:pPr>
              <a:lnSpc>
                <a:spcPct val="80000"/>
              </a:lnSpc>
              <a:buNone/>
            </a:pPr>
            <a:r>
              <a:rPr lang="en-US" altLang="zh-CN" sz="2400" err="1">
                <a:sym typeface="+mn-ea"/>
              </a:rPr>
              <a:t>	                          string = rs.getString(i</a:t>
            </a:r>
            <a:r>
              <a:rPr lang="en-US" altLang="zh-CN" sz="2400">
                <a:sym typeface="+mn-ea"/>
              </a:rPr>
              <a:t>);</a:t>
            </a:r>
            <a:endParaRPr lang="en-US" altLang="zh-CN" sz="2400"/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en-US" altLang="zh-CN" sz="2400" b="1">
                <a:sym typeface="+mn-ea"/>
              </a:rPr>
              <a:t>3.BLOB </a:t>
            </a:r>
            <a:r>
              <a:rPr lang="en-US" altLang="zh-CN" sz="2400" b="1">
                <a:sym typeface="Wingdings" panose="05000000000000000000" pitchFamily="2" charset="2"/>
              </a:rPr>
              <a:t></a:t>
            </a:r>
            <a:r>
              <a:rPr lang="en-US" altLang="zh-CN" sz="2400" b="1">
                <a:sym typeface="+mn-ea"/>
              </a:rPr>
              <a:t> blob</a:t>
            </a:r>
            <a:endParaRPr lang="en-US" altLang="zh-CN" sz="2400" b="1"/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ym typeface="+mn-ea"/>
              </a:rPr>
              <a:t>	 	</a:t>
            </a:r>
            <a:r>
              <a:rPr lang="zh-CN" altLang="en-US" sz="2400" dirty="0">
                <a:sym typeface="+mn-ea"/>
              </a:rPr>
              <a:t>存：</a:t>
            </a:r>
            <a:r>
              <a:rPr lang="en-US" altLang="zh-CN" sz="2400" err="1">
                <a:sym typeface="+mn-ea"/>
              </a:rPr>
              <a:t>ps.setBinaryStream(i, inputStream</a:t>
            </a:r>
            <a:r>
              <a:rPr lang="en-US" altLang="zh-CN" sz="2400">
                <a:sym typeface="+mn-ea"/>
              </a:rPr>
              <a:t>, length);</a:t>
            </a:r>
            <a:endParaRPr lang="en-US" altLang="zh-CN" sz="2400"/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ym typeface="+mn-ea"/>
              </a:rPr>
              <a:t>       			</a:t>
            </a:r>
            <a:r>
              <a:rPr lang="zh-CN" altLang="en-US" sz="2400" dirty="0">
                <a:sym typeface="+mn-ea"/>
              </a:rPr>
              <a:t>取：</a:t>
            </a:r>
            <a:r>
              <a:rPr lang="en-US" altLang="zh-CN" sz="2400" err="1">
                <a:sym typeface="+mn-ea"/>
              </a:rPr>
              <a:t>rs.getBinaryStream(i</a:t>
            </a:r>
            <a:r>
              <a:rPr lang="en-US" altLang="zh-CN" sz="2400">
                <a:sym typeface="+mn-ea"/>
              </a:rPr>
              <a:t>);</a:t>
            </a:r>
            <a:endParaRPr lang="en-US" altLang="zh-CN" sz="2400"/>
          </a:p>
          <a:p>
            <a:pPr>
              <a:lnSpc>
                <a:spcPct val="80000"/>
              </a:lnSpc>
              <a:buNone/>
            </a:pPr>
            <a:r>
              <a:rPr lang="en-US" altLang="zh-CN" sz="2400" err="1">
                <a:sym typeface="+mn-ea"/>
              </a:rPr>
              <a:t>	        	         rs.getBlob(i).getBinaryStream</a:t>
            </a:r>
            <a:r>
              <a:rPr lang="en-US" altLang="zh-CN" sz="2400">
                <a:sym typeface="+mn-ea"/>
              </a:rPr>
              <a:t>(); </a:t>
            </a:r>
            <a:endParaRPr lang="en-US" altLang="zh-CN" sz="240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endParaRPr lang="en-US" altLang="zh-CN" sz="280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buNone/>
            </a:pPr>
            <a:endParaRPr lang="en-US" altLang="zh-CN" sz="2800"/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04.JDBC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JavaWeb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中的应用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72565" y="2730500"/>
            <a:ext cx="14819630" cy="454088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zh-CN" altLang="en-US" sz="3600" b="1" dirty="0">
                <a:sym typeface="+mn-ea"/>
              </a:rPr>
              <a:t>一个简单用户相关的数据访问层</a:t>
            </a:r>
            <a:endParaRPr lang="zh-CN" altLang="en-US" sz="3600" b="1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ym typeface="+mn-ea"/>
              </a:rPr>
              <a:t>J2EE</a:t>
            </a:r>
            <a:r>
              <a:rPr lang="zh-CN" altLang="en-US" sz="2400" dirty="0">
                <a:sym typeface="+mn-ea"/>
              </a:rPr>
              <a:t>三层架构简介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		表示层 、业务逻辑层、数据访问层，三层之间用接口隔离。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>
                <a:sym typeface="+mn-ea"/>
              </a:rPr>
              <a:t>定义</a:t>
            </a:r>
            <a:r>
              <a:rPr lang="en-US" altLang="zh-CN" sz="2400" dirty="0">
                <a:sym typeface="+mn-ea"/>
              </a:rPr>
              <a:t>domain</a:t>
            </a:r>
            <a:r>
              <a:rPr lang="zh-CN" altLang="en-US" sz="2400" dirty="0">
                <a:sym typeface="+mn-ea"/>
              </a:rPr>
              <a:t>对象</a:t>
            </a:r>
            <a:r>
              <a:rPr lang="en-US" altLang="zh-CN" sz="2400" dirty="0">
                <a:sym typeface="+mn-ea"/>
              </a:rPr>
              <a:t>User</a:t>
            </a:r>
            <a:r>
              <a:rPr lang="zh-CN" altLang="en-US" sz="2400" dirty="0">
                <a:sym typeface="+mn-ea"/>
              </a:rPr>
              <a:t>，定义存取用户的接口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>
                <a:sym typeface="+mn-ea"/>
              </a:rPr>
              <a:t>用</a:t>
            </a:r>
            <a:r>
              <a:rPr lang="en-US" altLang="zh-CN" sz="2400" dirty="0">
                <a:sym typeface="+mn-ea"/>
              </a:rPr>
              <a:t>JDBC</a:t>
            </a:r>
            <a:r>
              <a:rPr lang="zh-CN" altLang="en-US" sz="2400" dirty="0">
                <a:sym typeface="+mn-ea"/>
              </a:rPr>
              <a:t>实现接口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>
                <a:sym typeface="+mn-ea"/>
              </a:rPr>
              <a:t>用配置文件</a:t>
            </a:r>
            <a:r>
              <a:rPr lang="en-US" altLang="zh-CN" sz="2400" dirty="0">
                <a:sym typeface="+mn-ea"/>
              </a:rPr>
              <a:t>(properties)</a:t>
            </a:r>
            <a:r>
              <a:rPr lang="zh-CN" altLang="en-US" sz="2400" dirty="0">
                <a:sym typeface="+mn-ea"/>
              </a:rPr>
              <a:t>和反射实现与具体类的耦合</a:t>
            </a:r>
            <a:endParaRPr lang="zh-CN" altLang="en-US" sz="2400" dirty="0">
              <a:sym typeface="+mn-ea"/>
            </a:endParaRPr>
          </a:p>
          <a:p>
            <a:pPr lvl="0" algn="l"/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Java Web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开发使用</a:t>
            </a: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JDBC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，应遵循</a:t>
            </a: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MVC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的设计思想，从而使用</a:t>
            </a: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Web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程序拥有一定的健壮性、可扩展性。</a:t>
            </a:r>
            <a:endParaRPr lang="en-US" altLang="zh-CN" sz="2400" b="0" dirty="0">
              <a:solidFill>
                <a:schemeClr val="tx1"/>
              </a:solidFill>
              <a:latin typeface="Lucida Sans Unicode" panose="020B0602030504020204" pitchFamily="34" charset="0"/>
              <a:ea typeface="Gulim" panose="020B0600000101010101" pitchFamily="34" charset="-127"/>
            </a:endParaRPr>
          </a:p>
          <a:p>
            <a:pPr lvl="0" algn="l"/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JDBC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应用于</a:t>
            </a: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Java Web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开发中，处于</a:t>
            </a: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MVC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之中的模型层位置，如下图所示。</a:t>
            </a:r>
            <a:endParaRPr lang="zh-CN" altLang="en-US" sz="2400" b="0" dirty="0">
              <a:solidFill>
                <a:schemeClr val="tx1"/>
              </a:solidFill>
              <a:latin typeface="Lucida Sans Unicode" panose="020B0602030504020204" pitchFamily="34" charset="0"/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endParaRPr lang="en-US" altLang="zh-CN" sz="280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buNone/>
            </a:pPr>
            <a:endParaRPr lang="en-US" altLang="zh-CN" sz="2800"/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  <p:graphicFrame>
        <p:nvGraphicFramePr>
          <p:cNvPr id="1026" name="Object 12"/>
          <p:cNvGraphicFramePr/>
          <p:nvPr/>
        </p:nvGraphicFramePr>
        <p:xfrm>
          <a:off x="2927985" y="7271385"/>
          <a:ext cx="9141460" cy="235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264400" imgH="2120900" progId="Visio.Drawing.11">
                  <p:embed/>
                </p:oleObj>
              </mc:Choice>
              <mc:Fallback>
                <p:oleObj name="" r:id="rId1" imgW="7264400" imgH="21209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7985" y="7271385"/>
                        <a:ext cx="9141460" cy="2354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xfrm>
            <a:off x="845185" y="2876550"/>
            <a:ext cx="14819630" cy="10648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重点总结:</a:t>
            </a:r>
            <a:endParaRPr>
              <a:solidFill>
                <a:schemeClr val="tx1"/>
              </a:solidFill>
            </a:endParaRPr>
          </a:p>
          <a:p>
            <a:pPr marL="1016000" lvl="2" indent="0">
              <a:buNone/>
            </a:pPr>
          </a:p>
        </p:txBody>
      </p:sp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JDBC_</a:t>
            </a:r>
            <a:r>
              <a:t>总结</a:t>
            </a:r>
          </a:p>
        </p:txBody>
      </p:sp>
      <p:sp>
        <p:nvSpPr>
          <p:cNvPr id="43" name="Shape 43"/>
          <p:cNvSpPr/>
          <p:nvPr/>
        </p:nvSpPr>
        <p:spPr>
          <a:xfrm>
            <a:off x="1778635" y="3723640"/>
            <a:ext cx="14819630" cy="6604000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en-US" sz="3600">
                <a:ea typeface="宋体" panose="02010600030101010101" pitchFamily="2" charset="-122"/>
                <a:sym typeface="+mn-ea"/>
              </a:rPr>
              <a:t>JDBC</a:t>
            </a:r>
            <a:endParaRPr lang="en-US" sz="3600">
              <a:ea typeface="宋体" panose="02010600030101010101" pitchFamily="2" charset="-122"/>
            </a:endParaRPr>
          </a:p>
          <a:p>
            <a:pPr marL="993140" lvl="1" indent="-269240" defTabSz="568325">
              <a:spcBef>
                <a:spcPts val="400"/>
              </a:spcBef>
              <a:defRPr sz="1930"/>
            </a:pPr>
            <a:r>
              <a:rPr lang="en-US" altLang="zh-CN" sz="3600">
                <a:ea typeface="宋体" panose="02010600030101010101" pitchFamily="2" charset="-122"/>
                <a:sym typeface="+mn-ea"/>
              </a:rPr>
              <a:t>JDBC </a:t>
            </a:r>
            <a:r>
              <a:rPr lang="zh-CN" altLang="en-US" sz="3600">
                <a:ea typeface="宋体" panose="02010600030101010101" pitchFamily="2" charset="-122"/>
                <a:sym typeface="+mn-ea"/>
              </a:rPr>
              <a:t>简介</a:t>
            </a:r>
            <a:endParaRPr lang="zh-CN" altLang="en-US" sz="3600">
              <a:ea typeface="宋体" panose="02010600030101010101" pitchFamily="2" charset="-122"/>
            </a:endParaRPr>
          </a:p>
          <a:p>
            <a:pPr marL="993140" lvl="1" indent="-269240" defTabSz="568325">
              <a:spcBef>
                <a:spcPts val="400"/>
              </a:spcBef>
              <a:defRPr sz="1930"/>
            </a:pPr>
            <a:r>
              <a:rPr lang="en-US" altLang="zh-CN" sz="3600">
                <a:ea typeface="宋体" panose="02010600030101010101" pitchFamily="2" charset="-122"/>
                <a:sym typeface="+mn-ea"/>
              </a:rPr>
              <a:t>JDBC </a:t>
            </a:r>
            <a:r>
              <a:rPr lang="zh-CN" altLang="en-US" sz="3600">
                <a:ea typeface="宋体" panose="02010600030101010101" pitchFamily="2" charset="-122"/>
                <a:sym typeface="+mn-ea"/>
              </a:rPr>
              <a:t>连接数据库的过程</a:t>
            </a:r>
            <a:endParaRPr lang="zh-CN" altLang="en-US" sz="3600">
              <a:ea typeface="宋体" panose="02010600030101010101" pitchFamily="2" charset="-122"/>
            </a:endParaRPr>
          </a:p>
          <a:p>
            <a:pPr marL="993140" lvl="1" indent="-269240" defTabSz="568325">
              <a:spcBef>
                <a:spcPts val="400"/>
              </a:spcBef>
              <a:defRPr sz="1930"/>
            </a:pPr>
            <a:r>
              <a:rPr lang="en-US" altLang="zh-CN" sz="3600">
                <a:ea typeface="宋体" panose="02010600030101010101" pitchFamily="2" charset="-122"/>
                <a:sym typeface="+mn-ea"/>
              </a:rPr>
              <a:t>JDBC API</a:t>
            </a:r>
            <a:endParaRPr lang="en-US" altLang="zh-CN" sz="3600">
              <a:ea typeface="宋体" panose="02010600030101010101" pitchFamily="2" charset="-122"/>
              <a:sym typeface="+mn-ea"/>
            </a:endParaRPr>
          </a:p>
          <a:p>
            <a:pPr marL="993140" lvl="1" indent="-269240" defTabSz="568325">
              <a:spcBef>
                <a:spcPts val="400"/>
              </a:spcBef>
              <a:defRPr sz="1930"/>
            </a:pPr>
            <a:r>
              <a:rPr lang="en-US" altLang="zh-CN" sz="3600">
                <a:ea typeface="宋体" panose="02010600030101010101" pitchFamily="2" charset="-122"/>
                <a:sym typeface="+mn-ea"/>
              </a:rPr>
              <a:t>JDBC </a:t>
            </a:r>
            <a:r>
              <a:rPr lang="zh-CN" altLang="en-US" sz="3600">
                <a:ea typeface="宋体" panose="02010600030101010101" pitchFamily="2" charset="-122"/>
                <a:sym typeface="+mn-ea"/>
              </a:rPr>
              <a:t>操作数据库</a:t>
            </a:r>
            <a:endParaRPr lang="zh-CN" altLang="en-US" sz="3600">
              <a:ea typeface="宋体" panose="02010600030101010101" pitchFamily="2" charset="-122"/>
            </a:endParaRPr>
          </a:p>
          <a:p>
            <a:pPr marL="993140" lvl="1" indent="-269240" defTabSz="568325">
              <a:spcBef>
                <a:spcPts val="400"/>
              </a:spcBef>
              <a:defRPr sz="1930"/>
            </a:pPr>
            <a:r>
              <a:rPr lang="en-US" altLang="zh-CN" sz="3600">
                <a:ea typeface="宋体" panose="02010600030101010101" pitchFamily="2" charset="-122"/>
                <a:sym typeface="+mn-ea"/>
              </a:rPr>
              <a:t>JDBC </a:t>
            </a:r>
            <a:r>
              <a:rPr lang="zh-CN" altLang="en-US" sz="3600"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3600">
                <a:ea typeface="宋体" panose="02010600030101010101" pitchFamily="2" charset="-122"/>
                <a:sym typeface="+mn-ea"/>
              </a:rPr>
              <a:t>JavaWeb</a:t>
            </a:r>
            <a:r>
              <a:rPr lang="zh-CN" altLang="en-US" sz="3600">
                <a:ea typeface="宋体" panose="02010600030101010101" pitchFamily="2" charset="-122"/>
                <a:sym typeface="+mn-ea"/>
              </a:rPr>
              <a:t>中的应用</a:t>
            </a: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body" idx="1"/>
          </p:nvPr>
        </p:nvSpPr>
        <p:spPr>
          <a:xfrm>
            <a:off x="845185" y="2876550"/>
            <a:ext cx="14819630" cy="660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35940" indent="-269240" defTabSz="568325">
              <a:spcBef>
                <a:spcPts val="400"/>
              </a:spcBef>
              <a:defRPr sz="1930"/>
            </a:pPr>
            <a:r>
              <a:rPr lang="en-US" sz="3600">
                <a:ea typeface="宋体" panose="02010600030101010101" pitchFamily="2" charset="-122"/>
              </a:rPr>
              <a:t>JDBC</a:t>
            </a:r>
            <a:endParaRPr lang="en-US" sz="3600">
              <a:ea typeface="宋体" panose="02010600030101010101" pitchFamily="2" charset="-122"/>
            </a:endParaRPr>
          </a:p>
          <a:p>
            <a:pPr marL="993140" lvl="1" indent="-269240" defTabSz="568325">
              <a:spcBef>
                <a:spcPts val="400"/>
              </a:spcBef>
              <a:defRPr sz="1930"/>
            </a:pPr>
            <a:r>
              <a:rPr lang="en-US" altLang="zh-CN" sz="3600">
                <a:ea typeface="宋体" panose="02010600030101010101" pitchFamily="2" charset="-122"/>
              </a:rPr>
              <a:t>JDBC </a:t>
            </a:r>
            <a:r>
              <a:rPr lang="zh-CN" altLang="en-US" sz="3600">
                <a:ea typeface="宋体" panose="02010600030101010101" pitchFamily="2" charset="-122"/>
              </a:rPr>
              <a:t>简介</a:t>
            </a:r>
            <a:endParaRPr lang="zh-CN" altLang="en-US" sz="3600">
              <a:ea typeface="宋体" panose="02010600030101010101" pitchFamily="2" charset="-122"/>
            </a:endParaRPr>
          </a:p>
          <a:p>
            <a:pPr marL="993140" lvl="1" indent="-269240" defTabSz="568325">
              <a:spcBef>
                <a:spcPts val="400"/>
              </a:spcBef>
              <a:defRPr sz="1930"/>
            </a:pPr>
            <a:r>
              <a:rPr lang="en-US" altLang="zh-CN" sz="3600">
                <a:ea typeface="宋体" panose="02010600030101010101" pitchFamily="2" charset="-122"/>
              </a:rPr>
              <a:t>JDBC </a:t>
            </a:r>
            <a:r>
              <a:rPr lang="zh-CN" altLang="en-US" sz="3600">
                <a:ea typeface="宋体" panose="02010600030101010101" pitchFamily="2" charset="-122"/>
              </a:rPr>
              <a:t>连接数据库的过程</a:t>
            </a:r>
            <a:endParaRPr lang="en-US" altLang="zh-CN" sz="3600">
              <a:ea typeface="宋体" panose="02010600030101010101" pitchFamily="2" charset="-122"/>
              <a:sym typeface="+mn-ea"/>
            </a:endParaRPr>
          </a:p>
          <a:p>
            <a:pPr marL="993140" lvl="1" indent="-269240" defTabSz="568325">
              <a:spcBef>
                <a:spcPts val="400"/>
              </a:spcBef>
              <a:defRPr sz="1930"/>
            </a:pPr>
            <a:r>
              <a:rPr lang="en-US" altLang="zh-CN" sz="3600">
                <a:ea typeface="宋体" panose="02010600030101010101" pitchFamily="2" charset="-122"/>
              </a:rPr>
              <a:t>JDBC </a:t>
            </a:r>
            <a:r>
              <a:rPr lang="zh-CN" altLang="en-US" sz="3600">
                <a:ea typeface="宋体" panose="02010600030101010101" pitchFamily="2" charset="-122"/>
              </a:rPr>
              <a:t>操作数据库</a:t>
            </a:r>
            <a:endParaRPr lang="zh-CN" altLang="en-US" sz="3600">
              <a:ea typeface="宋体" panose="02010600030101010101" pitchFamily="2" charset="-122"/>
            </a:endParaRPr>
          </a:p>
          <a:p>
            <a:pPr marL="993140" lvl="1" indent="-269240" defTabSz="568325">
              <a:spcBef>
                <a:spcPts val="400"/>
              </a:spcBef>
              <a:defRPr sz="1930"/>
            </a:pPr>
            <a:r>
              <a:rPr lang="en-US" altLang="zh-CN" sz="3600">
                <a:ea typeface="宋体" panose="02010600030101010101" pitchFamily="2" charset="-122"/>
                <a:sym typeface="+mn-ea"/>
              </a:rPr>
              <a:t>JDBC </a:t>
            </a:r>
            <a:r>
              <a:rPr lang="zh-CN" altLang="en-US" sz="3600"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3600">
                <a:ea typeface="宋体" panose="02010600030101010101" pitchFamily="2" charset="-122"/>
                <a:sym typeface="+mn-ea"/>
              </a:rPr>
              <a:t>JavaWeb</a:t>
            </a:r>
            <a:r>
              <a:rPr lang="zh-CN" altLang="en-US" sz="3600">
                <a:ea typeface="宋体" panose="02010600030101010101" pitchFamily="2" charset="-122"/>
                <a:sym typeface="+mn-ea"/>
              </a:rPr>
              <a:t>中的应用</a:t>
            </a:r>
            <a:endParaRPr lang="zh-CN" altLang="en-US" sz="3600">
              <a:ea typeface="宋体" panose="02010600030101010101" pitchFamily="2" charset="-122"/>
              <a:sym typeface="+mn-ea"/>
            </a:endParaRPr>
          </a:p>
          <a:p>
            <a:pPr marL="723900" lvl="1" indent="0" defTabSz="568325">
              <a:spcBef>
                <a:spcPts val="400"/>
              </a:spcBef>
              <a:buNone/>
              <a:defRPr sz="1930"/>
            </a:pP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JDBC_教学内容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body" idx="1"/>
          </p:nvPr>
        </p:nvSpPr>
        <p:spPr>
          <a:xfrm>
            <a:off x="845185" y="2876550"/>
            <a:ext cx="14819630" cy="727138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3200"/>
              <a:t>JDBC</a:t>
            </a:r>
            <a:r>
              <a:rPr sz="3200"/>
              <a:t>介绍</a:t>
            </a:r>
            <a:endParaRPr sz="3200"/>
          </a:p>
          <a:p>
            <a:pPr marL="635000" indent="0">
              <a:buNone/>
            </a:pPr>
            <a:endParaRPr sz="2400"/>
          </a:p>
          <a:p>
            <a:pPr marL="63500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	JDBC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Java Data Base Connectivity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的缩写）是</a:t>
            </a: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程序操作数据库的</a:t>
            </a: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API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，也是</a:t>
            </a: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程序与数据库相交互的一门技术。</a:t>
            </a: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JDBC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操作数据库的规范，由一组用</a:t>
            </a: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语言编写的类和接口组成，它对数据库的操作提供基本方法，但对于数据库的细节操作由数据库厂商进行实现，使用</a:t>
            </a: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JDBC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操作数据库，需要数据库厂商提供数据库的驱动程序，关于</a:t>
            </a:r>
            <a:r>
              <a:rPr lang="en-US" altLang="zh-CN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Gulim" panose="020B0600000101010101" pitchFamily="34" charset="-127"/>
                <a:sym typeface="+mn-ea"/>
              </a:rPr>
              <a:t>程序与数据库相交互的示意图如下图所示。</a:t>
            </a:r>
            <a:endParaRPr lang="zh-CN" altLang="en-US" sz="2400" b="0" dirty="0">
              <a:solidFill>
                <a:schemeClr val="tx1"/>
              </a:solidFill>
              <a:latin typeface="Lucida Sans Unicode" panose="020B0602030504020204" pitchFamily="34" charset="0"/>
              <a:ea typeface="Gulim" panose="020B0600000101010101" pitchFamily="34" charset="-127"/>
            </a:endParaRPr>
          </a:p>
          <a:p>
            <a:pPr marL="635000" indent="0">
              <a:buNone/>
            </a:pPr>
            <a:endParaRPr sz="2400" b="1">
              <a:solidFill>
                <a:srgbClr val="FF0000"/>
              </a:solidFill>
            </a:endParaRPr>
          </a:p>
          <a:p>
            <a:pPr lvl="3"/>
            <a:endParaRPr sz="2400"/>
          </a:p>
        </p:txBody>
      </p:sp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01.JDBC</a:t>
            </a:r>
            <a:r>
              <a:rPr>
                <a:ea typeface="宋体" panose="02010600030101010101" pitchFamily="2" charset="-122"/>
              </a:rPr>
              <a:t>基本介绍</a:t>
            </a:r>
            <a:endParaRPr>
              <a:ea typeface="宋体" panose="02010600030101010101" pitchFamily="2" charset="-122"/>
            </a:endParaRPr>
          </a:p>
        </p:txBody>
      </p:sp>
      <p:pic>
        <p:nvPicPr>
          <p:cNvPr id="355332" name="图片 355331" descr="JdbcD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375" y="5655945"/>
            <a:ext cx="6445250" cy="3673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02.JDBC_</a:t>
            </a:r>
            <a:r>
              <a:rPr lang="zh-CN" altLang="en-US" dirty="0">
                <a:sym typeface="+mn-ea"/>
              </a:rPr>
              <a:t>连接数据库的步骤</a:t>
            </a:r>
            <a:endParaRPr lang="zh-CN" altLang="en-US" dirty="0">
              <a:sym typeface="+mn-e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72565" y="2730500"/>
            <a:ext cx="14819630" cy="6604000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en-US" sz="3600">
                <a:ea typeface="宋体" panose="02010600030101010101" pitchFamily="2" charset="-122"/>
                <a:sym typeface="+mn-ea"/>
              </a:rPr>
              <a:t>JDBC</a:t>
            </a:r>
            <a:r>
              <a:rPr lang="zh-CN" altLang="en-US" sz="3600">
                <a:ea typeface="宋体" panose="02010600030101010101" pitchFamily="2" charset="-122"/>
                <a:sym typeface="+mn-ea"/>
              </a:rPr>
              <a:t>连接数据库的步骤</a:t>
            </a:r>
            <a:endParaRPr lang="zh-CN" altLang="en-US" sz="3600">
              <a:ea typeface="宋体" panose="02010600030101010101" pitchFamily="2" charset="-122"/>
              <a:sym typeface="+mn-ea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  <a:sym typeface="+mn-ea"/>
            </a:endParaRPr>
          </a:p>
          <a:p>
            <a:pPr marL="1504950" lvl="2" indent="-590550"/>
            <a:r>
              <a:rPr lang="zh-CN" altLang="en-US" sz="3600" dirty="0">
                <a:sym typeface="+mn-ea"/>
              </a:rPr>
              <a:t>注册驱动 </a:t>
            </a:r>
            <a:r>
              <a:rPr lang="en-US" altLang="zh-CN" sz="3600" dirty="0">
                <a:sym typeface="+mn-ea"/>
              </a:rPr>
              <a:t>(</a:t>
            </a:r>
            <a:r>
              <a:rPr lang="zh-CN" altLang="en-US" sz="3600" dirty="0">
                <a:sym typeface="+mn-ea"/>
              </a:rPr>
              <a:t>只做一次</a:t>
            </a:r>
            <a:r>
              <a:rPr lang="en-US" altLang="zh-CN" sz="3600">
                <a:sym typeface="+mn-ea"/>
              </a:rPr>
              <a:t>)</a:t>
            </a:r>
            <a:endParaRPr lang="en-US" altLang="zh-CN" sz="3600"/>
          </a:p>
          <a:p>
            <a:pPr marL="1504950" lvl="2" indent="-590550"/>
            <a:r>
              <a:rPr lang="zh-CN" altLang="en-US" sz="3600" dirty="0">
                <a:sym typeface="+mn-ea"/>
              </a:rPr>
              <a:t>建立连接</a:t>
            </a:r>
            <a:r>
              <a:rPr lang="en-US" altLang="zh-CN" sz="3600">
                <a:sym typeface="+mn-ea"/>
              </a:rPr>
              <a:t>(Connection) </a:t>
            </a:r>
            <a:endParaRPr lang="en-US" altLang="zh-CN" sz="3600"/>
          </a:p>
          <a:p>
            <a:pPr marL="1504950" lvl="2" indent="-590550"/>
            <a:r>
              <a:rPr lang="zh-CN" altLang="en-US" sz="3600" dirty="0">
                <a:sym typeface="+mn-ea"/>
              </a:rPr>
              <a:t>创建执行</a:t>
            </a:r>
            <a:r>
              <a:rPr lang="en-US" altLang="zh-CN" sz="3600" dirty="0">
                <a:sym typeface="+mn-ea"/>
              </a:rPr>
              <a:t>SQL</a:t>
            </a:r>
            <a:r>
              <a:rPr lang="zh-CN" altLang="en-US" sz="3600" dirty="0">
                <a:sym typeface="+mn-ea"/>
              </a:rPr>
              <a:t>的语句</a:t>
            </a:r>
            <a:r>
              <a:rPr lang="en-US" altLang="zh-CN" sz="3600">
                <a:sym typeface="+mn-ea"/>
              </a:rPr>
              <a:t>(Statement)</a:t>
            </a:r>
            <a:endParaRPr lang="en-US" altLang="zh-CN" sz="3600"/>
          </a:p>
          <a:p>
            <a:pPr marL="1504950" lvl="2" indent="-590550"/>
            <a:r>
              <a:rPr lang="zh-CN" altLang="en-US" sz="3600" dirty="0">
                <a:sym typeface="+mn-ea"/>
              </a:rPr>
              <a:t>执行语句</a:t>
            </a:r>
            <a:endParaRPr lang="zh-CN" altLang="en-US" sz="3600" dirty="0"/>
          </a:p>
          <a:p>
            <a:pPr marL="1504950" lvl="2" indent="-590550"/>
            <a:r>
              <a:rPr lang="zh-CN" altLang="en-US" sz="3600" dirty="0">
                <a:sym typeface="+mn-ea"/>
              </a:rPr>
              <a:t>处理执行结果</a:t>
            </a:r>
            <a:r>
              <a:rPr lang="en-US" altLang="zh-CN" sz="3600" err="1">
                <a:sym typeface="+mn-ea"/>
              </a:rPr>
              <a:t>(ResultSet</a:t>
            </a:r>
            <a:r>
              <a:rPr lang="en-US" altLang="zh-CN" sz="3600">
                <a:sym typeface="+mn-ea"/>
              </a:rPr>
              <a:t>)</a:t>
            </a:r>
            <a:endParaRPr lang="en-US" altLang="zh-CN" sz="3600"/>
          </a:p>
          <a:p>
            <a:pPr marL="1504950" lvl="2" indent="-590550"/>
            <a:r>
              <a:rPr lang="zh-CN" altLang="en-US" sz="3600" dirty="0">
                <a:sym typeface="+mn-ea"/>
              </a:rPr>
              <a:t>释放资源</a:t>
            </a: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02.JDBC_</a:t>
            </a:r>
            <a:r>
              <a:rPr lang="zh-CN" altLang="en-US" dirty="0">
                <a:sym typeface="+mn-ea"/>
              </a:rPr>
              <a:t>连接数据库的步骤</a:t>
            </a:r>
            <a:r>
              <a:rPr lang="en-US" altLang="zh-CN" dirty="0">
                <a:sym typeface="+mn-ea"/>
              </a:rPr>
              <a:t>(1)</a:t>
            </a:r>
            <a:endParaRPr lang="en-US" altLang="zh-CN" dirty="0">
              <a:sym typeface="+mn-e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72565" y="2730500"/>
            <a:ext cx="14819630" cy="6604000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en-US" altLang="zh-CN" sz="3600" b="1" dirty="0">
                <a:sym typeface="+mn-ea"/>
              </a:rPr>
              <a:t>1.</a:t>
            </a:r>
            <a:r>
              <a:rPr lang="zh-CN" altLang="en-US" sz="3600" b="1" dirty="0">
                <a:sym typeface="+mn-ea"/>
              </a:rPr>
              <a:t>注册驱动</a:t>
            </a:r>
            <a:endParaRPr lang="zh-CN" altLang="en-US" sz="3600" b="1" dirty="0">
              <a:sym typeface="+mn-ea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800" err="1">
                <a:sym typeface="+mn-ea"/>
              </a:rPr>
              <a:t>Class.forName(“com.mysql.jdbc.Driver</a:t>
            </a:r>
            <a:r>
              <a:rPr lang="en-US" altLang="zh-CN" sz="2800">
                <a:sym typeface="+mn-ea"/>
              </a:rPr>
              <a:t>”);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推荐这种方式，不会对具体的驱动类产生依赖。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en-US" altLang="zh-CN" sz="2800" err="1">
                <a:sym typeface="+mn-ea"/>
              </a:rPr>
              <a:t>DriverManager.registerDriver(com.mysql.jdbc.Driver</a:t>
            </a:r>
            <a:r>
              <a:rPr lang="en-US" altLang="zh-CN" sz="2800">
                <a:sym typeface="+mn-ea"/>
              </a:rPr>
              <a:t>);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会造成</a:t>
            </a:r>
            <a:r>
              <a:rPr lang="en-US" altLang="zh-CN" sz="2800" err="1">
                <a:sym typeface="+mn-ea"/>
              </a:rPr>
              <a:t>DriverManager</a:t>
            </a:r>
            <a:r>
              <a:rPr lang="zh-CN" altLang="en-US" sz="2800" dirty="0">
                <a:sym typeface="+mn-ea"/>
              </a:rPr>
              <a:t>中产生两个一样的驱动，并会对具体的驱动类产生依赖。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en-US" altLang="zh-CN" sz="2800" err="1">
                <a:sym typeface="+mn-ea"/>
              </a:rPr>
              <a:t>System.setProperty(“jdbc.drivers</a:t>
            </a:r>
            <a:r>
              <a:rPr lang="en-US" altLang="zh-CN" sz="2800">
                <a:sym typeface="+mn-ea"/>
              </a:rPr>
              <a:t>”, “driver1:driver2”);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虽然不会对具体的驱动类产生依赖；但注册不太方便，所以很少使用。 </a:t>
            </a:r>
            <a:endParaRPr lang="en-US" altLang="zh-CN" sz="2800"/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02.JDBC_</a:t>
            </a:r>
            <a:r>
              <a:rPr lang="zh-CN" altLang="en-US" dirty="0">
                <a:sym typeface="+mn-ea"/>
              </a:rPr>
              <a:t>连接数据库的步骤</a:t>
            </a:r>
            <a:r>
              <a:rPr lang="en-US" altLang="zh-CN" dirty="0">
                <a:sym typeface="+mn-ea"/>
              </a:rPr>
              <a:t>(2)</a:t>
            </a:r>
            <a:endParaRPr lang="en-US" altLang="zh-CN" dirty="0">
              <a:sym typeface="+mn-e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72565" y="2730500"/>
            <a:ext cx="14819630" cy="6604000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en-US" altLang="zh-CN" sz="3600" b="1" dirty="0">
                <a:sym typeface="+mn-ea"/>
              </a:rPr>
              <a:t>2.</a:t>
            </a:r>
            <a:r>
              <a:rPr lang="zh-CN" altLang="en-US" sz="3600" b="1" dirty="0">
                <a:sym typeface="+mn-ea"/>
              </a:rPr>
              <a:t>建立连接</a:t>
            </a:r>
            <a:r>
              <a:rPr lang="en-US" altLang="zh-CN" sz="3600" b="1">
                <a:sym typeface="+mn-ea"/>
              </a:rPr>
              <a:t>(Connection)</a:t>
            </a:r>
            <a:endParaRPr lang="zh-CN" altLang="en-US" sz="3600" b="1" dirty="0">
              <a:sym typeface="+mn-ea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altLang="zh-CN" sz="2800" err="1">
                <a:sym typeface="+mn-ea"/>
              </a:rPr>
              <a:t>Connection conn = DriverManager.getConnection(url</a:t>
            </a:r>
            <a:r>
              <a:rPr lang="en-US" altLang="zh-CN" sz="2800">
                <a:sym typeface="+mn-ea"/>
              </a:rPr>
              <a:t>, user, password);</a:t>
            </a:r>
            <a:endParaRPr lang="en-US" altLang="zh-CN" sz="2800"/>
          </a:p>
          <a:p>
            <a:pPr>
              <a:lnSpc>
                <a:spcPct val="80000"/>
              </a:lnSpc>
            </a:pPr>
            <a:r>
              <a:rPr lang="en-US" altLang="zh-CN" sz="2800" err="1">
                <a:sym typeface="+mn-ea"/>
              </a:rPr>
              <a:t>url</a:t>
            </a: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>
              <a:lnSpc>
                <a:spcPct val="80000"/>
              </a:lnSpc>
              <a:buNone/>
            </a:pPr>
            <a:r>
              <a:rPr lang="zh-CN" altLang="en-US" sz="2800" dirty="0">
                <a:sym typeface="+mn-ea"/>
              </a:rPr>
              <a:t>	</a:t>
            </a:r>
            <a:r>
              <a:rPr lang="en-US" altLang="zh-CN" sz="2800" dirty="0">
                <a:sym typeface="+mn-ea"/>
              </a:rPr>
              <a:t>JDBC:</a:t>
            </a:r>
            <a:r>
              <a:rPr lang="zh-CN" altLang="en-US" sz="2800" dirty="0">
                <a:sym typeface="+mn-ea"/>
              </a:rPr>
              <a:t>子协议</a:t>
            </a:r>
            <a:r>
              <a:rPr lang="en-US" altLang="zh-CN" sz="2800" dirty="0">
                <a:sym typeface="+mn-ea"/>
              </a:rPr>
              <a:t>:</a:t>
            </a:r>
            <a:r>
              <a:rPr lang="zh-CN" altLang="en-US" sz="2800" dirty="0">
                <a:sym typeface="+mn-ea"/>
              </a:rPr>
              <a:t>子名称</a:t>
            </a:r>
            <a:r>
              <a:rPr lang="en-US" altLang="zh-CN" sz="2800" dirty="0">
                <a:sym typeface="+mn-ea"/>
              </a:rPr>
              <a:t>//</a:t>
            </a:r>
            <a:r>
              <a:rPr lang="zh-CN" altLang="en-US" sz="2800" dirty="0">
                <a:sym typeface="+mn-ea"/>
              </a:rPr>
              <a:t>主机名</a:t>
            </a:r>
            <a:r>
              <a:rPr lang="en-US" altLang="zh-CN" sz="2800" dirty="0">
                <a:sym typeface="+mn-ea"/>
              </a:rPr>
              <a:t>:</a:t>
            </a:r>
            <a:r>
              <a:rPr lang="zh-CN" altLang="en-US" sz="2800" dirty="0">
                <a:sym typeface="+mn-ea"/>
              </a:rPr>
              <a:t>端口</a:t>
            </a:r>
            <a:r>
              <a:rPr lang="en-US" altLang="zh-CN" sz="2800" dirty="0">
                <a:sym typeface="+mn-ea"/>
              </a:rPr>
              <a:t>/</a:t>
            </a:r>
            <a:r>
              <a:rPr lang="zh-CN" altLang="en-US" sz="2800" dirty="0">
                <a:sym typeface="+mn-ea"/>
              </a:rPr>
              <a:t>数据库名？属性名</a:t>
            </a:r>
            <a:r>
              <a:rPr lang="en-US" altLang="zh-CN" sz="2800" dirty="0">
                <a:sym typeface="+mn-ea"/>
              </a:rPr>
              <a:t>=</a:t>
            </a:r>
            <a:r>
              <a:rPr lang="zh-CN" altLang="en-US" sz="2800" dirty="0">
                <a:sym typeface="+mn-ea"/>
              </a:rPr>
              <a:t>属性值</a:t>
            </a:r>
            <a:r>
              <a:rPr lang="en-US" altLang="zh-CN" sz="2800">
                <a:sym typeface="+mn-ea"/>
              </a:rPr>
              <a:t>&amp;…</a:t>
            </a:r>
            <a:endParaRPr lang="en-US" altLang="zh-CN" sz="2800"/>
          </a:p>
          <a:p>
            <a:pPr>
              <a:lnSpc>
                <a:spcPct val="80000"/>
              </a:lnSpc>
            </a:pPr>
            <a:r>
              <a:rPr lang="en-US" altLang="zh-CN" sz="2800" err="1">
                <a:sym typeface="+mn-ea"/>
              </a:rPr>
              <a:t>User,password</a:t>
            </a:r>
            <a:r>
              <a:rPr lang="zh-CN" altLang="en-US" sz="2800" dirty="0">
                <a:sym typeface="+mn-ea"/>
              </a:rPr>
              <a:t>可以用“属性名</a:t>
            </a:r>
            <a:r>
              <a:rPr lang="en-US" altLang="zh-CN" sz="2800" dirty="0">
                <a:sym typeface="+mn-ea"/>
              </a:rPr>
              <a:t>=</a:t>
            </a:r>
            <a:r>
              <a:rPr lang="zh-CN" altLang="en-US" sz="2800" dirty="0">
                <a:sym typeface="+mn-ea"/>
              </a:rPr>
              <a:t>属性值”方式告诉数据库；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其他参数如：</a:t>
            </a:r>
            <a:r>
              <a:rPr lang="en-US" altLang="zh-CN" sz="2800" err="1">
                <a:sym typeface="+mn-ea"/>
              </a:rPr>
              <a:t>useUnicode=true&amp;characterEncoding</a:t>
            </a:r>
            <a:r>
              <a:rPr lang="en-US" altLang="zh-CN" sz="2800" dirty="0">
                <a:sym typeface="+mn-ea"/>
              </a:rPr>
              <a:t>=GBK</a:t>
            </a:r>
            <a:r>
              <a:rPr lang="zh-CN" altLang="en-US" sz="2800" dirty="0">
                <a:sym typeface="+mn-ea"/>
              </a:rPr>
              <a:t>。</a:t>
            </a:r>
            <a:endParaRPr lang="en-US" altLang="zh-CN" sz="2800"/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02.JDBC_</a:t>
            </a:r>
            <a:r>
              <a:rPr lang="zh-CN" altLang="en-US" dirty="0">
                <a:sym typeface="+mn-ea"/>
              </a:rPr>
              <a:t>连接数据库的步骤</a:t>
            </a:r>
            <a:r>
              <a:rPr lang="en-US" altLang="zh-CN" dirty="0">
                <a:sym typeface="+mn-ea"/>
              </a:rPr>
              <a:t>(3)</a:t>
            </a:r>
            <a:endParaRPr lang="en-US" altLang="zh-CN" dirty="0">
              <a:sym typeface="+mn-e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72565" y="2730500"/>
            <a:ext cx="14819630" cy="6604000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en-US" altLang="zh-CN" sz="3600" b="1" dirty="0">
                <a:sym typeface="+mn-ea"/>
              </a:rPr>
              <a:t>3.</a:t>
            </a:r>
            <a:r>
              <a:rPr lang="zh-CN" altLang="en-US" sz="3600" b="1" dirty="0">
                <a:sym typeface="+mn-ea"/>
              </a:rPr>
              <a:t>创建执行</a:t>
            </a:r>
            <a:r>
              <a:rPr lang="en-US" altLang="zh-CN" sz="3600" b="1" dirty="0">
                <a:sym typeface="+mn-ea"/>
              </a:rPr>
              <a:t>SQL</a:t>
            </a:r>
            <a:r>
              <a:rPr lang="zh-CN" altLang="en-US" sz="3600" b="1" dirty="0">
                <a:sym typeface="+mn-ea"/>
              </a:rPr>
              <a:t>的语句</a:t>
            </a:r>
            <a:r>
              <a:rPr lang="en-US" altLang="zh-CN" sz="3600" b="1">
                <a:sym typeface="+mn-ea"/>
              </a:rPr>
              <a:t>(Statement)</a:t>
            </a:r>
            <a:endParaRPr lang="zh-CN" altLang="en-US" sz="3600" b="1" dirty="0">
              <a:sym typeface="+mn-ea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altLang="zh-CN" sz="2800">
                <a:sym typeface="+mn-ea"/>
              </a:rPr>
              <a:t>Statement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	 	Statement st = conn.createStatement</a:t>
            </a:r>
            <a:r>
              <a:rPr lang="en-US" altLang="zh-CN" sz="2800">
                <a:sym typeface="+mn-ea"/>
              </a:rPr>
              <a:t>();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			st.executeQuery(sql</a:t>
            </a:r>
            <a:r>
              <a:rPr lang="en-US" altLang="zh-CN" sz="2800">
                <a:sym typeface="+mn-ea"/>
              </a:rPr>
              <a:t>);</a:t>
            </a:r>
            <a:endParaRPr lang="en-US" altLang="zh-CN" sz="2800"/>
          </a:p>
          <a:p>
            <a:pPr>
              <a:lnSpc>
                <a:spcPct val="80000"/>
              </a:lnSpc>
            </a:pPr>
            <a:r>
              <a:rPr lang="en-US" altLang="zh-CN" sz="2800" err="1">
                <a:sym typeface="+mn-ea"/>
              </a:rPr>
              <a:t>PreparedStatement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			String sql = “select * from table_name where col_name</a:t>
            </a:r>
            <a:r>
              <a:rPr lang="en-US" altLang="zh-CN" sz="2800">
                <a:sym typeface="+mn-ea"/>
              </a:rPr>
              <a:t>=?”;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			PreparedStatement ps = conn.preparedStatement(sql</a:t>
            </a:r>
            <a:r>
              <a:rPr lang="en-US" altLang="zh-CN" sz="2800">
                <a:sym typeface="+mn-ea"/>
              </a:rPr>
              <a:t>);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			ps.setString(1, “col_value</a:t>
            </a:r>
            <a:r>
              <a:rPr lang="en-US" altLang="zh-CN" sz="2800">
                <a:sym typeface="+mn-ea"/>
              </a:rPr>
              <a:t>”);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			ps.executeQuery</a:t>
            </a:r>
            <a:r>
              <a:rPr lang="en-US" altLang="zh-CN" sz="2800">
                <a:sym typeface="+mn-ea"/>
              </a:rPr>
              <a:t>();</a:t>
            </a:r>
            <a:endParaRPr lang="en-US" altLang="zh-CN" sz="2800"/>
          </a:p>
          <a:p>
            <a:pPr>
              <a:lnSpc>
                <a:spcPct val="80000"/>
              </a:lnSpc>
            </a:pPr>
            <a:endParaRPr lang="en-US" altLang="zh-CN" sz="2800"/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02.JDBC_</a:t>
            </a:r>
            <a:r>
              <a:rPr lang="zh-CN" altLang="en-US" dirty="0">
                <a:sym typeface="+mn-ea"/>
              </a:rPr>
              <a:t>连接数据库的步骤</a:t>
            </a:r>
            <a:r>
              <a:rPr lang="en-US" altLang="zh-CN" dirty="0">
                <a:sym typeface="+mn-ea"/>
              </a:rPr>
              <a:t>(4)</a:t>
            </a:r>
            <a:endParaRPr lang="en-US" altLang="zh-CN" dirty="0">
              <a:sym typeface="+mn-e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72565" y="2730500"/>
            <a:ext cx="14819630" cy="6604000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en-US" altLang="zh-CN" sz="3600" b="1" dirty="0">
                <a:sym typeface="+mn-ea"/>
              </a:rPr>
              <a:t>4.</a:t>
            </a:r>
            <a:r>
              <a:rPr lang="zh-CN" altLang="en-US" sz="3600" b="1" dirty="0">
                <a:sym typeface="+mn-ea"/>
              </a:rPr>
              <a:t>处理执行结果</a:t>
            </a:r>
            <a:r>
              <a:rPr lang="en-US" altLang="zh-CN" sz="3600" b="1" err="1">
                <a:sym typeface="+mn-ea"/>
              </a:rPr>
              <a:t>(ResultSet</a:t>
            </a:r>
            <a:r>
              <a:rPr lang="en-US" altLang="zh-CN" sz="3600" b="1">
                <a:sym typeface="+mn-ea"/>
              </a:rPr>
              <a:t>)</a:t>
            </a:r>
            <a:endParaRPr lang="zh-CN" altLang="en-US" sz="3600" b="1" dirty="0">
              <a:sym typeface="+mn-ea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 b="1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altLang="zh-CN" sz="2800" err="1">
                <a:sym typeface="+mn-ea"/>
              </a:rPr>
              <a:t>ResultSet rs = statement.executeQuery(sql</a:t>
            </a:r>
            <a:r>
              <a:rPr lang="en-US" altLang="zh-CN" sz="2800">
                <a:sym typeface="+mn-ea"/>
              </a:rPr>
              <a:t>);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		While(rs.next</a:t>
            </a:r>
            <a:r>
              <a:rPr lang="en-US" altLang="zh-CN" sz="2800">
                <a:sym typeface="+mn-ea"/>
              </a:rPr>
              <a:t>()){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			rs.getString(“col_name</a:t>
            </a:r>
            <a:r>
              <a:rPr lang="en-US" altLang="zh-CN" sz="2800">
                <a:sym typeface="+mn-ea"/>
              </a:rPr>
              <a:t>”);</a:t>
            </a:r>
            <a:endParaRPr lang="en-US" altLang="zh-CN" sz="2800"/>
          </a:p>
          <a:p>
            <a:pPr>
              <a:buNone/>
            </a:pPr>
            <a:r>
              <a:rPr lang="en-US" altLang="zh-CN" sz="2800" err="1">
                <a:sym typeface="+mn-ea"/>
              </a:rPr>
              <a:t>			rs.getInt(“col_name</a:t>
            </a:r>
            <a:r>
              <a:rPr lang="en-US" altLang="zh-CN" sz="2800">
                <a:sym typeface="+mn-ea"/>
              </a:rPr>
              <a:t>”);</a:t>
            </a:r>
            <a:endParaRPr lang="en-US" altLang="zh-CN" sz="2800"/>
          </a:p>
          <a:p>
            <a:pPr>
              <a:buNone/>
            </a:pPr>
            <a:r>
              <a:rPr lang="en-US" altLang="zh-CN" sz="2800">
                <a:sym typeface="+mn-ea"/>
              </a:rPr>
              <a:t>			//…</a:t>
            </a:r>
            <a:endParaRPr lang="en-US" altLang="zh-CN" sz="2800"/>
          </a:p>
          <a:p>
            <a:pPr>
              <a:buNone/>
            </a:pPr>
            <a:r>
              <a:rPr lang="en-US" altLang="zh-CN" sz="2800">
                <a:sym typeface="+mn-ea"/>
              </a:rPr>
              <a:t>	}</a:t>
            </a:r>
            <a:endParaRPr lang="en-US" altLang="zh-CN" sz="2800"/>
          </a:p>
          <a:p>
            <a:pPr>
              <a:buNone/>
            </a:pPr>
            <a:endParaRPr lang="en-US" altLang="zh-CN" sz="2800"/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sym typeface="+mn-ea"/>
              </a:rPr>
              <a:t>02.JDBC_</a:t>
            </a:r>
            <a:r>
              <a:rPr lang="zh-CN" altLang="en-US" dirty="0">
                <a:sym typeface="+mn-ea"/>
              </a:rPr>
              <a:t>连接数据库的步骤</a:t>
            </a:r>
            <a:r>
              <a:rPr lang="en-US" altLang="zh-CN" dirty="0">
                <a:sym typeface="+mn-ea"/>
              </a:rPr>
              <a:t>(5)</a:t>
            </a:r>
            <a:endParaRPr lang="en-US" altLang="zh-CN" dirty="0">
              <a:sym typeface="+mn-ea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72565" y="2730500"/>
            <a:ext cx="14819630" cy="6604000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pPr marL="535940" indent="-269240" defTabSz="568325">
              <a:spcBef>
                <a:spcPts val="400"/>
              </a:spcBef>
              <a:defRPr sz="1930"/>
            </a:pPr>
            <a:r>
              <a:rPr lang="en-US" altLang="zh-CN" sz="3600" b="1" dirty="0">
                <a:sym typeface="+mn-ea"/>
              </a:rPr>
              <a:t>5.</a:t>
            </a:r>
            <a:r>
              <a:rPr lang="zh-CN" altLang="en-US" sz="3600" b="1" dirty="0">
                <a:sym typeface="+mn-ea"/>
              </a:rPr>
              <a:t>释放资源</a:t>
            </a:r>
            <a:endParaRPr lang="zh-CN" altLang="en-US" sz="3600" b="1" dirty="0">
              <a:sym typeface="+mn-ea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 b="1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释放</a:t>
            </a:r>
            <a:r>
              <a:rPr lang="en-US" altLang="zh-CN" sz="2800" err="1">
                <a:sym typeface="+mn-ea"/>
              </a:rPr>
              <a:t>ResultSet, Statement,Connection</a:t>
            </a:r>
            <a:r>
              <a:rPr lang="en-US" altLang="zh-CN" sz="2800">
                <a:sym typeface="+mn-ea"/>
              </a:rPr>
              <a:t>.</a:t>
            </a:r>
            <a:endParaRPr lang="en-US" altLang="zh-CN" sz="2800"/>
          </a:p>
          <a:p>
            <a:pPr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数据库连接（</a:t>
            </a:r>
            <a:r>
              <a:rPr lang="en-US" altLang="zh-CN" sz="2800" dirty="0">
                <a:sym typeface="+mn-ea"/>
              </a:rPr>
              <a:t>Connection</a:t>
            </a:r>
            <a:r>
              <a:rPr lang="zh-CN" altLang="en-US" sz="2800" dirty="0">
                <a:sym typeface="+mn-ea"/>
              </a:rPr>
              <a:t>）是非常稀有的资源，用完后必须马上释放，如果</a:t>
            </a:r>
            <a:r>
              <a:rPr lang="en-US" altLang="zh-CN" sz="2800" dirty="0">
                <a:sym typeface="+mn-ea"/>
              </a:rPr>
              <a:t>Connection</a:t>
            </a:r>
            <a:r>
              <a:rPr lang="zh-CN" altLang="en-US" sz="2800" dirty="0">
                <a:sym typeface="+mn-ea"/>
              </a:rPr>
              <a:t>不能及时正确的关闭将导致系统宕机。</a:t>
            </a:r>
            <a:r>
              <a:rPr lang="en-US" altLang="zh-CN" sz="2800" dirty="0">
                <a:sym typeface="+mn-ea"/>
              </a:rPr>
              <a:t>Connection</a:t>
            </a:r>
            <a:r>
              <a:rPr lang="zh-CN" altLang="en-US" sz="2800" dirty="0">
                <a:sym typeface="+mn-ea"/>
              </a:rPr>
              <a:t>的使用原则是尽量晚创建，尽量早的释放。</a:t>
            </a:r>
            <a:endParaRPr lang="zh-CN" altLang="en-US" sz="2800" dirty="0"/>
          </a:p>
          <a:p>
            <a:pPr marL="635000" indent="0">
              <a:lnSpc>
                <a:spcPct val="80000"/>
              </a:lnSpc>
              <a:buNone/>
            </a:pPr>
            <a:endParaRPr lang="en-US" altLang="zh-CN" sz="2800"/>
          </a:p>
          <a:p>
            <a:pPr>
              <a:buNone/>
            </a:pPr>
            <a:endParaRPr lang="en-US" altLang="zh-CN" sz="2800"/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en-US" altLang="zh-CN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3600">
              <a:ea typeface="宋体" panose="02010600030101010101" pitchFamily="2" charset="-122"/>
            </a:endParaRPr>
          </a:p>
          <a:p>
            <a:pPr marL="266700" indent="0" defTabSz="568325">
              <a:spcBef>
                <a:spcPts val="400"/>
              </a:spcBef>
              <a:buNone/>
              <a:defRPr sz="1930"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 upright="0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 upright="0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 upright="0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 upright="0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4174</Words>
  <Application>WPS 演示</Application>
  <PresentationFormat/>
  <Paragraphs>297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Broadway</vt:lpstr>
      <vt:lpstr>Lucida Sans Unicode</vt:lpstr>
      <vt:lpstr>Gulim</vt:lpstr>
      <vt:lpstr>Calibri</vt:lpstr>
      <vt:lpstr>微软雅黑</vt:lpstr>
      <vt:lpstr>Calibri</vt:lpstr>
      <vt:lpstr>Segoe Print</vt:lpstr>
      <vt:lpstr>Office 主题</vt:lpstr>
      <vt:lpstr>Visio.Drawing.11</vt:lpstr>
      <vt:lpstr>Web 05  </vt:lpstr>
      <vt:lpstr>JDBC_教学内容</vt:lpstr>
      <vt:lpstr>01.JDBC基本介绍</vt:lpstr>
      <vt:lpstr>02.JDBC_连接数据库的步骤</vt:lpstr>
      <vt:lpstr>02.JDBC_连接数据库的步骤(1)</vt:lpstr>
      <vt:lpstr>02.JDBC_连接数据库的步骤(2)</vt:lpstr>
      <vt:lpstr>02.JDBC_连接数据库的步骤(3)</vt:lpstr>
      <vt:lpstr>02.JDBC_连接数据库的步骤(4)</vt:lpstr>
      <vt:lpstr>02.JDBC_连接数据库的步骤(5)</vt:lpstr>
      <vt:lpstr>03.JDBC 操作数据库(CRUD)</vt:lpstr>
      <vt:lpstr>03.JDBC 操作数据库(创建)</vt:lpstr>
      <vt:lpstr>03.JDBC 操作数据库(读取)</vt:lpstr>
      <vt:lpstr>03.JDBC 操作数据库(更新)</vt:lpstr>
      <vt:lpstr>03.JDBC 操作数据库(删除)</vt:lpstr>
      <vt:lpstr>03.JDBC 操作数据库(CRUD总结)</vt:lpstr>
      <vt:lpstr>03.JDBC 操作数据库</vt:lpstr>
      <vt:lpstr>03.JDBC 操作数据库(数据类型)</vt:lpstr>
      <vt:lpstr>04.JDBC 在JavaWeb中的应用</vt:lpstr>
      <vt:lpstr>JDBC_总结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day01  HTML</dc:title>
  <dc:creator/>
  <cp:lastModifiedBy>lirui</cp:lastModifiedBy>
  <cp:revision>372</cp:revision>
  <dcterms:created xsi:type="dcterms:W3CDTF">2017-02-03T01:51:00Z</dcterms:created>
  <dcterms:modified xsi:type="dcterms:W3CDTF">2017-04-06T00:55:33Z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