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538" r:id="rId5"/>
    <p:sldId id="557" r:id="rId7"/>
    <p:sldId id="558" r:id="rId8"/>
    <p:sldId id="559" r:id="rId9"/>
    <p:sldId id="560" r:id="rId10"/>
    <p:sldId id="561" r:id="rId11"/>
    <p:sldId id="562" r:id="rId12"/>
    <p:sldId id="539" r:id="rId13"/>
    <p:sldId id="564" r:id="rId14"/>
    <p:sldId id="540" r:id="rId15"/>
    <p:sldId id="565" r:id="rId16"/>
    <p:sldId id="566" r:id="rId17"/>
    <p:sldId id="567" r:id="rId18"/>
    <p:sldId id="568" r:id="rId19"/>
    <p:sldId id="525" r:id="rId20"/>
    <p:sldId id="526" r:id="rId21"/>
    <p:sldId id="527" r:id="rId22"/>
    <p:sldId id="528" r:id="rId23"/>
    <p:sldId id="529" r:id="rId24"/>
    <p:sldId id="530" r:id="rId25"/>
    <p:sldId id="531" r:id="rId26"/>
    <p:sldId id="532" r:id="rId27"/>
    <p:sldId id="533" r:id="rId28"/>
    <p:sldId id="535" r:id="rId29"/>
    <p:sldId id="265" r:id="rId30"/>
    <p:sldId id="573" r:id="rId31"/>
    <p:sldId id="574" r:id="rId32"/>
  </p:sldIdLst>
  <p:sldSz cx="16510000" cy="10160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1pPr>
    <a:lvl2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2pPr>
    <a:lvl3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3pPr>
    <a:lvl4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4pPr>
    <a:lvl5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5pPr>
    <a:lvl6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6pPr>
    <a:lvl7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7pPr>
    <a:lvl8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8pPr>
    <a:lvl9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p:txBody>
      </p:sp>
      <p:sp>
        <p:nvSpPr>
          <p:cNvPr id="39" name="Shape 3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1354455" latinLnBrk="0">
      <a:defRPr sz="1600">
        <a:latin typeface="+mj-lt"/>
        <a:ea typeface="+mj-ea"/>
        <a:cs typeface="+mj-cs"/>
        <a:sym typeface="Calibri" panose="020F0502020204030204"/>
      </a:defRPr>
    </a:lvl1pPr>
    <a:lvl2pPr indent="228600" defTabSz="1354455" latinLnBrk="0">
      <a:defRPr sz="1600">
        <a:latin typeface="+mj-lt"/>
        <a:ea typeface="+mj-ea"/>
        <a:cs typeface="+mj-cs"/>
        <a:sym typeface="Calibri" panose="020F0502020204030204"/>
      </a:defRPr>
    </a:lvl2pPr>
    <a:lvl3pPr indent="457200" defTabSz="1354455" latinLnBrk="0">
      <a:defRPr sz="1600">
        <a:latin typeface="+mj-lt"/>
        <a:ea typeface="+mj-ea"/>
        <a:cs typeface="+mj-cs"/>
        <a:sym typeface="Calibri" panose="020F0502020204030204"/>
      </a:defRPr>
    </a:lvl3pPr>
    <a:lvl4pPr indent="685800" defTabSz="1354455" latinLnBrk="0">
      <a:defRPr sz="1600">
        <a:latin typeface="+mj-lt"/>
        <a:ea typeface="+mj-ea"/>
        <a:cs typeface="+mj-cs"/>
        <a:sym typeface="Calibri" panose="020F0502020204030204"/>
      </a:defRPr>
    </a:lvl4pPr>
    <a:lvl5pPr indent="914400" defTabSz="1354455" latinLnBrk="0">
      <a:defRPr sz="1600">
        <a:latin typeface="+mj-lt"/>
        <a:ea typeface="+mj-ea"/>
        <a:cs typeface="+mj-cs"/>
        <a:sym typeface="Calibri" panose="020F0502020204030204"/>
      </a:defRPr>
    </a:lvl5pPr>
    <a:lvl6pPr indent="1143000" defTabSz="1354455" latinLnBrk="0">
      <a:defRPr sz="1600">
        <a:latin typeface="+mj-lt"/>
        <a:ea typeface="+mj-ea"/>
        <a:cs typeface="+mj-cs"/>
        <a:sym typeface="Calibri" panose="020F0502020204030204"/>
      </a:defRPr>
    </a:lvl6pPr>
    <a:lvl7pPr indent="1371600" defTabSz="1354455" latinLnBrk="0">
      <a:defRPr sz="1600">
        <a:latin typeface="+mj-lt"/>
        <a:ea typeface="+mj-ea"/>
        <a:cs typeface="+mj-cs"/>
        <a:sym typeface="Calibri" panose="020F0502020204030204"/>
      </a:defRPr>
    </a:lvl7pPr>
    <a:lvl8pPr indent="1600200" defTabSz="1354455" latinLnBrk="0">
      <a:defRPr sz="1600">
        <a:latin typeface="+mj-lt"/>
        <a:ea typeface="+mj-ea"/>
        <a:cs typeface="+mj-cs"/>
        <a:sym typeface="Calibri" panose="020F0502020204030204"/>
      </a:defRPr>
    </a:lvl8pPr>
    <a:lvl9pPr indent="1828800" defTabSz="1354455" latinLnBrk="0">
      <a:defRPr sz="16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170" name="幻灯片图像占位符 10241"/>
          <p:cNvSpPr>
            <a:spLocks noGrp="1" noTextEdit="1"/>
          </p:cNvSpPr>
          <p:nvPr>
            <p:ph type="sldImg"/>
          </p:nvPr>
        </p:nvSpPr>
        <p:spPr>
          <a:xfrm>
            <a:off x="1141413" y="684213"/>
            <a:ext cx="4572000" cy="3429000"/>
          </a:xfrm>
        </p:spPr>
      </p:sp>
      <p:sp>
        <p:nvSpPr>
          <p:cNvPr id="7171" name="文本占位符 10242"/>
          <p:cNvSpPr>
            <a:spLocks noGrp="1"/>
          </p:cNvSpPr>
          <p:nvPr>
            <p:ph type="body"/>
          </p:nvPr>
        </p:nvSpPr>
        <p:spPr>
          <a:xfrm>
            <a:off x="912813" y="4341813"/>
            <a:ext cx="5029200" cy="4114800"/>
          </a:xfrm>
        </p:spPr>
        <p:txBody>
          <a:bodyPr anchor="ctr"/>
          <a:p>
            <a:pPr lvl="0" indent="0">
              <a:lnSpc>
                <a:spcPct val="80000"/>
              </a:lnSpc>
            </a:pPr>
            <a:endParaRPr lang="en-US" altLang="zh-CN" sz="1000">
              <a:latin typeface="宋体" panose="02010600030101010101" pitchFamily="2" charset="-122"/>
            </a:endParaRPr>
          </a:p>
          <a:p>
            <a:pPr lvl="0" indent="0">
              <a:lnSpc>
                <a:spcPct val="80000"/>
              </a:lnSpc>
            </a:pPr>
            <a:endParaRPr lang="en-US" altLang="zh-CN" sz="1000">
              <a:latin typeface="宋体" panose="02010600030101010101" pitchFamily="2" charset="-122"/>
            </a:endParaRPr>
          </a:p>
          <a:p>
            <a:pPr lvl="0" indent="0">
              <a:lnSpc>
                <a:spcPct val="80000"/>
              </a:lnSpc>
            </a:pPr>
            <a:endParaRPr lang="en-US" altLang="zh-CN" sz="1000">
              <a:latin typeface="宋体" panose="02010600030101010101" pitchFamily="2" charset="-122"/>
            </a:endParaRPr>
          </a:p>
          <a:p>
            <a:pPr lvl="0" indent="0">
              <a:lnSpc>
                <a:spcPct val="80000"/>
              </a:lnSpc>
            </a:pPr>
            <a:endParaRPr lang="en-US" altLang="zh-CN" sz="1000">
              <a:latin typeface="宋体" panose="02010600030101010101" pitchFamily="2" charset="-122"/>
            </a:endParaRPr>
          </a:p>
          <a:p>
            <a:pPr lvl="0" indent="0">
              <a:lnSpc>
                <a:spcPct val="80000"/>
              </a:lnSpc>
            </a:pPr>
            <a:endParaRPr lang="en-US" altLang="zh-CN" sz="1000">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3314" name="幻灯片图像占位符 16385"/>
          <p:cNvSpPr>
            <a:spLocks noGrp="1" noTextEdit="1"/>
          </p:cNvSpPr>
          <p:nvPr>
            <p:ph type="sldImg"/>
          </p:nvPr>
        </p:nvSpPr>
        <p:spPr>
          <a:xfrm>
            <a:off x="1141413" y="684213"/>
            <a:ext cx="4572000" cy="3429000"/>
          </a:xfrm>
        </p:spPr>
      </p:sp>
      <p:sp>
        <p:nvSpPr>
          <p:cNvPr id="13315" name="文本占位符 16386"/>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5362" name="幻灯片图像占位符 18433"/>
          <p:cNvSpPr>
            <a:spLocks noGrp="1" noTextEdit="1"/>
          </p:cNvSpPr>
          <p:nvPr>
            <p:ph type="sldImg"/>
          </p:nvPr>
        </p:nvSpPr>
        <p:spPr>
          <a:xfrm>
            <a:off x="1141413" y="684213"/>
            <a:ext cx="4572000" cy="3429000"/>
          </a:xfrm>
        </p:spPr>
      </p:sp>
      <p:sp>
        <p:nvSpPr>
          <p:cNvPr id="15363" name="文本占位符 18434"/>
          <p:cNvSpPr>
            <a:spLocks noGrp="1"/>
          </p:cNvSpPr>
          <p:nvPr>
            <p:ph type="body"/>
          </p:nvPr>
        </p:nvSpPr>
        <p:spPr>
          <a:xfrm>
            <a:off x="912813" y="4341813"/>
            <a:ext cx="5029200" cy="4114800"/>
          </a:xfrm>
        </p:spPr>
        <p:txBody>
          <a:bodyPr anchor="ctr"/>
          <a:p>
            <a:pPr lvl="0" indent="0"/>
            <a:r>
              <a:rPr lang="zh-CN" altLang="en-US"/>
              <a:t>脏读（</a:t>
            </a:r>
            <a:r>
              <a:rPr lang="en-US" altLang="zh-CN"/>
              <a:t>dirty reads</a:t>
            </a:r>
            <a:r>
              <a:rPr lang="zh-CN" altLang="en-US"/>
              <a:t>） </a:t>
            </a:r>
            <a:endParaRPr lang="zh-CN" altLang="en-US"/>
          </a:p>
          <a:p>
            <a:pPr lvl="0" indent="0"/>
            <a:r>
              <a:rPr lang="zh-CN" altLang="en-US"/>
              <a:t>一个事务读取了另一个未提交的并行事务写的数据。 </a:t>
            </a:r>
            <a:endParaRPr lang="zh-CN" altLang="en-US"/>
          </a:p>
          <a:p>
            <a:pPr lvl="0" indent="0"/>
            <a:r>
              <a:rPr lang="zh-CN" altLang="en-US"/>
              <a:t>不可重复读（</a:t>
            </a:r>
            <a:r>
              <a:rPr lang="en-US" altLang="zh-CN"/>
              <a:t>non-repeatable reads</a:t>
            </a:r>
            <a:r>
              <a:rPr lang="zh-CN" altLang="en-US"/>
              <a:t>） </a:t>
            </a:r>
            <a:endParaRPr lang="zh-CN" altLang="en-US"/>
          </a:p>
          <a:p>
            <a:pPr lvl="0" indent="0"/>
            <a:r>
              <a:rPr lang="zh-CN" altLang="en-US"/>
              <a:t>一个事务重新读取前面读取过的数据， 发现该数据已经被另一个已提交的事务修改过。 </a:t>
            </a:r>
            <a:endParaRPr lang="zh-CN" altLang="en-US"/>
          </a:p>
          <a:p>
            <a:pPr lvl="0" indent="0"/>
            <a:r>
              <a:rPr lang="zh-CN" altLang="en-US"/>
              <a:t>幻读（</a:t>
            </a:r>
            <a:r>
              <a:rPr lang="en-US" altLang="zh-CN"/>
              <a:t>phantom read</a:t>
            </a:r>
            <a:r>
              <a:rPr lang="zh-CN" altLang="en-US"/>
              <a:t>） </a:t>
            </a:r>
            <a:endParaRPr lang="zh-CN" altLang="en-US"/>
          </a:p>
          <a:p>
            <a:pPr lvl="0" indent="0"/>
            <a:r>
              <a:rPr lang="zh-CN" altLang="en-US"/>
              <a:t>一个事务重新执行一个查询，返回一套符合查询条件的行， 发现这些行因为其他最近提交的事务而发生了改变。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7410" name="幻灯片图像占位符 20481"/>
          <p:cNvSpPr>
            <a:spLocks noGrp="1" noTextEdit="1"/>
          </p:cNvSpPr>
          <p:nvPr>
            <p:ph type="sldImg"/>
          </p:nvPr>
        </p:nvSpPr>
        <p:spPr>
          <a:xfrm>
            <a:off x="1141413" y="684213"/>
            <a:ext cx="4572000" cy="3429000"/>
          </a:xfrm>
        </p:spPr>
      </p:sp>
      <p:sp>
        <p:nvSpPr>
          <p:cNvPr id="17411" name="文本占位符 20482"/>
          <p:cNvSpPr>
            <a:spLocks noGrp="1"/>
          </p:cNvSpPr>
          <p:nvPr>
            <p:ph type="body"/>
          </p:nvPr>
        </p:nvSpPr>
        <p:spPr>
          <a:xfrm>
            <a:off x="912813" y="4341813"/>
            <a:ext cx="5029200" cy="4114800"/>
          </a:xfrm>
        </p:spPr>
        <p:txBody>
          <a:bodyPr anchor="ctr"/>
          <a:p>
            <a:pPr lvl="0" indent="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9458" name="幻灯片图像占位符 22529"/>
          <p:cNvSpPr>
            <a:spLocks noGrp="1" noTextEdit="1"/>
          </p:cNvSpPr>
          <p:nvPr>
            <p:ph type="sldImg"/>
          </p:nvPr>
        </p:nvSpPr>
        <p:spPr>
          <a:xfrm>
            <a:off x="1141413" y="684213"/>
            <a:ext cx="4572000" cy="3429000"/>
          </a:xfrm>
        </p:spPr>
      </p:sp>
      <p:sp>
        <p:nvSpPr>
          <p:cNvPr id="19459" name="文本占位符 22530"/>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1506" name="幻灯片图像占位符 24577"/>
          <p:cNvSpPr>
            <a:spLocks noGrp="1" noTextEdit="1"/>
          </p:cNvSpPr>
          <p:nvPr>
            <p:ph type="sldImg"/>
          </p:nvPr>
        </p:nvSpPr>
        <p:spPr>
          <a:xfrm>
            <a:off x="1141413" y="684213"/>
            <a:ext cx="4572000" cy="3429000"/>
          </a:xfrm>
        </p:spPr>
      </p:sp>
      <p:sp>
        <p:nvSpPr>
          <p:cNvPr id="21507" name="文本占位符 24578"/>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3554" name="幻灯片图像占位符 26625"/>
          <p:cNvSpPr>
            <a:spLocks noGrp="1" noTextEdit="1"/>
          </p:cNvSpPr>
          <p:nvPr>
            <p:ph type="sldImg"/>
          </p:nvPr>
        </p:nvSpPr>
        <p:spPr>
          <a:xfrm>
            <a:off x="1141413" y="684213"/>
            <a:ext cx="4572000" cy="3429000"/>
          </a:xfrm>
        </p:spPr>
      </p:sp>
      <p:sp>
        <p:nvSpPr>
          <p:cNvPr id="23555" name="文本占位符 26626"/>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9218" name="幻灯片图像占位符 12289"/>
          <p:cNvSpPr>
            <a:spLocks noGrp="1" noTextEdit="1"/>
          </p:cNvSpPr>
          <p:nvPr>
            <p:ph type="sldImg"/>
          </p:nvPr>
        </p:nvSpPr>
        <p:spPr>
          <a:xfrm>
            <a:off x="1141413" y="684213"/>
            <a:ext cx="4572000" cy="3429000"/>
          </a:xfrm>
        </p:spPr>
      </p:sp>
      <p:sp>
        <p:nvSpPr>
          <p:cNvPr id="9219" name="文本占位符 12290"/>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1266" name="幻灯片图像占位符 14337"/>
          <p:cNvSpPr>
            <a:spLocks noGrp="1" noTextEdit="1"/>
          </p:cNvSpPr>
          <p:nvPr>
            <p:ph type="sldImg"/>
          </p:nvPr>
        </p:nvSpPr>
        <p:spPr>
          <a:xfrm>
            <a:off x="1141413" y="684213"/>
            <a:ext cx="4572000" cy="3429000"/>
          </a:xfrm>
        </p:spPr>
      </p:sp>
      <p:sp>
        <p:nvSpPr>
          <p:cNvPr id="11267" name="文本占位符 14338"/>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首页">
    <p:spTree>
      <p:nvGrpSpPr>
        <p:cNvPr id="1" name=""/>
        <p:cNvGrpSpPr/>
        <p:nvPr/>
      </p:nvGrpSpPr>
      <p:grpSpPr>
        <a:xfrm>
          <a:off x="0" y="0"/>
          <a:ext cx="0" cy="0"/>
          <a:chOff x="0" y="0"/>
          <a:chExt cx="0" cy="0"/>
        </a:xfrm>
      </p:grpSpPr>
      <p:sp>
        <p:nvSpPr>
          <p:cNvPr id="12" name="Shape 12"/>
          <p:cNvSpPr/>
          <p:nvPr/>
        </p:nvSpPr>
        <p:spPr>
          <a:xfrm>
            <a:off x="-11169" y="-4333"/>
            <a:ext cx="16532337" cy="6435408"/>
          </a:xfrm>
          <a:prstGeom prst="rect">
            <a:avLst/>
          </a:prstGeom>
          <a:solidFill>
            <a:srgbClr val="40C059"/>
          </a:solidFill>
          <a:ln w="12700">
            <a:miter lim="400000"/>
          </a:ln>
        </p:spPr>
        <p:txBody>
          <a:bodyPr lIns="48958" tIns="48958" rIns="48958" bIns="48958" anchor="ctr"/>
          <a:lstStyle/>
          <a:p>
            <a:pPr algn="ctr">
              <a:defRPr>
                <a:solidFill>
                  <a:srgbClr val="FFFFFF"/>
                </a:solidFill>
              </a:defRPr>
            </a:pPr>
          </a:p>
        </p:txBody>
      </p:sp>
      <p:sp>
        <p:nvSpPr>
          <p:cNvPr id="13" name="Shape 13"/>
          <p:cNvSpPr/>
          <p:nvPr>
            <p:ph type="title" hasCustomPrompt="1"/>
          </p:nvPr>
        </p:nvSpPr>
        <p:spPr>
          <a:xfrm>
            <a:off x="197922" y="2816162"/>
            <a:ext cx="16114156" cy="1814113"/>
          </a:xfrm>
          <a:prstGeom prst="rect">
            <a:avLst/>
          </a:prstGeom>
        </p:spPr>
        <p:txBody>
          <a:bodyPr/>
          <a:lstStyle>
            <a:lvl1pPr>
              <a:defRPr>
                <a:solidFill>
                  <a:srgbClr val="FFFFFF"/>
                </a:solidFill>
              </a:defRPr>
            </a:lvl1pPr>
          </a:lstStyle>
          <a:p>
            <a:r>
              <a:t>标题文本</a:t>
            </a:r>
          </a:p>
        </p:txBody>
      </p:sp>
      <p:sp>
        <p:nvSpPr>
          <p:cNvPr id="14" name="Shape 14"/>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1" name="Shape 2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Shape 22"/>
          <p:cNvSpPr/>
          <p:nvPr>
            <p:ph type="title" hasCustomPrompt="1"/>
          </p:nvPr>
        </p:nvSpPr>
        <p:spPr>
          <a:prstGeom prst="rect">
            <a:avLst/>
          </a:prstGeom>
        </p:spPr>
        <p:txBody>
          <a:bodyPr/>
          <a:lstStyle/>
          <a:p>
            <a:r>
              <a:t>标题文本</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sp>
        <p:nvSpPr>
          <p:cNvPr id="30" name="Shape 30"/>
          <p:cNvSpPr/>
          <p:nvPr/>
        </p:nvSpPr>
        <p:spPr>
          <a:xfrm>
            <a:off x="-423489" y="-5236"/>
            <a:ext cx="17356978" cy="6525712"/>
          </a:xfrm>
          <a:prstGeom prst="rect">
            <a:avLst/>
          </a:prstGeom>
          <a:solidFill>
            <a:srgbClr val="38B747"/>
          </a:solidFill>
          <a:ln w="12700">
            <a:miter lim="400000"/>
          </a:ln>
        </p:spPr>
        <p:txBody>
          <a:bodyPr lIns="48958" tIns="48958" rIns="48958" bIns="48958" anchor="ctr"/>
          <a:lstStyle/>
          <a:p>
            <a:pPr algn="ctr">
              <a:defRPr>
                <a:solidFill>
                  <a:srgbClr val="0066FF"/>
                </a:solidFill>
              </a:defRPr>
            </a:pPr>
          </a:p>
        </p:txBody>
      </p:sp>
      <p:sp>
        <p:nvSpPr>
          <p:cNvPr id="31" name="Shape 31"/>
          <p:cNvSpPr/>
          <p:nvPr/>
        </p:nvSpPr>
        <p:spPr>
          <a:xfrm>
            <a:off x="6692362" y="3212791"/>
            <a:ext cx="8092186" cy="1710817"/>
          </a:xfrm>
          <a:prstGeom prst="rect">
            <a:avLst/>
          </a:prstGeom>
          <a:ln w="12700">
            <a:miter lim="400000"/>
          </a:ln>
        </p:spPr>
        <p:txBody>
          <a:bodyPr lIns="48958" tIns="48958" rIns="48958" bIns="48958" anchor="ctr">
            <a:spAutoFit/>
          </a:bodyPr>
          <a:lstStyle>
            <a:lvl1pPr algn="ctr">
              <a:defRPr sz="10600">
                <a:solidFill>
                  <a:srgbClr val="FFFFFF"/>
                </a:solidFill>
                <a:latin typeface="Broadway"/>
                <a:ea typeface="Broadway"/>
                <a:cs typeface="Broadway"/>
                <a:sym typeface="Broadway"/>
              </a:defRPr>
            </a:lvl1pPr>
          </a:lstStyle>
          <a:p>
            <a:r>
              <a:t>Thank You</a:t>
            </a:r>
          </a:p>
        </p:txBody>
      </p:sp>
      <p:sp>
        <p:nvSpPr>
          <p:cNvPr id="32" name="Shape 32"/>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2147462" y="9494427"/>
            <a:ext cx="3465381" cy="540926"/>
          </a:xfrm>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a:xfrm>
            <a:off x="7908176" y="9494427"/>
            <a:ext cx="4245020" cy="540926"/>
          </a:xfrm>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135063" y="2704630"/>
            <a:ext cx="7016750" cy="644642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8358188" y="2704630"/>
            <a:ext cx="7016750" cy="644642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2147462" y="9494427"/>
            <a:ext cx="3465381" cy="540926"/>
          </a:xfrm>
          <a:prstGeom prst="rect">
            <a:avLst/>
          </a:prstGeom>
          <a:noFill/>
          <a:ln w="9525">
            <a:noFill/>
          </a:ln>
        </p:spPr>
        <p:txBody>
          <a:bodyPr anchor="b"/>
          <a:lstStyle/>
          <a:p>
            <a:pPr fontAlgn="base"/>
            <a:endParaRPr lang="zh-CN" altLang="en-US" noProof="1"/>
          </a:p>
        </p:txBody>
      </p:sp>
      <p:sp>
        <p:nvSpPr>
          <p:cNvPr id="6" name="页脚占位符 5"/>
          <p:cNvSpPr>
            <a:spLocks noGrp="1"/>
          </p:cNvSpPr>
          <p:nvPr>
            <p:ph type="ftr" sz="quarter" idx="11"/>
          </p:nvPr>
        </p:nvSpPr>
        <p:spPr>
          <a:xfrm>
            <a:off x="7908176" y="9494427"/>
            <a:ext cx="4245020" cy="540926"/>
          </a:xfrm>
          <a:prstGeom prst="rect">
            <a:avLst/>
          </a:prstGeom>
          <a:noFill/>
          <a:ln w="9525">
            <a:noFill/>
          </a:ln>
        </p:spPr>
        <p:txBody>
          <a:bodyPr anchor="b"/>
          <a:lstStyle/>
          <a:p>
            <a:pPr fontAlgn="base"/>
            <a:r>
              <a:rPr lang="zh-CN" altLang="en-US" noProof="1">
                <a:latin typeface="Arial" panose="020B0604020202020204" pitchFamily="34" charset="0"/>
                <a:ea typeface="宋体" panose="02010600030101010101" pitchFamily="2" charset="-122"/>
                <a:cs typeface="+mn-ea"/>
              </a:rPr>
              <a:t>北京传智播客教育 </a:t>
            </a:r>
            <a:r>
              <a:rPr lang="en-US" altLang="zh-CN" sz="1400" noProof="1">
                <a:latin typeface="Arial" panose="020B0604020202020204" pitchFamily="34" charset="0"/>
                <a:ea typeface="宋体" panose="02010600030101010101" pitchFamily="2" charset="-122"/>
                <a:cs typeface="+mn-ea"/>
              </a:rPr>
              <a:t>www.itcast.cn</a:t>
            </a:r>
            <a:endParaRPr lang="en-US" altLang="zh-CN" sz="1400" noProof="1">
              <a:latin typeface="Arial" panose="020B0604020202020204" pitchFamily="34" charset="0"/>
            </a:endParaRPr>
          </a:p>
        </p:txBody>
      </p:sp>
      <p:sp>
        <p:nvSpPr>
          <p:cNvPr id="7" name="灯片编号占位符 6"/>
          <p:cNvSpPr>
            <a:spLocks noGrp="1"/>
          </p:cNvSpPr>
          <p:nvPr>
            <p:ph type="sldNum" sz="quarter" idx="12"/>
          </p:nvPr>
        </p:nvSpPr>
        <p:spPr>
          <a:xfrm>
            <a:off x="15612843" y="9494427"/>
            <a:ext cx="662121" cy="540926"/>
          </a:xfrm>
          <a:prstGeom prst="rect">
            <a:avLst/>
          </a:prstGeom>
          <a:noFill/>
          <a:ln w="9525">
            <a:noFill/>
          </a:ln>
        </p:spPr>
        <p:txBody>
          <a:bodyPr anchor="b"/>
          <a:lstStyle/>
          <a:p>
            <a:pPr fontAlgn="base"/>
            <a:fld id="{9A0DB2DC-4C9A-4742-B13C-FB6460FD3503}" type="slidenum">
              <a:rPr lang="zh-CN" noProof="1">
                <a:latin typeface="Arial" panose="020B0604020202020204" pitchFamily="34" charset="0"/>
                <a:ea typeface="宋体" panose="02010600030101010101" pitchFamily="2" charset="-122"/>
                <a:cs typeface="+mn-ea"/>
              </a:rPr>
            </a:fld>
            <a:endParaRPr lang="zh-CN" noProof="1"/>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8F8"/>
        </a:solidFill>
        <a:effectLst/>
      </p:bgPr>
    </p:bg>
    <p:spTree>
      <p:nvGrpSpPr>
        <p:cNvPr id="1" name=""/>
        <p:cNvGrpSpPr/>
        <p:nvPr/>
      </p:nvGrpSpPr>
      <p:grpSpPr>
        <a:xfrm>
          <a:off x="0" y="0"/>
          <a:ext cx="0" cy="0"/>
          <a:chOff x="0" y="0"/>
          <a:chExt cx="0" cy="0"/>
        </a:xfrm>
      </p:grpSpPr>
      <p:sp>
        <p:nvSpPr>
          <p:cNvPr id="2" name="Shape 2"/>
          <p:cNvSpPr/>
          <p:nvPr/>
        </p:nvSpPr>
        <p:spPr>
          <a:xfrm>
            <a:off x="-10767" y="2238978"/>
            <a:ext cx="16531534" cy="115651"/>
          </a:xfrm>
          <a:prstGeom prst="rect">
            <a:avLst/>
          </a:prstGeom>
          <a:solidFill>
            <a:srgbClr val="39B747"/>
          </a:solidFill>
          <a:ln w="12700">
            <a:miter lim="400000"/>
          </a:ln>
        </p:spPr>
        <p:txBody>
          <a:bodyPr lIns="48958" tIns="48958" rIns="48958" bIns="48958" anchor="ctr"/>
          <a:lstStyle/>
          <a:p>
            <a:pPr algn="ctr">
              <a:defRPr>
                <a:solidFill>
                  <a:srgbClr val="FFFFFF"/>
                </a:solidFill>
              </a:defRPr>
            </a:pPr>
          </a:p>
        </p:txBody>
      </p:sp>
      <p:sp>
        <p:nvSpPr>
          <p:cNvPr id="3" name="Shape 3"/>
          <p:cNvSpPr/>
          <p:nvPr>
            <p:ph type="body" idx="1"/>
          </p:nvPr>
        </p:nvSpPr>
        <p:spPr>
          <a:xfrm>
            <a:off x="845130" y="2876867"/>
            <a:ext cx="14819739" cy="5841075"/>
          </a:xfrm>
          <a:prstGeom prst="rect">
            <a:avLst/>
          </a:prstGeom>
          <a:ln w="12700">
            <a:miter lim="400000"/>
          </a:ln>
        </p:spPr>
        <p:txBody>
          <a:bodyPr lIns="48958" tIns="48958" rIns="48958" bIns="48958">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title"/>
          </p:nvPr>
        </p:nvSpPr>
        <p:spPr>
          <a:xfrm>
            <a:off x="41263" y="748099"/>
            <a:ext cx="16427474" cy="1301395"/>
          </a:xfrm>
          <a:prstGeom prst="rect">
            <a:avLst/>
          </a:prstGeom>
          <a:ln w="12700">
            <a:miter lim="400000"/>
          </a:ln>
        </p:spPr>
        <p:txBody>
          <a:bodyPr lIns="48958" tIns="48958" rIns="48958" bIns="48958" anchor="ctr">
            <a:normAutofit/>
          </a:bodyPr>
          <a:lstStyle/>
          <a:p>
            <a:r>
              <a:t>标题文本</a:t>
            </a:r>
          </a:p>
        </p:txBody>
      </p:sp>
      <p:sp>
        <p:nvSpPr>
          <p:cNvPr id="5" name="Shape 5"/>
          <p:cNvSpPr/>
          <p:nvPr>
            <p:ph type="sldNum" sz="quarter" idx="2"/>
          </p:nvPr>
        </p:nvSpPr>
        <p:spPr>
          <a:xfrm>
            <a:off x="10759977" y="8045096"/>
            <a:ext cx="323738" cy="339217"/>
          </a:xfrm>
          <a:prstGeom prst="rect">
            <a:avLst/>
          </a:prstGeom>
          <a:ln w="12700">
            <a:miter lim="400000"/>
          </a:ln>
        </p:spPr>
        <p:txBody>
          <a:bodyPr wrap="none" lIns="48958" tIns="48958" rIns="48958" bIns="48958" anchor="ctr">
            <a:spAutoFit/>
          </a:bodyPr>
          <a:lstStyle>
            <a:lvl1pPr algn="r">
              <a:defRPr sz="16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1pPr>
      <a:lvl2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2pPr>
      <a:lvl3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3pPr>
      <a:lvl4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4pPr>
      <a:lvl5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5pPr>
      <a:lvl6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6pPr>
      <a:lvl7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7pPr>
      <a:lvl8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8pPr>
      <a:lvl9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9pPr>
    </p:titleStyle>
    <p:body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p:bodyStyle>
    <p:otherStyle>
      <a:lvl1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1pPr>
      <a:lvl2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2pPr>
      <a:lvl3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3pPr>
      <a:lvl4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4pPr>
      <a:lvl5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r>
              <a:rPr lang="en-US"/>
              <a:t>Web 09</a:t>
            </a:r>
            <a:endParaRPr lang="en-US"/>
          </a:p>
        </p:txBody>
      </p:sp>
      <p:sp>
        <p:nvSpPr>
          <p:cNvPr id="2" name="文本框 1"/>
          <p:cNvSpPr txBox="1"/>
          <p:nvPr/>
        </p:nvSpPr>
        <p:spPr>
          <a:xfrm>
            <a:off x="12027535" y="8157210"/>
            <a:ext cx="3736975" cy="6515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8958" tIns="48958" rIns="48958" bIns="48958" numCol="1" spcCol="38100" rtlCol="0" anchor="t" forceAA="0" upright="0">
            <a:spAutoFit/>
          </a:bodyPr>
          <a:p>
            <a:pPr marL="0" marR="0" indent="0" algn="l" defTabSz="1354455"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事务</a:t>
            </a:r>
            <a:r>
              <a:rPr kumimoji="0" lang="en-US" altLang="zh-CN" sz="36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&amp;</a:t>
            </a:r>
            <a:r>
              <a:rPr kumimoji="0" lang="zh-CN" altLang="en-US" sz="36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连接池</a:t>
            </a:r>
            <a:endParaRPr kumimoji="0" lang="zh-CN" altLang="en-US" sz="36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1265"/>
          <p:cNvSpPr>
            <a:spLocks noGrp="1"/>
          </p:cNvSpPr>
          <p:nvPr>
            <p:ph type="title"/>
          </p:nvPr>
        </p:nvSpPr>
        <p:spPr/>
        <p:txBody>
          <a:bodyPr anchor="b"/>
          <a:p>
            <a:r>
              <a:rPr lang="zh-CN" altLang="en-US" i="1">
                <a:ea typeface="新宋体" panose="02010609030101010101" pitchFamily="1" charset="-122"/>
              </a:rPr>
              <a:t>一、事务之使用</a:t>
            </a:r>
            <a:endParaRPr lang="zh-CN" altLang="en-US" i="1">
              <a:ea typeface="新宋体" panose="02010609030101010101" pitchFamily="1" charset="-122"/>
            </a:endParaRPr>
          </a:p>
        </p:txBody>
      </p:sp>
      <p:sp>
        <p:nvSpPr>
          <p:cNvPr id="8194" name="文本占位符 11266"/>
          <p:cNvSpPr>
            <a:spLocks noGrp="1"/>
          </p:cNvSpPr>
          <p:nvPr>
            <p:ph idx="1"/>
          </p:nvPr>
        </p:nvSpPr>
        <p:spPr>
          <a:xfrm>
            <a:off x="845185" y="2876550"/>
            <a:ext cx="14819630" cy="7054215"/>
          </a:xfrm>
        </p:spPr>
        <p:txBody>
          <a:bodyPr anchor="t">
            <a:normAutofit fontScale="90000"/>
          </a:bodyPr>
          <a:p>
            <a:r>
              <a:rPr lang="zh-CN" altLang="en-US" sz="3555"/>
              <a:t>当</a:t>
            </a:r>
            <a:r>
              <a:rPr lang="en-US" altLang="zh-CN" sz="3555"/>
              <a:t>Jdbc</a:t>
            </a:r>
            <a:r>
              <a:rPr lang="zh-CN" altLang="en-US" sz="3555"/>
              <a:t>程序向数据库获得一个</a:t>
            </a:r>
            <a:r>
              <a:rPr lang="en-US" altLang="zh-CN" sz="3555"/>
              <a:t>Connection</a:t>
            </a:r>
            <a:r>
              <a:rPr lang="zh-CN" altLang="en-US" sz="3555"/>
              <a:t>对象时，默认情况下这个</a:t>
            </a:r>
            <a:r>
              <a:rPr lang="en-US" altLang="zh-CN" sz="3555"/>
              <a:t>Connection</a:t>
            </a:r>
            <a:r>
              <a:rPr lang="zh-CN" altLang="en-US" sz="3555"/>
              <a:t>对象会自动向数据库提交在它上面发送的</a:t>
            </a:r>
            <a:r>
              <a:rPr lang="en-US" altLang="zh-CN" sz="3555"/>
              <a:t>SQL</a:t>
            </a:r>
            <a:r>
              <a:rPr lang="zh-CN" altLang="en-US" sz="3555"/>
              <a:t>语句。若想关闭这种默认提交方式，让多条</a:t>
            </a:r>
            <a:r>
              <a:rPr lang="en-US" altLang="zh-CN" sz="3555"/>
              <a:t>SQL</a:t>
            </a:r>
            <a:r>
              <a:rPr lang="zh-CN" altLang="en-US" sz="3555"/>
              <a:t>在一个事务中执行，可使用下列语句：</a:t>
            </a:r>
            <a:endParaRPr lang="zh-CN" altLang="en-US" sz="3555"/>
          </a:p>
          <a:p>
            <a:r>
              <a:rPr lang="en-US" altLang="zh-CN" sz="4740"/>
              <a:t>JDBC</a:t>
            </a:r>
            <a:r>
              <a:rPr lang="zh-CN" altLang="en-US" sz="4740"/>
              <a:t>控制事务语句</a:t>
            </a:r>
            <a:endParaRPr lang="zh-CN" altLang="en-US" sz="4740"/>
          </a:p>
          <a:p>
            <a:pPr lvl="1"/>
            <a:r>
              <a:rPr lang="en-US" altLang="zh-CN" sz="2815"/>
              <a:t>Connection.setAutoCommit(false); start transaction</a:t>
            </a:r>
            <a:endParaRPr lang="en-US" altLang="zh-CN" sz="2815"/>
          </a:p>
          <a:p>
            <a:pPr lvl="1"/>
            <a:r>
              <a:rPr lang="en-US" altLang="zh-CN" sz="2815"/>
              <a:t>Connection.rollback();  rollback</a:t>
            </a:r>
            <a:endParaRPr lang="en-US" altLang="zh-CN" sz="2815"/>
          </a:p>
          <a:p>
            <a:pPr lvl="1"/>
            <a:r>
              <a:rPr lang="en-US" altLang="zh-CN" sz="2815"/>
              <a:t>Connection.commit();  commit</a:t>
            </a:r>
            <a:endParaRPr lang="en-US" altLang="zh-CN" sz="2815"/>
          </a:p>
          <a:p>
            <a:pPr marL="508000" lvl="1" indent="0">
              <a:buNone/>
            </a:pPr>
            <a:r>
              <a:rPr lang="en-US" altLang="zh-CN" sz="2810">
                <a:sym typeface="+mn-ea"/>
              </a:rPr>
              <a:t>Connection</a:t>
            </a:r>
            <a:r>
              <a:rPr lang="zh-CN" altLang="en-US" sz="2810">
                <a:sym typeface="+mn-ea"/>
              </a:rPr>
              <a:t>中的</a:t>
            </a:r>
            <a:r>
              <a:rPr lang="en-US" altLang="zh-CN" sz="2810">
                <a:sym typeface="+mn-ea"/>
              </a:rPr>
              <a:t>setTransactionIsolation(int level)</a:t>
            </a:r>
            <a:r>
              <a:rPr lang="zh-CN" altLang="en-US" sz="2810">
                <a:sym typeface="+mn-ea"/>
              </a:rPr>
              <a:t>用于设置隔离级别</a:t>
            </a:r>
            <a:endParaRPr lang="zh-CN" altLang="en-US" sz="2810"/>
          </a:p>
          <a:p>
            <a:pPr marL="508000" lvl="1" indent="0">
              <a:buNone/>
            </a:pPr>
            <a:r>
              <a:rPr lang="en-US" altLang="zh-CN" sz="2810">
                <a:sym typeface="+mn-ea"/>
              </a:rPr>
              <a:t>Level</a:t>
            </a:r>
            <a:r>
              <a:rPr lang="zh-CN" altLang="en-US" sz="2810">
                <a:sym typeface="+mn-ea"/>
              </a:rPr>
              <a:t>：</a:t>
            </a:r>
            <a:r>
              <a:rPr lang="en-US" altLang="zh-CN" sz="2810">
                <a:sym typeface="+mn-ea"/>
              </a:rPr>
              <a:t>Connection</a:t>
            </a:r>
            <a:r>
              <a:rPr lang="zh-CN" altLang="en-US" sz="2810">
                <a:sym typeface="+mn-ea"/>
              </a:rPr>
              <a:t>中的常量</a:t>
            </a:r>
            <a:endParaRPr lang="zh-CN" altLang="en-US" sz="2810"/>
          </a:p>
          <a:p>
            <a:pPr marL="508000" lvl="1" indent="0">
              <a:buNone/>
            </a:pPr>
            <a:r>
              <a:rPr lang="zh-CN" altLang="en-US" sz="2810">
                <a:sym typeface="+mn-ea"/>
              </a:rPr>
              <a:t>先设置隔离级别，在开启事务。</a:t>
            </a:r>
            <a:endParaRPr lang="zh-CN" altLang="en-US" sz="2810"/>
          </a:p>
          <a:p>
            <a:pPr marL="508000" lvl="1" indent="0">
              <a:buNone/>
            </a:pPr>
            <a:r>
              <a:rPr lang="en-US" altLang="zh-CN" sz="2810">
                <a:sym typeface="+mn-ea"/>
              </a:rPr>
              <a:t>Conn.setTransactionIsolation(Connection.*);</a:t>
            </a:r>
            <a:endParaRPr lang="en-US" altLang="zh-CN" sz="2810"/>
          </a:p>
          <a:p>
            <a:pPr marL="508000" lvl="1" indent="0">
              <a:buNone/>
            </a:pPr>
            <a:r>
              <a:rPr lang="en-US" altLang="zh-CN" sz="2810">
                <a:sym typeface="+mn-ea"/>
              </a:rPr>
              <a:t>Conn.setAutoCommit(false);</a:t>
            </a:r>
            <a:endParaRPr lang="en-US" altLang="zh-CN" sz="2810"/>
          </a:p>
          <a:p>
            <a:pPr marL="508000" lvl="1" indent="0">
              <a:buNone/>
            </a:pPr>
            <a:endParaRPr lang="en-US" altLang="zh-CN" sz="2815"/>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8673"/>
          <p:cNvSpPr>
            <a:spLocks noGrp="1"/>
          </p:cNvSpPr>
          <p:nvPr>
            <p:ph type="title"/>
          </p:nvPr>
        </p:nvSpPr>
        <p:spPr/>
        <p:txBody>
          <a:bodyPr anchor="b"/>
          <a:p>
            <a:r>
              <a:rPr lang="zh-CN" altLang="en-US">
                <a:ea typeface="宋体" panose="02010600030101010101" pitchFamily="2" charset="-122"/>
              </a:rPr>
              <a:t>一、事务的使用</a:t>
            </a:r>
            <a:endParaRPr lang="zh-CN" altLang="en-US">
              <a:ea typeface="宋体" panose="02010600030101010101" pitchFamily="2" charset="-122"/>
            </a:endParaRPr>
          </a:p>
        </p:txBody>
      </p:sp>
      <p:sp>
        <p:nvSpPr>
          <p:cNvPr id="25602" name="文本占位符 28674"/>
          <p:cNvSpPr>
            <a:spLocks noGrp="1"/>
          </p:cNvSpPr>
          <p:nvPr>
            <p:ph idx="1"/>
          </p:nvPr>
        </p:nvSpPr>
        <p:spPr/>
        <p:txBody>
          <a:bodyPr anchor="t"/>
          <a:p>
            <a:r>
              <a:rPr lang="en-US" altLang="zh-CN" sz="2665"/>
              <a:t>Connection</a:t>
            </a:r>
            <a:r>
              <a:rPr lang="zh-CN" altLang="en-US" sz="2665"/>
              <a:t>中的</a:t>
            </a:r>
            <a:r>
              <a:rPr lang="en-US" altLang="zh-CN" sz="2665"/>
              <a:t>setTransactionIsolation(int level)</a:t>
            </a:r>
            <a:r>
              <a:rPr lang="zh-CN" altLang="en-US" sz="2665"/>
              <a:t>用于设置隔离级别</a:t>
            </a:r>
            <a:endParaRPr lang="zh-CN" altLang="en-US" sz="2665"/>
          </a:p>
          <a:p>
            <a:r>
              <a:rPr lang="en-US" altLang="zh-CN" sz="2665"/>
              <a:t>Level</a:t>
            </a:r>
            <a:r>
              <a:rPr lang="zh-CN" altLang="en-US" sz="2665"/>
              <a:t>：</a:t>
            </a:r>
            <a:r>
              <a:rPr lang="en-US" altLang="zh-CN" sz="2665"/>
              <a:t>Connection</a:t>
            </a:r>
            <a:r>
              <a:rPr lang="zh-CN" altLang="en-US" sz="2665"/>
              <a:t>中的常量</a:t>
            </a:r>
            <a:endParaRPr lang="zh-CN" altLang="en-US" sz="2665"/>
          </a:p>
          <a:p>
            <a:endParaRPr lang="zh-CN" altLang="en-US" sz="2665"/>
          </a:p>
          <a:p>
            <a:r>
              <a:rPr lang="zh-CN" altLang="en-US" sz="2665"/>
              <a:t>先设置隔离级别，在开启事务。</a:t>
            </a:r>
            <a:endParaRPr lang="zh-CN" altLang="en-US" sz="2665"/>
          </a:p>
          <a:p>
            <a:r>
              <a:rPr lang="en-US" altLang="zh-CN" sz="2665"/>
              <a:t>Conn.setTransactionIsolation(Connection.*);</a:t>
            </a:r>
            <a:endParaRPr lang="en-US" altLang="zh-CN" sz="2665"/>
          </a:p>
          <a:p>
            <a:r>
              <a:rPr lang="en-US" altLang="zh-CN" sz="2665"/>
              <a:t>Conn.setAutoCommit(false);</a:t>
            </a:r>
            <a:endParaRPr lang="en-US" altLang="zh-CN" sz="2665"/>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3313"/>
          <p:cNvSpPr>
            <a:spLocks noGrp="1"/>
          </p:cNvSpPr>
          <p:nvPr>
            <p:ph type="title"/>
          </p:nvPr>
        </p:nvSpPr>
        <p:spPr/>
        <p:txBody>
          <a:bodyPr anchor="b"/>
          <a:p>
            <a:r>
              <a:rPr lang="zh-CN" altLang="en-US" i="1">
                <a:ea typeface="新宋体" panose="02010609030101010101" pitchFamily="1" charset="-122"/>
              </a:rPr>
              <a:t>一、事务之使用</a:t>
            </a:r>
            <a:endParaRPr lang="zh-CN" altLang="en-US" i="1">
              <a:ea typeface="新宋体" panose="02010609030101010101" pitchFamily="1" charset="-122"/>
            </a:endParaRPr>
          </a:p>
        </p:txBody>
      </p:sp>
      <p:sp>
        <p:nvSpPr>
          <p:cNvPr id="10242" name="文本占位符 13314"/>
          <p:cNvSpPr>
            <a:spLocks noGrp="1"/>
          </p:cNvSpPr>
          <p:nvPr>
            <p:ph idx="1"/>
          </p:nvPr>
        </p:nvSpPr>
        <p:spPr/>
        <p:txBody>
          <a:bodyPr anchor="t"/>
          <a:p>
            <a:r>
              <a:rPr lang="zh-CN" altLang="en-US" sz="4740">
                <a:latin typeface="宋体" panose="02010600030101010101" pitchFamily="2" charset="-122"/>
              </a:rPr>
              <a:t>在</a:t>
            </a:r>
            <a:r>
              <a:rPr lang="en-US" altLang="zh-CN" sz="4740">
                <a:latin typeface="宋体" panose="02010600030101010101" pitchFamily="2" charset="-122"/>
              </a:rPr>
              <a:t>JDBC</a:t>
            </a:r>
            <a:r>
              <a:rPr lang="zh-CN" altLang="en-US" sz="4740">
                <a:latin typeface="宋体" panose="02010600030101010101" pitchFamily="2" charset="-122"/>
              </a:rPr>
              <a:t>代码中使如下转帐操作在同一事务中执行。</a:t>
            </a:r>
            <a:endParaRPr lang="zh-CN" altLang="en-US" sz="4740">
              <a:latin typeface="宋体" panose="02010600030101010101" pitchFamily="2" charset="-122"/>
            </a:endParaRPr>
          </a:p>
          <a:p>
            <a:pPr lvl="1">
              <a:buNone/>
            </a:pPr>
            <a:r>
              <a:rPr lang="zh-CN" altLang="en-US" sz="2665">
                <a:latin typeface="宋体" panose="02010600030101010101" pitchFamily="2" charset="-122"/>
              </a:rPr>
              <a:t>  </a:t>
            </a:r>
            <a:r>
              <a:rPr lang="en-US" altLang="zh-CN" sz="2665">
                <a:latin typeface="宋体" panose="02010600030101010101" pitchFamily="2" charset="-122"/>
              </a:rPr>
              <a:t>update from account set money=money-100 where name=‘a’;</a:t>
            </a:r>
            <a:endParaRPr lang="en-US" altLang="zh-CN" sz="2665">
              <a:latin typeface="宋体" panose="02010600030101010101" pitchFamily="2" charset="-122"/>
            </a:endParaRPr>
          </a:p>
          <a:p>
            <a:pPr lvl="1">
              <a:buNone/>
            </a:pPr>
            <a:r>
              <a:rPr lang="en-US" altLang="zh-CN" sz="2665">
                <a:latin typeface="宋体" panose="02010600030101010101" pitchFamily="2" charset="-122"/>
              </a:rPr>
              <a:t>  update from account set money=money+100 where name=‘b’;</a:t>
            </a:r>
            <a:endParaRPr lang="en-US" altLang="zh-CN" sz="2665">
              <a:latin typeface="宋体" panose="02010600030101010101" pitchFamily="2" charset="-122"/>
            </a:endParaRPr>
          </a:p>
          <a:p>
            <a:r>
              <a:rPr lang="zh-CN" altLang="en-US" sz="2800">
                <a:latin typeface="宋体" panose="02010600030101010101" pitchFamily="2" charset="-122"/>
              </a:rPr>
              <a:t>设置事务回滚点</a:t>
            </a:r>
            <a:endParaRPr lang="zh-CN" altLang="en-US" sz="2800">
              <a:latin typeface="宋体" panose="02010600030101010101" pitchFamily="2" charset="-122"/>
            </a:endParaRPr>
          </a:p>
          <a:p>
            <a:pPr lvl="1"/>
            <a:r>
              <a:rPr lang="en-US" altLang="zh-CN" sz="2800"/>
              <a:t>Savepoint sp = conn.setSavepoint();</a:t>
            </a:r>
            <a:endParaRPr lang="en-US" altLang="zh-CN" sz="2800"/>
          </a:p>
          <a:p>
            <a:pPr lvl="1"/>
            <a:r>
              <a:rPr lang="en-US" altLang="zh-CN" sz="2800"/>
              <a:t>Conn.rollback(sp);</a:t>
            </a:r>
            <a:endParaRPr lang="en-US" altLang="zh-CN" sz="2800"/>
          </a:p>
          <a:p>
            <a:pPr lvl="1"/>
            <a:r>
              <a:rPr lang="en-US" altLang="zh-CN" sz="2800"/>
              <a:t>Conn.commit();   //</a:t>
            </a:r>
            <a:r>
              <a:rPr lang="zh-CN" altLang="en-US" sz="2800"/>
              <a:t>回滚后必须要提交</a:t>
            </a:r>
            <a:endParaRPr lang="zh-CN" altLang="en-US" sz="2800"/>
          </a:p>
        </p:txBody>
      </p:sp>
      <p:pic>
        <p:nvPicPr>
          <p:cNvPr id="10243" name="图片 13315"/>
          <p:cNvPicPr>
            <a:picLocks noChangeAspect="1"/>
          </p:cNvPicPr>
          <p:nvPr/>
        </p:nvPicPr>
        <p:blipFill>
          <a:blip r:embed="rId1"/>
          <a:stretch>
            <a:fillRect/>
          </a:stretch>
        </p:blipFill>
        <p:spPr>
          <a:xfrm>
            <a:off x="7698740" y="4645660"/>
            <a:ext cx="9646285" cy="5280025"/>
          </a:xfrm>
          <a:prstGeom prst="rect">
            <a:avLst/>
          </a:prstGeom>
          <a:noFill/>
          <a:ln w="9525">
            <a:noFill/>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30721"/>
          <p:cNvSpPr>
            <a:spLocks noGrp="1"/>
          </p:cNvSpPr>
          <p:nvPr>
            <p:ph type="title"/>
          </p:nvPr>
        </p:nvSpPr>
        <p:spPr/>
        <p:txBody>
          <a:bodyPr anchor="b"/>
          <a:p>
            <a:r>
              <a:rPr lang="zh-CN" altLang="en-US" dirty="0"/>
              <a:t>二、连接池</a:t>
            </a:r>
            <a:endParaRPr lang="zh-CN" altLang="en-US" dirty="0"/>
          </a:p>
        </p:txBody>
      </p:sp>
      <p:sp>
        <p:nvSpPr>
          <p:cNvPr id="27650" name="文本占位符 30722"/>
          <p:cNvSpPr>
            <a:spLocks noGrp="1"/>
          </p:cNvSpPr>
          <p:nvPr>
            <p:ph idx="1"/>
          </p:nvPr>
        </p:nvSpPr>
        <p:spPr/>
        <p:txBody>
          <a:bodyPr anchor="t"/>
          <a:p>
            <a:r>
              <a:rPr lang="zh-CN" altLang="en-US" sz="3405"/>
              <a:t>数据库连接池负责分配、管理和释放数据库连接，它允许应用程序重复使用一个现有的数据库连接，而不是再重新建立一个；释放空闲时间超过最大空闲时间的数据库连接来避免因为没有释放数据库连接而引起的数据库连接遗漏。这项技术能明显提高对数据库操作的性能。</a:t>
            </a:r>
            <a:endParaRPr lang="zh-CN" altLang="en-US" sz="3405"/>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31745"/>
          <p:cNvSpPr>
            <a:spLocks noGrp="1"/>
          </p:cNvSpPr>
          <p:nvPr>
            <p:ph type="title"/>
          </p:nvPr>
        </p:nvSpPr>
        <p:spPr>
          <a:xfrm>
            <a:off x="2553736" y="638129"/>
            <a:ext cx="11401778" cy="959556"/>
          </a:xfrm>
        </p:spPr>
        <p:txBody>
          <a:bodyPr anchor="b">
            <a:noAutofit/>
          </a:bodyPr>
          <a:p>
            <a:r>
              <a:rPr lang="zh-CN" altLang="en-US" i="1">
                <a:ea typeface="新宋体" panose="02010609030101010101" pitchFamily="1" charset="-122"/>
              </a:rPr>
              <a:t>二、连接池之优化</a:t>
            </a:r>
            <a:endParaRPr lang="zh-CN" altLang="en-US" i="1">
              <a:ea typeface="新宋体" panose="02010609030101010101" pitchFamily="1" charset="-122"/>
            </a:endParaRPr>
          </a:p>
        </p:txBody>
      </p:sp>
      <p:sp>
        <p:nvSpPr>
          <p:cNvPr id="28674" name="流程图: 磁盘 31746"/>
          <p:cNvSpPr/>
          <p:nvPr/>
        </p:nvSpPr>
        <p:spPr>
          <a:xfrm>
            <a:off x="12949296" y="3906427"/>
            <a:ext cx="1707444" cy="2883370"/>
          </a:xfrm>
          <a:prstGeom prst="flowChartMagneticDisk">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DB</a:t>
            </a:r>
            <a:endParaRPr lang="en-US" altLang="zh-CN" sz="2965">
              <a:latin typeface="Arial" panose="020B0604020202020204" pitchFamily="34" charset="0"/>
              <a:ea typeface="宋体" panose="02010600030101010101" pitchFamily="2" charset="-122"/>
            </a:endParaRPr>
          </a:p>
        </p:txBody>
      </p:sp>
      <p:sp>
        <p:nvSpPr>
          <p:cNvPr id="28675" name="矩形 31747"/>
          <p:cNvSpPr/>
          <p:nvPr/>
        </p:nvSpPr>
        <p:spPr>
          <a:xfrm>
            <a:off x="9214556" y="3906427"/>
            <a:ext cx="1813279" cy="30926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Dao</a:t>
            </a:r>
            <a:endParaRPr lang="en-US" altLang="zh-CN" sz="2965">
              <a:latin typeface="Arial" panose="020B0604020202020204" pitchFamily="34" charset="0"/>
              <a:ea typeface="宋体" panose="02010600030101010101" pitchFamily="2" charset="-122"/>
            </a:endParaRPr>
          </a:p>
          <a:p>
            <a:pPr marL="342900" lvl="0" indent="-342900" algn="ctr">
              <a:lnSpc>
                <a:spcPct val="90000"/>
              </a:lnSpc>
              <a:spcBef>
                <a:spcPct val="20000"/>
              </a:spcBef>
              <a:buClr>
                <a:schemeClr val="tx1"/>
              </a:buClr>
              <a:buSzPct val="70000"/>
              <a:buFont typeface="Wingdings" panose="05000000000000000000" pitchFamily="2" charset="2"/>
              <a:buNone/>
            </a:pPr>
            <a:endParaRPr lang="en-US" altLang="zh-CN" sz="2965">
              <a:latin typeface="Arial" panose="020B0604020202020204" pitchFamily="34" charset="0"/>
              <a:ea typeface="宋体" panose="02010600030101010101" pitchFamily="2" charset="-122"/>
            </a:endParaRPr>
          </a:p>
        </p:txBody>
      </p:sp>
      <p:sp>
        <p:nvSpPr>
          <p:cNvPr id="28676" name="矩形 31748"/>
          <p:cNvSpPr/>
          <p:nvPr/>
        </p:nvSpPr>
        <p:spPr>
          <a:xfrm>
            <a:off x="6121871" y="3906427"/>
            <a:ext cx="1707444" cy="30926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servlet</a:t>
            </a:r>
            <a:endParaRPr lang="en-US" altLang="zh-CN" sz="2965">
              <a:latin typeface="Arial" panose="020B0604020202020204" pitchFamily="34" charset="0"/>
              <a:ea typeface="宋体" panose="02010600030101010101" pitchFamily="2" charset="-122"/>
            </a:endParaRPr>
          </a:p>
        </p:txBody>
      </p:sp>
      <p:sp>
        <p:nvSpPr>
          <p:cNvPr id="28677" name="椭圆 31749"/>
          <p:cNvSpPr/>
          <p:nvPr/>
        </p:nvSpPr>
        <p:spPr>
          <a:xfrm>
            <a:off x="2921000" y="6147741"/>
            <a:ext cx="1493427"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3</a:t>
            </a:r>
            <a:endParaRPr lang="en-US" altLang="zh-CN" sz="2965">
              <a:latin typeface="Arial" panose="020B0604020202020204" pitchFamily="34" charset="0"/>
              <a:ea typeface="宋体" panose="02010600030101010101" pitchFamily="2" charset="-122"/>
            </a:endParaRPr>
          </a:p>
        </p:txBody>
      </p:sp>
      <p:sp>
        <p:nvSpPr>
          <p:cNvPr id="28678" name="椭圆 31750"/>
          <p:cNvSpPr/>
          <p:nvPr/>
        </p:nvSpPr>
        <p:spPr>
          <a:xfrm>
            <a:off x="2921000" y="3160889"/>
            <a:ext cx="1493427"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1</a:t>
            </a:r>
            <a:endParaRPr lang="en-US" altLang="zh-CN" sz="2965">
              <a:latin typeface="Arial" panose="020B0604020202020204" pitchFamily="34" charset="0"/>
              <a:ea typeface="宋体" panose="02010600030101010101" pitchFamily="2" charset="-122"/>
            </a:endParaRPr>
          </a:p>
        </p:txBody>
      </p:sp>
      <p:sp>
        <p:nvSpPr>
          <p:cNvPr id="28679" name="椭圆 31751"/>
          <p:cNvSpPr/>
          <p:nvPr/>
        </p:nvSpPr>
        <p:spPr>
          <a:xfrm>
            <a:off x="2921000" y="4654316"/>
            <a:ext cx="1493427"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2</a:t>
            </a:r>
            <a:endParaRPr lang="en-US" altLang="zh-CN" sz="2965">
              <a:latin typeface="Arial" panose="020B0604020202020204" pitchFamily="34" charset="0"/>
              <a:ea typeface="宋体" panose="02010600030101010101" pitchFamily="2" charset="-122"/>
            </a:endParaRPr>
          </a:p>
        </p:txBody>
      </p:sp>
      <p:sp>
        <p:nvSpPr>
          <p:cNvPr id="28680" name="椭圆 31752"/>
          <p:cNvSpPr/>
          <p:nvPr/>
        </p:nvSpPr>
        <p:spPr>
          <a:xfrm>
            <a:off x="2921000" y="7747000"/>
            <a:ext cx="1493427"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n</a:t>
            </a:r>
            <a:endParaRPr lang="en-US" altLang="zh-CN" sz="2965">
              <a:latin typeface="Arial" panose="020B0604020202020204" pitchFamily="34" charset="0"/>
              <a:ea typeface="宋体" panose="02010600030101010101" pitchFamily="2" charset="-122"/>
            </a:endParaRPr>
          </a:p>
        </p:txBody>
      </p:sp>
      <p:cxnSp>
        <p:nvCxnSpPr>
          <p:cNvPr id="28681" name="直接箭头连接符 31753"/>
          <p:cNvCxnSpPr>
            <a:stCxn id="28678" idx="6"/>
            <a:endCxn id="28676" idx="1"/>
          </p:cNvCxnSpPr>
          <p:nvPr/>
        </p:nvCxnSpPr>
        <p:spPr>
          <a:xfrm>
            <a:off x="4414427" y="3640667"/>
            <a:ext cx="1707444" cy="1813279"/>
          </a:xfrm>
          <a:prstGeom prst="straightConnector1">
            <a:avLst/>
          </a:prstGeom>
          <a:ln w="9525" cap="flat" cmpd="sng">
            <a:solidFill>
              <a:schemeClr val="tx1"/>
            </a:solidFill>
            <a:prstDash val="solid"/>
            <a:round/>
            <a:headEnd type="none" w="med" len="med"/>
            <a:tailEnd type="triangle" w="med" len="med"/>
          </a:ln>
        </p:spPr>
      </p:cxnSp>
      <p:cxnSp>
        <p:nvCxnSpPr>
          <p:cNvPr id="28682" name="直接箭头连接符 31754"/>
          <p:cNvCxnSpPr>
            <a:stCxn id="28679" idx="6"/>
            <a:endCxn id="28676" idx="1"/>
          </p:cNvCxnSpPr>
          <p:nvPr/>
        </p:nvCxnSpPr>
        <p:spPr>
          <a:xfrm>
            <a:off x="4414427" y="5134093"/>
            <a:ext cx="1707444" cy="319852"/>
          </a:xfrm>
          <a:prstGeom prst="straightConnector1">
            <a:avLst/>
          </a:prstGeom>
          <a:ln w="9525" cap="flat" cmpd="sng">
            <a:solidFill>
              <a:schemeClr val="tx1"/>
            </a:solidFill>
            <a:prstDash val="solid"/>
            <a:round/>
            <a:headEnd type="none" w="med" len="med"/>
            <a:tailEnd type="triangle" w="med" len="med"/>
          </a:ln>
        </p:spPr>
      </p:cxnSp>
      <p:cxnSp>
        <p:nvCxnSpPr>
          <p:cNvPr id="28683" name="直接箭头连接符 31755"/>
          <p:cNvCxnSpPr>
            <a:stCxn id="28677" idx="6"/>
            <a:endCxn id="28676" idx="1"/>
          </p:cNvCxnSpPr>
          <p:nvPr/>
        </p:nvCxnSpPr>
        <p:spPr>
          <a:xfrm flipV="1">
            <a:off x="4414427" y="5453945"/>
            <a:ext cx="1707444" cy="1173573"/>
          </a:xfrm>
          <a:prstGeom prst="straightConnector1">
            <a:avLst/>
          </a:prstGeom>
          <a:ln w="9525" cap="flat" cmpd="sng">
            <a:solidFill>
              <a:schemeClr val="tx1"/>
            </a:solidFill>
            <a:prstDash val="solid"/>
            <a:round/>
            <a:headEnd type="none" w="med" len="med"/>
            <a:tailEnd type="triangle" w="med" len="med"/>
          </a:ln>
        </p:spPr>
      </p:cxnSp>
      <p:cxnSp>
        <p:nvCxnSpPr>
          <p:cNvPr id="28684" name="直接箭头连接符 31756"/>
          <p:cNvCxnSpPr>
            <a:stCxn id="28680" idx="6"/>
            <a:endCxn id="28676" idx="1"/>
          </p:cNvCxnSpPr>
          <p:nvPr/>
        </p:nvCxnSpPr>
        <p:spPr>
          <a:xfrm flipV="1">
            <a:off x="4414427" y="5453945"/>
            <a:ext cx="1707444" cy="2772833"/>
          </a:xfrm>
          <a:prstGeom prst="straightConnector1">
            <a:avLst/>
          </a:prstGeom>
          <a:ln w="9525" cap="flat" cmpd="sng">
            <a:solidFill>
              <a:schemeClr val="tx1"/>
            </a:solidFill>
            <a:prstDash val="solid"/>
            <a:round/>
            <a:headEnd type="none" w="med" len="med"/>
            <a:tailEnd type="triangle" w="med" len="med"/>
          </a:ln>
        </p:spPr>
      </p:cxnSp>
      <p:cxnSp>
        <p:nvCxnSpPr>
          <p:cNvPr id="28685" name="直接箭头连接符 31757"/>
          <p:cNvCxnSpPr>
            <a:stCxn id="28680" idx="6"/>
            <a:endCxn id="28676" idx="1"/>
          </p:cNvCxnSpPr>
          <p:nvPr/>
        </p:nvCxnSpPr>
        <p:spPr>
          <a:xfrm>
            <a:off x="7829316" y="4440296"/>
            <a:ext cx="1385240" cy="0"/>
          </a:xfrm>
          <a:prstGeom prst="straightConnector1">
            <a:avLst/>
          </a:prstGeom>
          <a:ln w="9525" cap="flat" cmpd="sng">
            <a:solidFill>
              <a:schemeClr val="tx1"/>
            </a:solidFill>
            <a:prstDash val="solid"/>
            <a:round/>
            <a:headEnd type="none" w="med" len="med"/>
            <a:tailEnd type="triangle" w="med" len="med"/>
          </a:ln>
        </p:spPr>
      </p:cxnSp>
      <p:cxnSp>
        <p:nvCxnSpPr>
          <p:cNvPr id="28686" name="直接箭头连接符 31758"/>
          <p:cNvCxnSpPr>
            <a:stCxn id="28680" idx="6"/>
            <a:endCxn id="28676" idx="1"/>
          </p:cNvCxnSpPr>
          <p:nvPr/>
        </p:nvCxnSpPr>
        <p:spPr>
          <a:xfrm>
            <a:off x="7829316" y="5080000"/>
            <a:ext cx="1385240" cy="0"/>
          </a:xfrm>
          <a:prstGeom prst="straightConnector1">
            <a:avLst/>
          </a:prstGeom>
          <a:ln w="9525" cap="flat" cmpd="sng">
            <a:solidFill>
              <a:schemeClr val="tx1"/>
            </a:solidFill>
            <a:prstDash val="solid"/>
            <a:round/>
            <a:headEnd type="none" w="med" len="med"/>
            <a:tailEnd type="triangle" w="med" len="med"/>
          </a:ln>
        </p:spPr>
      </p:cxnSp>
      <p:cxnSp>
        <p:nvCxnSpPr>
          <p:cNvPr id="28687" name="直接箭头连接符 31759"/>
          <p:cNvCxnSpPr>
            <a:stCxn id="28680" idx="6"/>
            <a:endCxn id="28676" idx="1"/>
          </p:cNvCxnSpPr>
          <p:nvPr/>
        </p:nvCxnSpPr>
        <p:spPr>
          <a:xfrm>
            <a:off x="7829316" y="5827889"/>
            <a:ext cx="1385240" cy="0"/>
          </a:xfrm>
          <a:prstGeom prst="straightConnector1">
            <a:avLst/>
          </a:prstGeom>
          <a:ln w="9525" cap="flat" cmpd="sng">
            <a:solidFill>
              <a:schemeClr val="tx1"/>
            </a:solidFill>
            <a:prstDash val="solid"/>
            <a:round/>
            <a:headEnd type="none" w="med" len="med"/>
            <a:tailEnd type="triangle" w="med" len="med"/>
          </a:ln>
        </p:spPr>
      </p:cxnSp>
      <p:cxnSp>
        <p:nvCxnSpPr>
          <p:cNvPr id="28688" name="直接箭头连接符 31760"/>
          <p:cNvCxnSpPr>
            <a:stCxn id="28680" idx="6"/>
            <a:endCxn id="28676" idx="1"/>
          </p:cNvCxnSpPr>
          <p:nvPr/>
        </p:nvCxnSpPr>
        <p:spPr>
          <a:xfrm>
            <a:off x="7829316" y="6467593"/>
            <a:ext cx="1385240" cy="0"/>
          </a:xfrm>
          <a:prstGeom prst="straightConnector1">
            <a:avLst/>
          </a:prstGeom>
          <a:ln w="9525" cap="flat" cmpd="sng">
            <a:solidFill>
              <a:schemeClr val="tx1"/>
            </a:solidFill>
            <a:prstDash val="solid"/>
            <a:round/>
            <a:headEnd type="none" w="med" len="med"/>
            <a:tailEnd type="triangle" w="med" len="med"/>
          </a:ln>
        </p:spPr>
      </p:cxnSp>
      <p:cxnSp>
        <p:nvCxnSpPr>
          <p:cNvPr id="28689" name="直接箭头连接符 31761"/>
          <p:cNvCxnSpPr>
            <a:stCxn id="28680" idx="6"/>
            <a:endCxn id="28676" idx="1"/>
          </p:cNvCxnSpPr>
          <p:nvPr/>
        </p:nvCxnSpPr>
        <p:spPr>
          <a:xfrm>
            <a:off x="11027834" y="4440296"/>
            <a:ext cx="1921462" cy="2353"/>
          </a:xfrm>
          <a:prstGeom prst="straightConnector1">
            <a:avLst/>
          </a:prstGeom>
          <a:ln w="9525" cap="flat" cmpd="sng">
            <a:solidFill>
              <a:schemeClr val="tx1"/>
            </a:solidFill>
            <a:prstDash val="solid"/>
            <a:round/>
            <a:headEnd type="none" w="med" len="med"/>
            <a:tailEnd type="triangle" w="med" len="med"/>
          </a:ln>
        </p:spPr>
      </p:cxnSp>
      <p:cxnSp>
        <p:nvCxnSpPr>
          <p:cNvPr id="28690" name="直接箭头连接符 31762"/>
          <p:cNvCxnSpPr>
            <a:stCxn id="28680" idx="6"/>
            <a:endCxn id="28676" idx="1"/>
          </p:cNvCxnSpPr>
          <p:nvPr/>
        </p:nvCxnSpPr>
        <p:spPr>
          <a:xfrm>
            <a:off x="11027834" y="5080000"/>
            <a:ext cx="1921462" cy="2353"/>
          </a:xfrm>
          <a:prstGeom prst="straightConnector1">
            <a:avLst/>
          </a:prstGeom>
          <a:ln w="9525" cap="flat" cmpd="sng">
            <a:solidFill>
              <a:schemeClr val="tx1"/>
            </a:solidFill>
            <a:prstDash val="solid"/>
            <a:round/>
            <a:headEnd type="none" w="med" len="med"/>
            <a:tailEnd type="triangle" w="med" len="med"/>
          </a:ln>
        </p:spPr>
      </p:cxnSp>
      <p:cxnSp>
        <p:nvCxnSpPr>
          <p:cNvPr id="28691" name="直接箭头连接符 31763"/>
          <p:cNvCxnSpPr>
            <a:stCxn id="28680" idx="6"/>
            <a:endCxn id="28676" idx="1"/>
          </p:cNvCxnSpPr>
          <p:nvPr/>
        </p:nvCxnSpPr>
        <p:spPr>
          <a:xfrm>
            <a:off x="11027834" y="5722056"/>
            <a:ext cx="1921462" cy="2351"/>
          </a:xfrm>
          <a:prstGeom prst="straightConnector1">
            <a:avLst/>
          </a:prstGeom>
          <a:ln w="9525" cap="flat" cmpd="sng">
            <a:solidFill>
              <a:schemeClr val="tx1"/>
            </a:solidFill>
            <a:prstDash val="solid"/>
            <a:round/>
            <a:headEnd type="none" w="med" len="med"/>
            <a:tailEnd type="triangle" w="med" len="med"/>
          </a:ln>
        </p:spPr>
      </p:cxnSp>
      <p:cxnSp>
        <p:nvCxnSpPr>
          <p:cNvPr id="28692" name="直接箭头连接符 31764"/>
          <p:cNvCxnSpPr>
            <a:stCxn id="28680" idx="6"/>
            <a:endCxn id="28676" idx="1"/>
          </p:cNvCxnSpPr>
          <p:nvPr/>
        </p:nvCxnSpPr>
        <p:spPr>
          <a:xfrm>
            <a:off x="11027834" y="6361760"/>
            <a:ext cx="1921462" cy="2351"/>
          </a:xfrm>
          <a:prstGeom prst="straightConnector1">
            <a:avLst/>
          </a:prstGeom>
          <a:ln w="9525" cap="flat" cmpd="sng">
            <a:solidFill>
              <a:schemeClr val="tx1"/>
            </a:solidFill>
            <a:prstDash val="solid"/>
            <a:round/>
            <a:headEnd type="none" w="med" len="med"/>
            <a:tailEnd type="triangle" w="med" len="med"/>
          </a:ln>
        </p:spPr>
      </p:cxnSp>
      <p:sp>
        <p:nvSpPr>
          <p:cNvPr id="28693" name="文本框 31765"/>
          <p:cNvSpPr txBox="1"/>
          <p:nvPr/>
        </p:nvSpPr>
        <p:spPr>
          <a:xfrm>
            <a:off x="11027834" y="3800593"/>
            <a:ext cx="1813277" cy="433070"/>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sz="2370">
                <a:latin typeface="Arial" panose="020B0604020202020204" pitchFamily="34" charset="0"/>
                <a:ea typeface="宋体" panose="02010600030101010101" pitchFamily="2" charset="-122"/>
              </a:rPr>
              <a:t>connection</a:t>
            </a:r>
            <a:endParaRPr lang="en-US" altLang="zh-CN" sz="2370">
              <a:latin typeface="Arial" panose="020B0604020202020204" pitchFamily="34" charset="0"/>
              <a:ea typeface="宋体" panose="02010600030101010101" pitchFamily="2" charset="-122"/>
            </a:endParaRPr>
          </a:p>
        </p:txBody>
      </p:sp>
      <p:sp>
        <p:nvSpPr>
          <p:cNvPr id="28694" name="文本框 31766"/>
          <p:cNvSpPr txBox="1"/>
          <p:nvPr/>
        </p:nvSpPr>
        <p:spPr>
          <a:xfrm>
            <a:off x="5802019" y="7107296"/>
            <a:ext cx="8532519" cy="2731135"/>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Char char="l"/>
            </a:pPr>
            <a:r>
              <a:rPr lang="zh-CN" altLang="en-US" sz="3200" dirty="0">
                <a:latin typeface="Arial" panose="020B0604020202020204" pitchFamily="34" charset="0"/>
                <a:ea typeface="宋体" panose="02010600030101010101" pitchFamily="2" charset="-122"/>
              </a:rPr>
              <a:t>缺点：用户每次请求都需要向数据库获得链接，而数据库创建连接通常需要消耗相对较大的资源，创建时间也较长。假设网站一天10万访问量，数据库服务器就需要创建10万次连接，极大的浪费数据库的资源，并且极易造成数据库服务器内存溢出、宕机。</a:t>
            </a:r>
            <a:endParaRPr lang="zh-CN" altLang="en-US" sz="3200" dirty="0">
              <a:latin typeface="Arial" panose="020B0604020202020204" pitchFamily="34" charset="0"/>
              <a:ea typeface="宋体" panose="02010600030101010101" pitchFamily="2" charset="-122"/>
            </a:endParaRPr>
          </a:p>
        </p:txBody>
      </p:sp>
      <p:sp>
        <p:nvSpPr>
          <p:cNvPr id="28695" name="文本框 31767"/>
          <p:cNvSpPr txBox="1"/>
          <p:nvPr/>
        </p:nvSpPr>
        <p:spPr>
          <a:xfrm>
            <a:off x="5588000" y="2946871"/>
            <a:ext cx="8106834" cy="505460"/>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Char char="l"/>
            </a:pPr>
            <a:r>
              <a:rPr lang="zh-CN" altLang="en-US" sz="2965">
                <a:latin typeface="Arial" panose="020B0604020202020204" pitchFamily="34" charset="0"/>
                <a:ea typeface="宋体" panose="02010600030101010101" pitchFamily="2" charset="-122"/>
              </a:rPr>
              <a:t>应用程序直接获取链接的缺点</a:t>
            </a:r>
            <a:endParaRPr lang="zh-CN" altLang="en-US" sz="2965">
              <a:latin typeface="Arial" panose="020B0604020202020204" pitchFamily="34" charset="0"/>
              <a:ea typeface="宋体" panose="02010600030101010101" pitchFamily="2"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32769"/>
          <p:cNvSpPr>
            <a:spLocks noGrp="1"/>
          </p:cNvSpPr>
          <p:nvPr>
            <p:ph type="title"/>
          </p:nvPr>
        </p:nvSpPr>
        <p:spPr>
          <a:xfrm>
            <a:off x="2445151" y="914354"/>
            <a:ext cx="11401778" cy="959556"/>
          </a:xfrm>
        </p:spPr>
        <p:txBody>
          <a:bodyPr anchor="b">
            <a:noAutofit/>
          </a:bodyPr>
          <a:p>
            <a:r>
              <a:rPr lang="zh-CN" altLang="en-US"/>
              <a:t>二、连接池之优化</a:t>
            </a:r>
            <a:endParaRPr lang="zh-CN" altLang="en-US"/>
          </a:p>
        </p:txBody>
      </p:sp>
      <p:sp>
        <p:nvSpPr>
          <p:cNvPr id="29698" name="流程图: 磁盘 32770"/>
          <p:cNvSpPr/>
          <p:nvPr/>
        </p:nvSpPr>
        <p:spPr>
          <a:xfrm>
            <a:off x="12521259" y="5505686"/>
            <a:ext cx="1707444" cy="2883370"/>
          </a:xfrm>
          <a:prstGeom prst="flowChartMagneticDisk">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DB</a:t>
            </a:r>
            <a:endParaRPr lang="en-US" altLang="zh-CN" sz="2965">
              <a:latin typeface="Arial" panose="020B0604020202020204" pitchFamily="34" charset="0"/>
              <a:ea typeface="宋体" panose="02010600030101010101" pitchFamily="2" charset="-122"/>
            </a:endParaRPr>
          </a:p>
        </p:txBody>
      </p:sp>
      <p:sp>
        <p:nvSpPr>
          <p:cNvPr id="29699" name="矩形 32771"/>
          <p:cNvSpPr/>
          <p:nvPr/>
        </p:nvSpPr>
        <p:spPr>
          <a:xfrm>
            <a:off x="8788871" y="5399852"/>
            <a:ext cx="1813277" cy="309268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Dao</a:t>
            </a:r>
            <a:endParaRPr lang="en-US" altLang="zh-CN" sz="2965">
              <a:latin typeface="Arial" panose="020B0604020202020204" pitchFamily="34" charset="0"/>
              <a:ea typeface="宋体" panose="02010600030101010101" pitchFamily="2" charset="-122"/>
            </a:endParaRPr>
          </a:p>
          <a:p>
            <a:pPr marL="342900" lvl="0" indent="-342900" algn="ctr">
              <a:lnSpc>
                <a:spcPct val="90000"/>
              </a:lnSpc>
              <a:spcBef>
                <a:spcPct val="20000"/>
              </a:spcBef>
              <a:buClr>
                <a:schemeClr val="tx1"/>
              </a:buClr>
              <a:buSzPct val="70000"/>
              <a:buFont typeface="Wingdings" panose="05000000000000000000" pitchFamily="2" charset="2"/>
              <a:buNone/>
            </a:pPr>
            <a:endParaRPr lang="en-US" altLang="zh-CN" sz="2965">
              <a:latin typeface="Arial" panose="020B0604020202020204" pitchFamily="34" charset="0"/>
              <a:ea typeface="宋体" panose="02010600030101010101" pitchFamily="2" charset="-122"/>
            </a:endParaRPr>
          </a:p>
        </p:txBody>
      </p:sp>
      <p:sp>
        <p:nvSpPr>
          <p:cNvPr id="29700" name="矩形 32772"/>
          <p:cNvSpPr/>
          <p:nvPr/>
        </p:nvSpPr>
        <p:spPr>
          <a:xfrm>
            <a:off x="5696185" y="5399852"/>
            <a:ext cx="1707444" cy="309268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servlet</a:t>
            </a:r>
            <a:endParaRPr lang="en-US" altLang="zh-CN" sz="2965">
              <a:latin typeface="Arial" panose="020B0604020202020204" pitchFamily="34" charset="0"/>
              <a:ea typeface="宋体" panose="02010600030101010101" pitchFamily="2" charset="-122"/>
            </a:endParaRPr>
          </a:p>
        </p:txBody>
      </p:sp>
      <p:sp>
        <p:nvSpPr>
          <p:cNvPr id="29701" name="椭圆 32773"/>
          <p:cNvSpPr/>
          <p:nvPr/>
        </p:nvSpPr>
        <p:spPr>
          <a:xfrm>
            <a:off x="2495316" y="6789797"/>
            <a:ext cx="1493425"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3</a:t>
            </a:r>
            <a:endParaRPr lang="en-US" altLang="zh-CN" sz="2965">
              <a:latin typeface="Arial" panose="020B0604020202020204" pitchFamily="34" charset="0"/>
              <a:ea typeface="宋体" panose="02010600030101010101" pitchFamily="2" charset="-122"/>
            </a:endParaRPr>
          </a:p>
        </p:txBody>
      </p:sp>
      <p:sp>
        <p:nvSpPr>
          <p:cNvPr id="29702" name="椭圆 32774"/>
          <p:cNvSpPr/>
          <p:nvPr/>
        </p:nvSpPr>
        <p:spPr>
          <a:xfrm>
            <a:off x="2495316" y="3802945"/>
            <a:ext cx="1493425"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1</a:t>
            </a:r>
            <a:endParaRPr lang="en-US" altLang="zh-CN" sz="2965">
              <a:latin typeface="Arial" panose="020B0604020202020204" pitchFamily="34" charset="0"/>
              <a:ea typeface="宋体" panose="02010600030101010101" pitchFamily="2" charset="-122"/>
            </a:endParaRPr>
          </a:p>
        </p:txBody>
      </p:sp>
      <p:sp>
        <p:nvSpPr>
          <p:cNvPr id="29703" name="椭圆 32775"/>
          <p:cNvSpPr/>
          <p:nvPr/>
        </p:nvSpPr>
        <p:spPr>
          <a:xfrm>
            <a:off x="2495316" y="5296370"/>
            <a:ext cx="1493425"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2</a:t>
            </a:r>
            <a:endParaRPr lang="en-US" altLang="zh-CN" sz="2965">
              <a:latin typeface="Arial" panose="020B0604020202020204" pitchFamily="34" charset="0"/>
              <a:ea typeface="宋体" panose="02010600030101010101" pitchFamily="2" charset="-122"/>
            </a:endParaRPr>
          </a:p>
        </p:txBody>
      </p:sp>
      <p:sp>
        <p:nvSpPr>
          <p:cNvPr id="29704" name="椭圆 32776"/>
          <p:cNvSpPr/>
          <p:nvPr/>
        </p:nvSpPr>
        <p:spPr>
          <a:xfrm>
            <a:off x="2495316" y="8389056"/>
            <a:ext cx="1493425"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n</a:t>
            </a:r>
            <a:endParaRPr lang="en-US" altLang="zh-CN" sz="2965">
              <a:latin typeface="Arial" panose="020B0604020202020204" pitchFamily="34" charset="0"/>
              <a:ea typeface="宋体" panose="02010600030101010101" pitchFamily="2" charset="-122"/>
            </a:endParaRPr>
          </a:p>
        </p:txBody>
      </p:sp>
      <p:cxnSp>
        <p:nvCxnSpPr>
          <p:cNvPr id="29705" name="直接箭头连接符 32777"/>
          <p:cNvCxnSpPr>
            <a:stCxn id="29702" idx="6"/>
            <a:endCxn id="29700" idx="1"/>
          </p:cNvCxnSpPr>
          <p:nvPr/>
        </p:nvCxnSpPr>
        <p:spPr>
          <a:xfrm>
            <a:off x="3988741" y="4282723"/>
            <a:ext cx="1707444" cy="2664647"/>
          </a:xfrm>
          <a:prstGeom prst="straightConnector1">
            <a:avLst/>
          </a:prstGeom>
          <a:ln w="9525" cap="flat" cmpd="sng">
            <a:solidFill>
              <a:schemeClr val="tx1"/>
            </a:solidFill>
            <a:prstDash val="solid"/>
            <a:round/>
            <a:headEnd type="none" w="med" len="med"/>
            <a:tailEnd type="triangle" w="med" len="med"/>
          </a:ln>
        </p:spPr>
      </p:cxnSp>
      <p:cxnSp>
        <p:nvCxnSpPr>
          <p:cNvPr id="29706" name="直接箭头连接符 32778"/>
          <p:cNvCxnSpPr>
            <a:stCxn id="29703" idx="6"/>
            <a:endCxn id="29700" idx="1"/>
          </p:cNvCxnSpPr>
          <p:nvPr/>
        </p:nvCxnSpPr>
        <p:spPr>
          <a:xfrm>
            <a:off x="3988741" y="5776148"/>
            <a:ext cx="1707444" cy="1171222"/>
          </a:xfrm>
          <a:prstGeom prst="straightConnector1">
            <a:avLst/>
          </a:prstGeom>
          <a:ln w="9525" cap="flat" cmpd="sng">
            <a:solidFill>
              <a:schemeClr val="tx1"/>
            </a:solidFill>
            <a:prstDash val="solid"/>
            <a:round/>
            <a:headEnd type="none" w="med" len="med"/>
            <a:tailEnd type="triangle" w="med" len="med"/>
          </a:ln>
        </p:spPr>
      </p:cxnSp>
      <p:cxnSp>
        <p:nvCxnSpPr>
          <p:cNvPr id="29707" name="直接箭头连接符 32779"/>
          <p:cNvCxnSpPr>
            <a:stCxn id="29701" idx="6"/>
            <a:endCxn id="29700" idx="1"/>
          </p:cNvCxnSpPr>
          <p:nvPr/>
        </p:nvCxnSpPr>
        <p:spPr>
          <a:xfrm flipV="1">
            <a:off x="3988741" y="6947370"/>
            <a:ext cx="1707444" cy="322204"/>
          </a:xfrm>
          <a:prstGeom prst="straightConnector1">
            <a:avLst/>
          </a:prstGeom>
          <a:ln w="9525" cap="flat" cmpd="sng">
            <a:solidFill>
              <a:schemeClr val="tx1"/>
            </a:solidFill>
            <a:prstDash val="solid"/>
            <a:round/>
            <a:headEnd type="none" w="med" len="med"/>
            <a:tailEnd type="triangle" w="med" len="med"/>
          </a:ln>
        </p:spPr>
      </p:cxnSp>
      <p:cxnSp>
        <p:nvCxnSpPr>
          <p:cNvPr id="29708" name="直接箭头连接符 32780"/>
          <p:cNvCxnSpPr>
            <a:stCxn id="29704" idx="6"/>
            <a:endCxn id="29700" idx="1"/>
          </p:cNvCxnSpPr>
          <p:nvPr/>
        </p:nvCxnSpPr>
        <p:spPr>
          <a:xfrm flipV="1">
            <a:off x="3988741" y="6947370"/>
            <a:ext cx="1707444" cy="1921464"/>
          </a:xfrm>
          <a:prstGeom prst="straightConnector1">
            <a:avLst/>
          </a:prstGeom>
          <a:ln w="9525" cap="flat" cmpd="sng">
            <a:solidFill>
              <a:schemeClr val="tx1"/>
            </a:solidFill>
            <a:prstDash val="solid"/>
            <a:round/>
            <a:headEnd type="none" w="med" len="med"/>
            <a:tailEnd type="triangle" w="med" len="med"/>
          </a:ln>
        </p:spPr>
      </p:cxnSp>
      <p:cxnSp>
        <p:nvCxnSpPr>
          <p:cNvPr id="29709" name="直接箭头连接符 32781"/>
          <p:cNvCxnSpPr>
            <a:stCxn id="29704" idx="6"/>
            <a:endCxn id="29700" idx="1"/>
          </p:cNvCxnSpPr>
          <p:nvPr/>
        </p:nvCxnSpPr>
        <p:spPr>
          <a:xfrm>
            <a:off x="7403630" y="5933723"/>
            <a:ext cx="1385241" cy="0"/>
          </a:xfrm>
          <a:prstGeom prst="straightConnector1">
            <a:avLst/>
          </a:prstGeom>
          <a:ln w="9525" cap="flat" cmpd="sng">
            <a:solidFill>
              <a:schemeClr val="tx1"/>
            </a:solidFill>
            <a:prstDash val="solid"/>
            <a:round/>
            <a:headEnd type="none" w="med" len="med"/>
            <a:tailEnd type="triangle" w="med" len="med"/>
          </a:ln>
        </p:spPr>
      </p:cxnSp>
      <p:cxnSp>
        <p:nvCxnSpPr>
          <p:cNvPr id="29710" name="直接箭头连接符 32782"/>
          <p:cNvCxnSpPr>
            <a:stCxn id="29704" idx="6"/>
            <a:endCxn id="29700" idx="1"/>
          </p:cNvCxnSpPr>
          <p:nvPr/>
        </p:nvCxnSpPr>
        <p:spPr>
          <a:xfrm>
            <a:off x="7403630" y="6573427"/>
            <a:ext cx="1385241" cy="0"/>
          </a:xfrm>
          <a:prstGeom prst="straightConnector1">
            <a:avLst/>
          </a:prstGeom>
          <a:ln w="9525" cap="flat" cmpd="sng">
            <a:solidFill>
              <a:schemeClr val="tx1"/>
            </a:solidFill>
            <a:prstDash val="solid"/>
            <a:round/>
            <a:headEnd type="none" w="med" len="med"/>
            <a:tailEnd type="triangle" w="med" len="med"/>
          </a:ln>
        </p:spPr>
      </p:cxnSp>
      <p:cxnSp>
        <p:nvCxnSpPr>
          <p:cNvPr id="29711" name="直接箭头连接符 32783"/>
          <p:cNvCxnSpPr>
            <a:stCxn id="29704" idx="6"/>
            <a:endCxn id="29700" idx="1"/>
          </p:cNvCxnSpPr>
          <p:nvPr/>
        </p:nvCxnSpPr>
        <p:spPr>
          <a:xfrm>
            <a:off x="7403630" y="7321316"/>
            <a:ext cx="1385241" cy="0"/>
          </a:xfrm>
          <a:prstGeom prst="straightConnector1">
            <a:avLst/>
          </a:prstGeom>
          <a:ln w="9525" cap="flat" cmpd="sng">
            <a:solidFill>
              <a:schemeClr val="tx1"/>
            </a:solidFill>
            <a:prstDash val="solid"/>
            <a:round/>
            <a:headEnd type="none" w="med" len="med"/>
            <a:tailEnd type="triangle" w="med" len="med"/>
          </a:ln>
        </p:spPr>
      </p:cxnSp>
      <p:cxnSp>
        <p:nvCxnSpPr>
          <p:cNvPr id="29712" name="直接箭头连接符 32784"/>
          <p:cNvCxnSpPr>
            <a:stCxn id="29704" idx="6"/>
            <a:endCxn id="29700" idx="1"/>
          </p:cNvCxnSpPr>
          <p:nvPr/>
        </p:nvCxnSpPr>
        <p:spPr>
          <a:xfrm>
            <a:off x="7403630" y="7961019"/>
            <a:ext cx="1385241" cy="0"/>
          </a:xfrm>
          <a:prstGeom prst="straightConnector1">
            <a:avLst/>
          </a:prstGeom>
          <a:ln w="9525" cap="flat" cmpd="sng">
            <a:solidFill>
              <a:schemeClr val="tx1"/>
            </a:solidFill>
            <a:prstDash val="solid"/>
            <a:round/>
            <a:headEnd type="none" w="med" len="med"/>
            <a:tailEnd type="triangle" w="med" len="med"/>
          </a:ln>
        </p:spPr>
      </p:cxnSp>
      <p:sp>
        <p:nvSpPr>
          <p:cNvPr id="29713" name="矩形 32785"/>
          <p:cNvSpPr/>
          <p:nvPr/>
        </p:nvSpPr>
        <p:spPr>
          <a:xfrm>
            <a:off x="9108723" y="2732852"/>
            <a:ext cx="5011796" cy="20272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   </a:t>
            </a:r>
            <a:endParaRPr lang="en-US" altLang="zh-CN" sz="2965">
              <a:latin typeface="Arial" panose="020B0604020202020204" pitchFamily="34" charset="0"/>
              <a:ea typeface="宋体" panose="02010600030101010101" pitchFamily="2" charset="-122"/>
            </a:endParaRPr>
          </a:p>
        </p:txBody>
      </p:sp>
      <p:sp>
        <p:nvSpPr>
          <p:cNvPr id="29714" name="椭圆 32786"/>
          <p:cNvSpPr/>
          <p:nvPr/>
        </p:nvSpPr>
        <p:spPr>
          <a:xfrm>
            <a:off x="9322741" y="2838686"/>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15" name="椭圆 32787"/>
          <p:cNvSpPr/>
          <p:nvPr/>
        </p:nvSpPr>
        <p:spPr>
          <a:xfrm>
            <a:off x="11027834" y="2838686"/>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16" name="椭圆 32788"/>
          <p:cNvSpPr/>
          <p:nvPr/>
        </p:nvSpPr>
        <p:spPr>
          <a:xfrm>
            <a:off x="12629444" y="2838686"/>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17" name="椭圆 32789"/>
          <p:cNvSpPr/>
          <p:nvPr/>
        </p:nvSpPr>
        <p:spPr>
          <a:xfrm>
            <a:off x="9428575" y="3906427"/>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18" name="直接连接符 32790"/>
          <p:cNvSpPr/>
          <p:nvPr/>
        </p:nvSpPr>
        <p:spPr>
          <a:xfrm flipV="1">
            <a:off x="13269148" y="4760148"/>
            <a:ext cx="0" cy="745538"/>
          </a:xfrm>
          <a:prstGeom prst="line">
            <a:avLst/>
          </a:prstGeom>
          <a:ln w="9525" cap="flat" cmpd="sng">
            <a:solidFill>
              <a:schemeClr val="tx1"/>
            </a:solidFill>
            <a:prstDash val="solid"/>
            <a:round/>
            <a:headEnd type="none" w="med" len="med"/>
            <a:tailEnd type="triangle" w="med" len="med"/>
          </a:ln>
        </p:spPr>
      </p:sp>
      <p:sp>
        <p:nvSpPr>
          <p:cNvPr id="29719" name="左右箭头 32791"/>
          <p:cNvSpPr/>
          <p:nvPr/>
        </p:nvSpPr>
        <p:spPr>
          <a:xfrm>
            <a:off x="10602148" y="6679259"/>
            <a:ext cx="1919111" cy="428037"/>
          </a:xfrm>
          <a:prstGeom prst="leftRightArrow">
            <a:avLst>
              <a:gd name="adj1" fmla="val 50000"/>
              <a:gd name="adj2" fmla="val 89608"/>
            </a:avLst>
          </a:prstGeom>
          <a:solidFill>
            <a:schemeClr val="accent1"/>
          </a:solidFill>
          <a:ln w="9525" cap="flat" cmpd="sng">
            <a:solidFill>
              <a:schemeClr val="tx1"/>
            </a:solidFill>
            <a:prstDash val="solid"/>
            <a:miter/>
            <a:headEnd type="none" w="med" len="med"/>
            <a:tailEnd type="none" w="med" len="med"/>
          </a:ln>
        </p:spPr>
        <p:txBody>
          <a:bodyPr anchor="t"/>
          <a:p>
            <a:pPr lvl="0" indent="0"/>
            <a:endParaRPr lang="zh-CN" altLang="en-US" sz="3850">
              <a:latin typeface="Arial" panose="020B0604020202020204" pitchFamily="34" charset="0"/>
              <a:ea typeface="宋体" panose="02010600030101010101" pitchFamily="2" charset="-122"/>
            </a:endParaRPr>
          </a:p>
        </p:txBody>
      </p:sp>
      <p:sp>
        <p:nvSpPr>
          <p:cNvPr id="29720" name="直接连接符 32792"/>
          <p:cNvSpPr/>
          <p:nvPr/>
        </p:nvSpPr>
        <p:spPr>
          <a:xfrm flipV="1">
            <a:off x="9748427" y="4760148"/>
            <a:ext cx="0" cy="639704"/>
          </a:xfrm>
          <a:prstGeom prst="line">
            <a:avLst/>
          </a:prstGeom>
          <a:ln w="9525" cap="flat" cmpd="sng">
            <a:solidFill>
              <a:schemeClr val="tx1"/>
            </a:solidFill>
            <a:prstDash val="solid"/>
            <a:round/>
            <a:headEnd type="triangle" w="med" len="med"/>
            <a:tailEnd type="triangle" w="med" len="med"/>
          </a:ln>
        </p:spPr>
      </p:sp>
      <p:sp>
        <p:nvSpPr>
          <p:cNvPr id="29721" name="椭圆 32793"/>
          <p:cNvSpPr/>
          <p:nvPr/>
        </p:nvSpPr>
        <p:spPr>
          <a:xfrm>
            <a:off x="11136019" y="3906427"/>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22" name="文本框 32794"/>
          <p:cNvSpPr txBox="1"/>
          <p:nvPr/>
        </p:nvSpPr>
        <p:spPr>
          <a:xfrm>
            <a:off x="7507111" y="3372556"/>
            <a:ext cx="1279407" cy="421005"/>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2370">
                <a:latin typeface="Arial" panose="020B0604020202020204" pitchFamily="34" charset="0"/>
                <a:ea typeface="宋体" panose="02010600030101010101" pitchFamily="2" charset="-122"/>
              </a:rPr>
              <a:t>连接池</a:t>
            </a:r>
            <a:endParaRPr lang="zh-CN" altLang="en-US" sz="2370">
              <a:latin typeface="Arial" panose="020B0604020202020204" pitchFamily="34" charset="0"/>
              <a:ea typeface="宋体" panose="02010600030101010101" pitchFamily="2" charset="-122"/>
            </a:endParaRPr>
          </a:p>
        </p:txBody>
      </p:sp>
      <p:sp>
        <p:nvSpPr>
          <p:cNvPr id="29723" name="文本框 32795"/>
          <p:cNvSpPr txBox="1"/>
          <p:nvPr/>
        </p:nvSpPr>
        <p:spPr>
          <a:xfrm>
            <a:off x="10707982" y="7213130"/>
            <a:ext cx="1813277" cy="1710690"/>
          </a:xfrm>
          <a:prstGeom prst="rect">
            <a:avLst/>
          </a:prstGeom>
          <a:noFill/>
          <a:ln w="9525">
            <a:noFill/>
          </a:ln>
        </p:spPr>
        <p:txBody>
          <a:bodyPr anchor="t">
            <a:spAutoFit/>
          </a:bodyPr>
          <a:p>
            <a:pPr marL="342900" lvl="0" indent="-342900" fontAlgn="t">
              <a:lnSpc>
                <a:spcPct val="90000"/>
              </a:lnSpc>
              <a:spcBef>
                <a:spcPct val="50000"/>
              </a:spcBef>
              <a:buClr>
                <a:schemeClr val="tx1"/>
              </a:buClr>
              <a:buSzPct val="70000"/>
              <a:buFont typeface="Wingdings" panose="05000000000000000000" pitchFamily="2" charset="2"/>
              <a:buNone/>
            </a:pPr>
            <a:r>
              <a:rPr lang="zh-CN" altLang="en-US" sz="2075">
                <a:latin typeface="Arial" panose="020B0604020202020204" pitchFamily="34" charset="0"/>
                <a:ea typeface="宋体" panose="02010600030101010101" pitchFamily="2" charset="-122"/>
              </a:rPr>
              <a:t>用从连接池</a:t>
            </a:r>
            <a:endParaRPr lang="zh-CN" altLang="en-US" sz="2075">
              <a:latin typeface="Arial" panose="020B0604020202020204" pitchFamily="34" charset="0"/>
              <a:ea typeface="宋体" panose="02010600030101010101" pitchFamily="2" charset="-122"/>
            </a:endParaRPr>
          </a:p>
          <a:p>
            <a:pPr marL="342900" lvl="0" indent="-342900" fontAlgn="t">
              <a:lnSpc>
                <a:spcPct val="90000"/>
              </a:lnSpc>
              <a:spcBef>
                <a:spcPct val="50000"/>
              </a:spcBef>
              <a:buClr>
                <a:schemeClr val="tx1"/>
              </a:buClr>
              <a:buSzPct val="70000"/>
              <a:buFont typeface="Wingdings" panose="05000000000000000000" pitchFamily="2" charset="2"/>
              <a:buNone/>
            </a:pPr>
            <a:r>
              <a:rPr lang="zh-CN" altLang="en-US" sz="2075">
                <a:latin typeface="Arial" panose="020B0604020202020204" pitchFamily="34" charset="0"/>
                <a:ea typeface="宋体" panose="02010600030101010101" pitchFamily="2" charset="-122"/>
              </a:rPr>
              <a:t>中获得的连</a:t>
            </a:r>
            <a:endParaRPr lang="zh-CN" altLang="en-US" sz="2075">
              <a:latin typeface="Arial" panose="020B0604020202020204" pitchFamily="34" charset="0"/>
              <a:ea typeface="宋体" panose="02010600030101010101" pitchFamily="2" charset="-122"/>
            </a:endParaRPr>
          </a:p>
          <a:p>
            <a:pPr marL="342900" lvl="0" indent="-342900" fontAlgn="t">
              <a:lnSpc>
                <a:spcPct val="90000"/>
              </a:lnSpc>
              <a:spcBef>
                <a:spcPct val="50000"/>
              </a:spcBef>
              <a:buClr>
                <a:schemeClr val="tx1"/>
              </a:buClr>
              <a:buSzPct val="70000"/>
              <a:buFont typeface="Wingdings" panose="05000000000000000000" pitchFamily="2" charset="2"/>
              <a:buNone/>
            </a:pPr>
            <a:r>
              <a:rPr lang="zh-CN" altLang="en-US" sz="2075">
                <a:latin typeface="Arial" panose="020B0604020202020204" pitchFamily="34" charset="0"/>
                <a:ea typeface="宋体" panose="02010600030101010101" pitchFamily="2" charset="-122"/>
              </a:rPr>
              <a:t>接与数据库</a:t>
            </a:r>
            <a:endParaRPr lang="zh-CN" altLang="en-US" sz="2075">
              <a:latin typeface="Arial" panose="020B0604020202020204" pitchFamily="34" charset="0"/>
              <a:ea typeface="宋体" panose="02010600030101010101" pitchFamily="2" charset="-122"/>
            </a:endParaRPr>
          </a:p>
          <a:p>
            <a:pPr marL="342900" lvl="0" indent="-342900" fontAlgn="t">
              <a:lnSpc>
                <a:spcPct val="90000"/>
              </a:lnSpc>
              <a:spcBef>
                <a:spcPct val="50000"/>
              </a:spcBef>
              <a:buClr>
                <a:schemeClr val="tx1"/>
              </a:buClr>
              <a:buSzPct val="70000"/>
              <a:buFont typeface="Wingdings" panose="05000000000000000000" pitchFamily="2" charset="2"/>
              <a:buNone/>
            </a:pPr>
            <a:r>
              <a:rPr lang="zh-CN" altLang="en-US" sz="2075">
                <a:latin typeface="Arial" panose="020B0604020202020204" pitchFamily="34" charset="0"/>
                <a:ea typeface="宋体" panose="02010600030101010101" pitchFamily="2" charset="-122"/>
              </a:rPr>
              <a:t>通迅</a:t>
            </a:r>
            <a:endParaRPr lang="zh-CN" altLang="en-US" sz="2075">
              <a:latin typeface="Arial" panose="020B0604020202020204" pitchFamily="34" charset="0"/>
              <a:ea typeface="宋体" panose="02010600030101010101" pitchFamily="2"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33793"/>
          <p:cNvSpPr>
            <a:spLocks noGrp="1"/>
          </p:cNvSpPr>
          <p:nvPr>
            <p:ph type="title"/>
          </p:nvPr>
        </p:nvSpPr>
        <p:spPr/>
        <p:txBody>
          <a:bodyPr anchor="b"/>
          <a:p>
            <a:r>
              <a:rPr lang="zh-CN" altLang="en-US"/>
              <a:t>编写一个基本的连接池实现连接复用</a:t>
            </a:r>
            <a:endParaRPr lang="zh-CN" altLang="en-US"/>
          </a:p>
        </p:txBody>
      </p:sp>
      <p:pic>
        <p:nvPicPr>
          <p:cNvPr id="30722" name="图片 33795"/>
          <p:cNvPicPr>
            <a:picLocks noChangeAspect="1"/>
          </p:cNvPicPr>
          <p:nvPr/>
        </p:nvPicPr>
        <p:blipFill>
          <a:blip r:embed="rId1"/>
          <a:stretch>
            <a:fillRect/>
          </a:stretch>
        </p:blipFill>
        <p:spPr>
          <a:xfrm>
            <a:off x="155316" y="2506792"/>
            <a:ext cx="9398000" cy="9694333"/>
          </a:xfrm>
          <a:prstGeom prst="rect">
            <a:avLst/>
          </a:prstGeom>
          <a:noFill/>
          <a:ln w="9525">
            <a:noFill/>
          </a:ln>
        </p:spPr>
      </p:pic>
      <p:pic>
        <p:nvPicPr>
          <p:cNvPr id="30723" name="图片 33796"/>
          <p:cNvPicPr>
            <a:picLocks noChangeAspect="1"/>
          </p:cNvPicPr>
          <p:nvPr/>
        </p:nvPicPr>
        <p:blipFill>
          <a:blip r:embed="rId2"/>
          <a:stretch>
            <a:fillRect/>
          </a:stretch>
        </p:blipFill>
        <p:spPr>
          <a:xfrm>
            <a:off x="10067172" y="2506792"/>
            <a:ext cx="6265333" cy="3316111"/>
          </a:xfrm>
          <a:prstGeom prst="rect">
            <a:avLst/>
          </a:prstGeom>
          <a:noFill/>
          <a:ln w="9525">
            <a:noFill/>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p>
            <a:r>
              <a:rPr lang="zh-CN" altLang="en-US" i="1">
                <a:ea typeface="新宋体" panose="02010609030101010101" pitchFamily="1" charset="-122"/>
                <a:sym typeface="+mn-ea"/>
              </a:rPr>
              <a:t>二、数据库连接池</a:t>
            </a:r>
            <a:endParaRPr lang="en-US" altLang="zh-CN" dirty="0">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lnSpc>
                <a:spcPct val="90000"/>
              </a:lnSpc>
            </a:pPr>
            <a:r>
              <a:rPr lang="zh-CN" altLang="en-US" sz="2800">
                <a:sym typeface="+mn-ea"/>
              </a:rPr>
              <a:t>现在很多</a:t>
            </a:r>
            <a:r>
              <a:rPr lang="en-US" altLang="zh-CN" sz="2800">
                <a:sym typeface="+mn-ea"/>
              </a:rPr>
              <a:t>WEB</a:t>
            </a:r>
            <a:r>
              <a:rPr lang="zh-CN" altLang="en-US" sz="2800">
                <a:sym typeface="+mn-ea"/>
              </a:rPr>
              <a:t>服务器</a:t>
            </a:r>
            <a:r>
              <a:rPr lang="en-US" altLang="zh-CN" sz="2800">
                <a:sym typeface="+mn-ea"/>
              </a:rPr>
              <a:t>(Weblogic, WebSphere, Tomcat)</a:t>
            </a:r>
            <a:r>
              <a:rPr lang="zh-CN" altLang="en-US" sz="2800">
                <a:sym typeface="+mn-ea"/>
              </a:rPr>
              <a:t>都提供了</a:t>
            </a:r>
            <a:r>
              <a:rPr lang="en-US" altLang="zh-CN" sz="2800">
                <a:sym typeface="+mn-ea"/>
              </a:rPr>
              <a:t>DataSoruce</a:t>
            </a:r>
            <a:r>
              <a:rPr lang="zh-CN" altLang="en-US" sz="2800">
                <a:sym typeface="+mn-ea"/>
              </a:rPr>
              <a:t>的实现，即连接池的实现。通常我们把</a:t>
            </a:r>
            <a:r>
              <a:rPr lang="en-US" altLang="zh-CN" sz="2800">
                <a:sym typeface="+mn-ea"/>
              </a:rPr>
              <a:t>DataSource</a:t>
            </a:r>
            <a:r>
              <a:rPr lang="zh-CN" altLang="en-US" sz="2800">
                <a:sym typeface="+mn-ea"/>
              </a:rPr>
              <a:t>的实现，按其英文含义称之为数据源，数据源中都包含了数据库连接池的实现。</a:t>
            </a:r>
            <a:endParaRPr lang="zh-CN" altLang="en-US" sz="2800"/>
          </a:p>
          <a:p>
            <a:pPr>
              <a:lnSpc>
                <a:spcPct val="90000"/>
              </a:lnSpc>
            </a:pPr>
            <a:r>
              <a:rPr lang="zh-CN" altLang="en-US" sz="2800">
                <a:sym typeface="+mn-ea"/>
              </a:rPr>
              <a:t>也有一些开源组织提供了数据源的独立实现：</a:t>
            </a:r>
            <a:endParaRPr lang="zh-CN" altLang="en-US" sz="2800"/>
          </a:p>
          <a:p>
            <a:pPr lvl="1">
              <a:lnSpc>
                <a:spcPct val="90000"/>
              </a:lnSpc>
            </a:pPr>
            <a:r>
              <a:rPr lang="en-US" altLang="zh-CN" sz="2800">
                <a:sym typeface="+mn-ea"/>
              </a:rPr>
              <a:t>DBCP </a:t>
            </a:r>
            <a:r>
              <a:rPr lang="zh-CN" altLang="en-US" sz="2800">
                <a:sym typeface="+mn-ea"/>
              </a:rPr>
              <a:t>数据库连接池 </a:t>
            </a:r>
            <a:endParaRPr lang="zh-CN" altLang="en-US" sz="2800"/>
          </a:p>
          <a:p>
            <a:pPr lvl="1">
              <a:lnSpc>
                <a:spcPct val="90000"/>
              </a:lnSpc>
            </a:pPr>
            <a:r>
              <a:rPr lang="en-US" altLang="zh-CN" sz="2800">
                <a:sym typeface="+mn-ea"/>
              </a:rPr>
              <a:t>C3P0 </a:t>
            </a:r>
            <a:r>
              <a:rPr lang="zh-CN" altLang="en-US" sz="2800">
                <a:sym typeface="+mn-ea"/>
              </a:rPr>
              <a:t>数据库连接池</a:t>
            </a:r>
            <a:endParaRPr lang="zh-CN" altLang="en-US" sz="2800"/>
          </a:p>
          <a:p>
            <a:pPr>
              <a:lnSpc>
                <a:spcPct val="90000"/>
              </a:lnSpc>
            </a:pPr>
            <a:r>
              <a:rPr lang="zh-CN" altLang="en-US" sz="2800">
                <a:latin typeface="宋体" panose="02010600030101010101" pitchFamily="2" charset="-122"/>
                <a:sym typeface="+mn-ea"/>
              </a:rPr>
              <a:t>实际应用时不需要编写连接数据库代码，直接从数据源获得数据库的连接。</a:t>
            </a:r>
            <a:r>
              <a:rPr lang="zh-CN" altLang="en-US" sz="2800">
                <a:sym typeface="+mn-ea"/>
              </a:rPr>
              <a:t>程序员编程时也应尽量使用这些数据源的实现，以提升程序的数据库访问性能。</a:t>
            </a:r>
            <a:endParaRPr lang="zh-CN" altLang="en-US" sz="2800"/>
          </a:p>
          <a:p>
            <a:pPr marL="266700" indent="0" defTabSz="568325">
              <a:spcBef>
                <a:spcPts val="400"/>
              </a:spcBef>
              <a:buNone/>
              <a:defRPr sz="1930"/>
            </a:pPr>
            <a:endParaRPr lang="en-US" altLang="zh-CN" sz="2800"/>
          </a:p>
          <a:p>
            <a:pPr>
              <a:lnSpc>
                <a:spcPct val="80000"/>
              </a:lnSpc>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p>
            <a:r>
              <a:rPr lang="zh-CN" altLang="en-US" dirty="0">
                <a:ea typeface="宋体" panose="02010600030101010101" pitchFamily="2" charset="-122"/>
                <a:sym typeface="+mn-ea"/>
              </a:rPr>
              <a:t>二、</a:t>
            </a:r>
            <a:r>
              <a:rPr lang="en-US" altLang="zh-CN" dirty="0">
                <a:sym typeface="+mn-ea"/>
              </a:rPr>
              <a:t>DBCP</a:t>
            </a:r>
            <a:r>
              <a:rPr lang="zh-CN" altLang="en-US" dirty="0">
                <a:ea typeface="宋体" panose="02010600030101010101" pitchFamily="2" charset="-122"/>
                <a:sym typeface="+mn-ea"/>
              </a:rPr>
              <a:t>连接池</a:t>
            </a:r>
            <a:endParaRPr lang="zh-CN" altLang="en-US"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buNone/>
            </a:pPr>
            <a:r>
              <a:rPr lang="en-US" altLang="zh-CN" sz="3600">
                <a:sym typeface="+mn-ea"/>
              </a:rPr>
              <a:t>DBCP </a:t>
            </a:r>
            <a:r>
              <a:rPr lang="zh-CN" altLang="en-US" sz="3600">
                <a:sym typeface="+mn-ea"/>
              </a:rPr>
              <a:t>是 </a:t>
            </a:r>
            <a:r>
              <a:rPr lang="en-US" altLang="zh-CN" sz="3600">
                <a:sym typeface="+mn-ea"/>
              </a:rPr>
              <a:t>Apache </a:t>
            </a:r>
            <a:r>
              <a:rPr lang="zh-CN" altLang="en-US" sz="3600">
                <a:sym typeface="+mn-ea"/>
              </a:rPr>
              <a:t>软件基金组织下的开源连接池实现，使用</a:t>
            </a:r>
            <a:r>
              <a:rPr lang="en-US" altLang="zh-CN" sz="3600">
                <a:sym typeface="+mn-ea"/>
              </a:rPr>
              <a:t>DBCP</a:t>
            </a:r>
            <a:r>
              <a:rPr lang="zh-CN" altLang="en-US" sz="3600">
                <a:sym typeface="+mn-ea"/>
              </a:rPr>
              <a:t>数据源，应用程序应在系统中增加如下两个 </a:t>
            </a:r>
            <a:r>
              <a:rPr lang="en-US" altLang="zh-CN" sz="3600">
                <a:sym typeface="+mn-ea"/>
              </a:rPr>
              <a:t>jar </a:t>
            </a:r>
            <a:r>
              <a:rPr lang="zh-CN" altLang="en-US" sz="3600">
                <a:sym typeface="+mn-ea"/>
              </a:rPr>
              <a:t>文件：</a:t>
            </a:r>
            <a:endParaRPr lang="zh-CN" altLang="en-US" sz="3600"/>
          </a:p>
          <a:p>
            <a:pPr lvl="1"/>
            <a:r>
              <a:rPr lang="en-US" altLang="zh-CN" sz="3600">
                <a:sym typeface="+mn-ea"/>
              </a:rPr>
              <a:t>Commons-dbcp.jar</a:t>
            </a:r>
            <a:r>
              <a:rPr lang="zh-CN" altLang="en-US" sz="3600">
                <a:sym typeface="+mn-ea"/>
              </a:rPr>
              <a:t>：连接池的实现</a:t>
            </a:r>
            <a:endParaRPr lang="zh-CN" altLang="en-US" sz="3600"/>
          </a:p>
          <a:p>
            <a:pPr lvl="1"/>
            <a:r>
              <a:rPr lang="en-US" altLang="zh-CN" sz="3600">
                <a:sym typeface="+mn-ea"/>
              </a:rPr>
              <a:t>Commons-pool.jar</a:t>
            </a:r>
            <a:r>
              <a:rPr lang="zh-CN" altLang="en-US" sz="3600">
                <a:sym typeface="+mn-ea"/>
              </a:rPr>
              <a:t>：连接池实现的依赖库</a:t>
            </a:r>
            <a:endParaRPr lang="zh-CN" altLang="en-US" sz="3600"/>
          </a:p>
          <a:p>
            <a:pPr>
              <a:buNone/>
            </a:pPr>
            <a:r>
              <a:rPr lang="en-US" altLang="zh-CN" sz="3600">
                <a:sym typeface="+mn-ea"/>
              </a:rPr>
              <a:t>Tomcat </a:t>
            </a:r>
            <a:r>
              <a:rPr lang="zh-CN" altLang="en-US" sz="3600">
                <a:sym typeface="+mn-ea"/>
              </a:rPr>
              <a:t>的连接池正是采用该连接池来实现的。该数据库连接池既可以与应用服务器整合使用，也可由应用程序独立使用。</a:t>
            </a:r>
            <a:endParaRPr lang="zh-CN" altLang="en-US" sz="36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p>
            <a:r>
              <a:rPr lang="zh-CN" altLang="en-US" dirty="0">
                <a:ea typeface="宋体" panose="02010600030101010101" pitchFamily="2" charset="-122"/>
                <a:sym typeface="+mn-ea"/>
              </a:rPr>
              <a:t>二、</a:t>
            </a:r>
            <a:r>
              <a:rPr lang="en-US" altLang="zh-CN" dirty="0">
                <a:sym typeface="+mn-ea"/>
              </a:rPr>
              <a:t>DBCP</a:t>
            </a:r>
            <a:r>
              <a:rPr lang="zh-CN" altLang="en-US" dirty="0">
                <a:ea typeface="宋体" panose="02010600030101010101" pitchFamily="2" charset="-122"/>
                <a:sym typeface="+mn-ea"/>
              </a:rPr>
              <a:t>使用示例</a:t>
            </a:r>
            <a:endParaRPr lang="zh-CN" altLang="en-US" dirty="0">
              <a:ea typeface="宋体" panose="02010600030101010101" pitchFamily="2" charset="-122"/>
              <a:sym typeface="+mn-ea"/>
            </a:endParaRPr>
          </a:p>
        </p:txBody>
      </p:sp>
      <p:sp>
        <p:nvSpPr>
          <p:cNvPr id="37890" name="文本占位符 40962"/>
          <p:cNvSpPr>
            <a:spLocks noGrp="1"/>
          </p:cNvSpPr>
          <p:nvPr>
            <p:ph idx="1"/>
          </p:nvPr>
        </p:nvSpPr>
        <p:spPr>
          <a:xfrm>
            <a:off x="444500" y="2761615"/>
            <a:ext cx="16201390" cy="6803390"/>
          </a:xfrm>
        </p:spPr>
        <p:txBody>
          <a:bodyPr anchor="t">
            <a:noAutofit/>
          </a:bodyPr>
          <a:p>
            <a:r>
              <a:rPr lang="zh-CN" altLang="en-US" sz="3600"/>
              <a:t>使用</a:t>
            </a:r>
            <a:r>
              <a:rPr lang="en-US" altLang="zh-CN" sz="3600"/>
              <a:t>DBCP</a:t>
            </a:r>
            <a:r>
              <a:rPr lang="zh-CN" altLang="en-US" sz="3600"/>
              <a:t>示例代码：</a:t>
            </a:r>
            <a:endParaRPr lang="zh-CN" altLang="en-US" sz="3600"/>
          </a:p>
          <a:p>
            <a:r>
              <a:rPr lang="zh-CN" altLang="en-US" sz="2800"/>
              <a:t>private static DataSource ds;//连接池</a:t>
            </a:r>
            <a:endParaRPr lang="zh-CN" altLang="en-US" sz="2800"/>
          </a:p>
          <a:p>
            <a:r>
              <a:rPr lang="zh-CN" altLang="en-US" sz="2800"/>
              <a:t>	static{Properties properties=new Properties();//实例化属性集对象</a:t>
            </a:r>
            <a:endParaRPr lang="zh-CN" altLang="en-US" sz="2800"/>
          </a:p>
          <a:p>
            <a:r>
              <a:rPr lang="zh-CN" altLang="en-US" sz="2800"/>
              <a:t>	try {//加载指定的配置文件</a:t>
            </a:r>
            <a:endParaRPr lang="zh-CN" altLang="en-US" sz="2800"/>
          </a:p>
          <a:p>
            <a:pPr marL="635000" indent="0">
              <a:buNone/>
            </a:pPr>
            <a:r>
              <a:rPr lang="zh-CN" altLang="en-US" sz="2800"/>
              <a:t>properties.load(DBCPUtils.class.getClassLoader().		getResourceAsStream("dbcpconfig.properties"));	ds=BasicDataSourceFactory.createDataSource(properties);//实例化连接池</a:t>
            </a:r>
            <a:endParaRPr lang="zh-CN" altLang="en-US" sz="2800"/>
          </a:p>
          <a:p>
            <a:r>
              <a:rPr lang="zh-CN" altLang="en-US" sz="2800"/>
              <a:t>} catch (IOException e) {e.printStackTrace();} catch (Exception e) {e.printStackTrace();}}</a:t>
            </a:r>
            <a:endParaRPr lang="zh-CN" altLang="en-US" sz="2800"/>
          </a:p>
          <a:p>
            <a:r>
              <a:rPr lang="zh-CN" altLang="en-US" sz="2800"/>
              <a:t>	/**获取连接对象*/</a:t>
            </a:r>
            <a:endParaRPr lang="zh-CN" altLang="en-US" sz="2800"/>
          </a:p>
          <a:p>
            <a:r>
              <a:rPr lang="zh-CN" altLang="en-US" sz="2800"/>
              <a:t>	public static Connection getConnection() {</a:t>
            </a:r>
            <a:endParaRPr lang="zh-CN" altLang="en-US" sz="2800"/>
          </a:p>
          <a:p>
            <a:r>
              <a:rPr lang="zh-CN" altLang="en-US" sz="2800"/>
              <a:t>		try {return ds.getConnection();} catch (SQLException e) {e.printStackTrace();}return null;}	</a:t>
            </a:r>
            <a:endParaRPr lang="zh-CN" altLang="en-US" sz="2800"/>
          </a:p>
          <a:p>
            <a:endParaRPr lang="zh-CN" altLang="en-US" sz="360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ph type="body" idx="1"/>
          </p:nvPr>
        </p:nvSpPr>
        <p:spPr>
          <a:xfrm>
            <a:off x="845185" y="2876550"/>
            <a:ext cx="14819630" cy="6604000"/>
          </a:xfrm>
          <a:prstGeom prst="rect">
            <a:avLst/>
          </a:prstGeom>
        </p:spPr>
        <p:txBody>
          <a:bodyPr>
            <a:noAutofit/>
          </a:bodyPr>
          <a:lstStyle/>
          <a:p>
            <a:pPr marL="535940" indent="-269240" defTabSz="568325">
              <a:spcBef>
                <a:spcPts val="400"/>
              </a:spcBef>
              <a:defRPr sz="1930"/>
            </a:pPr>
            <a:r>
              <a:rPr lang="zh-CN" altLang="en-US" sz="3600">
                <a:ea typeface="宋体" panose="02010600030101010101" pitchFamily="2" charset="-122"/>
              </a:rPr>
              <a:t>事务</a:t>
            </a:r>
            <a:r>
              <a:rPr lang="en-US" altLang="zh-CN" sz="3600">
                <a:ea typeface="宋体" panose="02010600030101010101" pitchFamily="2" charset="-122"/>
              </a:rPr>
              <a:t>&amp;</a:t>
            </a:r>
            <a:r>
              <a:rPr lang="zh-CN" altLang="en-US" sz="3600">
                <a:ea typeface="宋体" panose="02010600030101010101" pitchFamily="2" charset="-122"/>
              </a:rPr>
              <a:t>连接池</a:t>
            </a:r>
            <a:endParaRPr lang="zh-CN" altLang="en-US" sz="3600">
              <a:ea typeface="宋体" panose="02010600030101010101" pitchFamily="2" charset="-122"/>
            </a:endParaRPr>
          </a:p>
          <a:p>
            <a:pPr marL="993140" lvl="1" indent="-269240" defTabSz="568325">
              <a:spcBef>
                <a:spcPts val="400"/>
              </a:spcBef>
              <a:defRPr sz="1930"/>
            </a:pPr>
            <a:r>
              <a:rPr lang="zh-CN" altLang="en-US" sz="3600">
                <a:ea typeface="宋体" panose="02010600030101010101" pitchFamily="2" charset="-122"/>
              </a:rPr>
              <a:t>事务简介</a:t>
            </a:r>
            <a:endParaRPr lang="zh-CN" altLang="en-US" sz="3600">
              <a:ea typeface="宋体" panose="02010600030101010101" pitchFamily="2" charset="-122"/>
            </a:endParaRPr>
          </a:p>
          <a:p>
            <a:pPr marL="993140" lvl="1" indent="-269240" defTabSz="568325">
              <a:spcBef>
                <a:spcPts val="400"/>
              </a:spcBef>
              <a:defRPr sz="1930"/>
            </a:pPr>
            <a:r>
              <a:rPr lang="zh-CN" altLang="en-US" sz="3600">
                <a:ea typeface="宋体" panose="02010600030101010101" pitchFamily="2" charset="-122"/>
                <a:sym typeface="+mn-ea"/>
              </a:rPr>
              <a:t>事务的使用</a:t>
            </a:r>
            <a:endParaRPr lang="zh-CN" altLang="en-US" sz="3600">
              <a:ea typeface="宋体" panose="02010600030101010101" pitchFamily="2" charset="-122"/>
              <a:sym typeface="+mn-ea"/>
            </a:endParaRPr>
          </a:p>
          <a:p>
            <a:pPr marL="993140" lvl="1" indent="-269240" defTabSz="568325">
              <a:spcBef>
                <a:spcPts val="400"/>
              </a:spcBef>
              <a:defRPr sz="1930"/>
            </a:pPr>
            <a:r>
              <a:rPr lang="en-US" altLang="zh-CN" sz="3600">
                <a:ea typeface="宋体" panose="02010600030101010101" pitchFamily="2" charset="-122"/>
              </a:rPr>
              <a:t>DBCP</a:t>
            </a:r>
            <a:r>
              <a:rPr lang="zh-CN" altLang="en-US" sz="3600">
                <a:ea typeface="宋体" panose="02010600030101010101" pitchFamily="2" charset="-122"/>
              </a:rPr>
              <a:t>连接池</a:t>
            </a:r>
            <a:endParaRPr lang="zh-CN" altLang="en-US" sz="3600">
              <a:ea typeface="宋体" panose="02010600030101010101" pitchFamily="2" charset="-122"/>
            </a:endParaRPr>
          </a:p>
          <a:p>
            <a:pPr marL="993140" lvl="1" indent="-269240" defTabSz="568325">
              <a:spcBef>
                <a:spcPts val="400"/>
              </a:spcBef>
              <a:defRPr sz="1930"/>
            </a:pPr>
            <a:r>
              <a:rPr lang="en-US" altLang="zh-CN" sz="3600">
                <a:ea typeface="宋体" panose="02010600030101010101" pitchFamily="2" charset="-122"/>
              </a:rPr>
              <a:t>C3P0</a:t>
            </a:r>
            <a:r>
              <a:rPr lang="zh-CN" altLang="en-US" sz="3600">
                <a:ea typeface="宋体" panose="02010600030101010101" pitchFamily="2" charset="-122"/>
              </a:rPr>
              <a:t>连接池</a:t>
            </a:r>
            <a:endParaRPr lang="zh-CN" altLang="en-US" sz="3600">
              <a:ea typeface="宋体" panose="02010600030101010101" pitchFamily="2" charset="-122"/>
            </a:endParaRPr>
          </a:p>
          <a:p>
            <a:pPr marL="993140" lvl="1" indent="-269240" defTabSz="568325">
              <a:spcBef>
                <a:spcPts val="400"/>
              </a:spcBef>
              <a:defRPr sz="1930"/>
            </a:pPr>
            <a:r>
              <a:rPr lang="en-US" altLang="zh-CN" sz="3600">
                <a:ea typeface="宋体" panose="02010600030101010101" pitchFamily="2" charset="-122"/>
              </a:rPr>
              <a:t>DbUtils</a:t>
            </a:r>
            <a:r>
              <a:rPr lang="zh-CN" altLang="en-US" sz="3600">
                <a:ea typeface="宋体" panose="02010600030101010101" pitchFamily="2" charset="-122"/>
              </a:rPr>
              <a:t>的使用</a:t>
            </a:r>
            <a:endParaRPr lang="zh-CN" altLang="en-US" sz="3600">
              <a:ea typeface="宋体" panose="02010600030101010101" pitchFamily="2" charset="-122"/>
            </a:endParaRPr>
          </a:p>
          <a:p>
            <a:pPr marL="723900" lvl="1"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
        <p:nvSpPr>
          <p:cNvPr id="44" name="Shape 44"/>
          <p:cNvSpPr/>
          <p:nvPr>
            <p:ph type="title"/>
          </p:nvPr>
        </p:nvSpPr>
        <p:spPr>
          <a:prstGeom prst="rect">
            <a:avLst/>
          </a:prstGeom>
        </p:spPr>
        <p:txBody>
          <a:bodyPr/>
          <a:lstStyle/>
          <a:p>
            <a:r>
              <a:rPr lang="zh-CN" altLang="en-US">
                <a:ea typeface="宋体" panose="02010600030101010101" pitchFamily="2" charset="-122"/>
              </a:rPr>
              <a:t>事务连接池</a:t>
            </a:r>
            <a:r>
              <a:rPr lang="en-US" altLang="zh-CN">
                <a:ea typeface="宋体" panose="02010600030101010101" pitchFamily="2" charset="-122"/>
              </a:rPr>
              <a:t>_教学内容</a:t>
            </a:r>
            <a:endParaRPr lang="en-US" altLang="zh-CN">
              <a:ea typeface="宋体" panose="02010600030101010101" pitchFamily="2"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p>
            <a:r>
              <a:rPr lang="zh-CN" altLang="en-US" dirty="0">
                <a:ea typeface="宋体" panose="02010600030101010101" pitchFamily="2" charset="-122"/>
                <a:sym typeface="+mn-ea"/>
              </a:rPr>
              <a:t>二、</a:t>
            </a:r>
            <a:r>
              <a:rPr lang="en-US" altLang="zh-CN" dirty="0">
                <a:ea typeface="宋体" panose="02010600030101010101" pitchFamily="2" charset="-122"/>
                <a:sym typeface="+mn-ea"/>
              </a:rPr>
              <a:t>C3P0</a:t>
            </a:r>
            <a:r>
              <a:rPr lang="zh-CN" altLang="en-US" dirty="0">
                <a:ea typeface="宋体" panose="02010600030101010101" pitchFamily="2" charset="-122"/>
                <a:sym typeface="+mn-ea"/>
              </a:rPr>
              <a:t>连接池</a:t>
            </a:r>
            <a:endParaRPr lang="zh-CN" altLang="en-US" dirty="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1307465" y="2837180"/>
            <a:ext cx="14225270" cy="7075805"/>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zh-CN" altLang="en-US" dirty="0">
                <a:ea typeface="宋体" panose="02010600030101010101" pitchFamily="2" charset="-122"/>
                <a:sym typeface="+mn-ea"/>
              </a:rPr>
              <a:t>三、</a:t>
            </a:r>
            <a:r>
              <a:rPr lang="en-US" altLang="zh-CN" dirty="0">
                <a:ea typeface="宋体" panose="02010600030101010101" pitchFamily="2" charset="-122"/>
                <a:sym typeface="+mn-ea"/>
              </a:rPr>
              <a:t>DbUtils</a:t>
            </a:r>
            <a:r>
              <a:rPr lang="zh-CN" altLang="en-US" dirty="0">
                <a:ea typeface="宋体" panose="02010600030101010101" pitchFamily="2" charset="-122"/>
                <a:sym typeface="+mn-ea"/>
              </a:rPr>
              <a:t>简介</a:t>
            </a:r>
            <a:endParaRPr lang="zh-CN" altLang="en-US"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lnSpc>
                <a:spcPct val="80000"/>
              </a:lnSpc>
            </a:pPr>
            <a:r>
              <a:rPr lang="en-US" altLang="zh-CN" sz="4000">
                <a:sym typeface="+mn-ea"/>
              </a:rPr>
              <a:t>commons-dbutils </a:t>
            </a:r>
            <a:r>
              <a:rPr lang="zh-CN" altLang="en-US" sz="4000">
                <a:sym typeface="+mn-ea"/>
              </a:rPr>
              <a:t>是 </a:t>
            </a:r>
            <a:r>
              <a:rPr lang="en-US" altLang="zh-CN" sz="4000">
                <a:sym typeface="+mn-ea"/>
              </a:rPr>
              <a:t>Apache </a:t>
            </a:r>
            <a:r>
              <a:rPr lang="zh-CN" altLang="en-US" sz="4000">
                <a:sym typeface="+mn-ea"/>
              </a:rPr>
              <a:t>组织提供的一个开源 </a:t>
            </a:r>
            <a:r>
              <a:rPr lang="en-US" altLang="zh-CN" sz="4000">
                <a:sym typeface="+mn-ea"/>
              </a:rPr>
              <a:t>JDBC</a:t>
            </a:r>
            <a:r>
              <a:rPr lang="zh-CN" altLang="en-US" sz="4000">
                <a:sym typeface="+mn-ea"/>
              </a:rPr>
              <a:t>工具类库，</a:t>
            </a:r>
            <a:r>
              <a:rPr lang="zh-CN" altLang="en-US" sz="4000">
                <a:solidFill>
                  <a:srgbClr val="FF0000"/>
                </a:solidFill>
                <a:sym typeface="+mn-ea"/>
              </a:rPr>
              <a:t>它是对</a:t>
            </a:r>
            <a:r>
              <a:rPr lang="en-US" altLang="zh-CN" sz="4000">
                <a:solidFill>
                  <a:srgbClr val="FF0000"/>
                </a:solidFill>
                <a:sym typeface="+mn-ea"/>
              </a:rPr>
              <a:t>JDBC</a:t>
            </a:r>
            <a:r>
              <a:rPr lang="zh-CN" altLang="en-US" sz="4000">
                <a:solidFill>
                  <a:srgbClr val="FF0000"/>
                </a:solidFill>
                <a:sym typeface="+mn-ea"/>
              </a:rPr>
              <a:t>的简单封装</a:t>
            </a:r>
            <a:r>
              <a:rPr lang="zh-CN" altLang="en-US" sz="4000">
                <a:sym typeface="+mn-ea"/>
              </a:rPr>
              <a:t>，学习成本极低，并且使用</a:t>
            </a:r>
            <a:r>
              <a:rPr lang="en-US" altLang="zh-CN" sz="4000">
                <a:sym typeface="+mn-ea"/>
              </a:rPr>
              <a:t>dbutils</a:t>
            </a:r>
            <a:r>
              <a:rPr lang="zh-CN" altLang="en-US" sz="4000">
                <a:sym typeface="+mn-ea"/>
              </a:rPr>
              <a:t>能极大简化</a:t>
            </a:r>
            <a:r>
              <a:rPr lang="en-US" altLang="zh-CN" sz="4000">
                <a:sym typeface="+mn-ea"/>
              </a:rPr>
              <a:t>jdbc</a:t>
            </a:r>
            <a:r>
              <a:rPr lang="zh-CN" altLang="en-US" sz="4000">
                <a:sym typeface="+mn-ea"/>
              </a:rPr>
              <a:t>编码的工作量，同时也不会影响程序的性能。因此</a:t>
            </a:r>
            <a:r>
              <a:rPr lang="en-US" altLang="zh-CN" sz="4000">
                <a:sym typeface="+mn-ea"/>
              </a:rPr>
              <a:t>dbutils</a:t>
            </a:r>
            <a:r>
              <a:rPr lang="zh-CN" altLang="en-US" sz="4000">
                <a:sym typeface="+mn-ea"/>
              </a:rPr>
              <a:t>成为很多不喜欢</a:t>
            </a:r>
            <a:r>
              <a:rPr lang="en-US" altLang="zh-CN" sz="4000">
                <a:sym typeface="+mn-ea"/>
              </a:rPr>
              <a:t>hibernate</a:t>
            </a:r>
            <a:r>
              <a:rPr lang="zh-CN" altLang="en-US" sz="4400">
                <a:sym typeface="+mn-ea"/>
              </a:rPr>
              <a:t>的公司的首选。</a:t>
            </a:r>
            <a:endParaRPr lang="en-US" altLang="zh-CN" sz="4400">
              <a:sym typeface="+mn-ea"/>
            </a:endParaRPr>
          </a:p>
          <a:p>
            <a:pPr lvl="1"/>
            <a:r>
              <a:rPr lang="en-US" altLang="zh-CN" sz="4400">
                <a:sym typeface="+mn-ea"/>
              </a:rPr>
              <a:t>org.apache.commons.dbutils.QueryRunner org.apache.commons.dbutils.ResultSetHandler</a:t>
            </a:r>
            <a:endParaRPr lang="en-US" altLang="zh-CN" sz="4400">
              <a:sym typeface="+mn-ea"/>
            </a:endParaRPr>
          </a:p>
          <a:p>
            <a:pPr lvl="1"/>
            <a:r>
              <a:rPr lang="zh-CN" altLang="en-US" sz="4400">
                <a:sym typeface="+mn-ea"/>
              </a:rPr>
              <a:t>工具类</a:t>
            </a:r>
            <a:endParaRPr lang="zh-CN" altLang="en-US" sz="4400">
              <a:sym typeface="+mn-ea"/>
            </a:endParaRPr>
          </a:p>
          <a:p>
            <a:pPr lvl="2"/>
            <a:r>
              <a:rPr lang="en-US" altLang="zh-CN" sz="4000">
                <a:sym typeface="+mn-ea"/>
              </a:rPr>
              <a:t>org.apache.commons.dbutils.DbUtils</a:t>
            </a:r>
            <a:r>
              <a:rPr lang="zh-CN" altLang="en-US" sz="4000">
                <a:sym typeface="+mn-ea"/>
              </a:rPr>
              <a:t>。</a:t>
            </a:r>
            <a:r>
              <a:rPr lang="zh-CN" altLang="en-US" sz="2800">
                <a:sym typeface="+mn-ea"/>
              </a:rPr>
              <a:t>   </a:t>
            </a:r>
            <a:endParaRPr lang="zh-CN" altLang="en-US" sz="2800"/>
          </a:p>
          <a:p>
            <a:pPr>
              <a:lnSpc>
                <a:spcPct val="80000"/>
              </a:lnSpc>
            </a:pPr>
            <a:endParaRPr lang="zh-CN" altLang="en-US" sz="2800" dirty="0"/>
          </a:p>
          <a:p>
            <a:pPr marL="635000" indent="0">
              <a:lnSpc>
                <a:spcPct val="80000"/>
              </a:lnSpc>
              <a:buNone/>
            </a:pPr>
            <a:endParaRPr lang="en-US" altLang="zh-CN" sz="28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zh-CN" altLang="en-US" dirty="0">
                <a:ea typeface="宋体" panose="02010600030101010101" pitchFamily="2" charset="-122"/>
                <a:sym typeface="+mn-ea"/>
              </a:rPr>
              <a:t>三、</a:t>
            </a:r>
            <a:r>
              <a:rPr lang="en-US" altLang="zh-CN" dirty="0">
                <a:ea typeface="宋体" panose="02010600030101010101" pitchFamily="2" charset="-122"/>
                <a:sym typeface="+mn-ea"/>
              </a:rPr>
              <a:t>DbUtils</a:t>
            </a:r>
            <a:r>
              <a:rPr lang="zh-CN" altLang="en-US" dirty="0">
                <a:ea typeface="宋体" panose="02010600030101010101" pitchFamily="2" charset="-122"/>
                <a:sym typeface="+mn-ea"/>
              </a:rPr>
              <a:t>使用</a:t>
            </a:r>
            <a:endParaRPr lang="zh-CN" altLang="en-US"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marL="535940" indent="-269240" defTabSz="568325">
              <a:spcBef>
                <a:spcPts val="400"/>
              </a:spcBef>
              <a:defRPr sz="1930"/>
            </a:pPr>
            <a:r>
              <a:rPr lang="en-US" altLang="zh-CN" sz="2800">
                <a:sym typeface="+mn-ea"/>
              </a:rPr>
              <a:t>DbUtils </a:t>
            </a:r>
            <a:r>
              <a:rPr lang="zh-CN" altLang="en-US" sz="2800">
                <a:sym typeface="+mn-ea"/>
              </a:rPr>
              <a:t>：提供如关闭连接、装载</a:t>
            </a:r>
            <a:r>
              <a:rPr lang="en-US" altLang="zh-CN" sz="2800">
                <a:sym typeface="+mn-ea"/>
              </a:rPr>
              <a:t>JDBC</a:t>
            </a:r>
            <a:r>
              <a:rPr lang="zh-CN" altLang="en-US" sz="2800">
                <a:sym typeface="+mn-ea"/>
              </a:rPr>
              <a:t>驱动程序等常规工作的工具类，里面的所有方法都是静态的。主要方法如下：</a:t>
            </a:r>
            <a:endParaRPr lang="zh-CN" altLang="en-US" sz="2800"/>
          </a:p>
          <a:p>
            <a:pPr lvl="1">
              <a:lnSpc>
                <a:spcPct val="80000"/>
              </a:lnSpc>
            </a:pPr>
            <a:r>
              <a:rPr lang="en-US" altLang="zh-CN" sz="2800">
                <a:sym typeface="+mn-ea"/>
              </a:rPr>
              <a:t>public static void close(…) throws java.sql.SQLException</a:t>
            </a:r>
            <a:r>
              <a:rPr lang="zh-CN" altLang="en-US" sz="2800">
                <a:sym typeface="+mn-ea"/>
              </a:rPr>
              <a:t>：　</a:t>
            </a:r>
            <a:r>
              <a:rPr lang="en-US" altLang="zh-CN" sz="2800">
                <a:sym typeface="+mn-ea"/>
              </a:rPr>
              <a:t>DbUtils</a:t>
            </a:r>
            <a:r>
              <a:rPr lang="zh-CN" altLang="en-US" sz="2800">
                <a:sym typeface="+mn-ea"/>
              </a:rPr>
              <a:t>类提供了三个重载的关闭方法。这些方法检查所提供的参数是不是</a:t>
            </a:r>
            <a:r>
              <a:rPr lang="en-US" altLang="zh-CN" sz="2800">
                <a:sym typeface="+mn-ea"/>
              </a:rPr>
              <a:t>NULL</a:t>
            </a:r>
            <a:r>
              <a:rPr lang="zh-CN" altLang="en-US" sz="2800">
                <a:sym typeface="+mn-ea"/>
              </a:rPr>
              <a:t>，如果不是的话，它们就关闭</a:t>
            </a:r>
            <a:r>
              <a:rPr lang="en-US" altLang="zh-CN" sz="2800">
                <a:sym typeface="+mn-ea"/>
              </a:rPr>
              <a:t>Connection</a:t>
            </a:r>
            <a:r>
              <a:rPr lang="zh-CN" altLang="en-US" sz="2800">
                <a:sym typeface="+mn-ea"/>
              </a:rPr>
              <a:t>、</a:t>
            </a:r>
            <a:r>
              <a:rPr lang="en-US" altLang="zh-CN" sz="2800">
                <a:sym typeface="+mn-ea"/>
              </a:rPr>
              <a:t>Statement</a:t>
            </a:r>
            <a:r>
              <a:rPr lang="zh-CN" altLang="en-US" sz="2800">
                <a:sym typeface="+mn-ea"/>
              </a:rPr>
              <a:t>和</a:t>
            </a:r>
            <a:r>
              <a:rPr lang="en-US" altLang="zh-CN" sz="2800">
                <a:sym typeface="+mn-ea"/>
              </a:rPr>
              <a:t>ResultSet</a:t>
            </a:r>
            <a:r>
              <a:rPr lang="zh-CN" altLang="en-US" sz="2800">
                <a:sym typeface="+mn-ea"/>
              </a:rPr>
              <a:t>。</a:t>
            </a:r>
            <a:endParaRPr lang="zh-CN" altLang="en-US" sz="2800"/>
          </a:p>
          <a:p>
            <a:pPr lvl="1">
              <a:lnSpc>
                <a:spcPct val="80000"/>
              </a:lnSpc>
            </a:pPr>
            <a:r>
              <a:rPr lang="en-US" altLang="zh-CN" sz="2800">
                <a:sym typeface="+mn-ea"/>
              </a:rPr>
              <a:t>public static void closeQuietly(…): </a:t>
            </a:r>
            <a:r>
              <a:rPr lang="zh-CN" altLang="en-US" sz="2800">
                <a:sym typeface="+mn-ea"/>
              </a:rPr>
              <a:t>这一类方法不仅能在</a:t>
            </a:r>
            <a:r>
              <a:rPr lang="en-US" altLang="zh-CN" sz="2800">
                <a:sym typeface="+mn-ea"/>
              </a:rPr>
              <a:t>Connection</a:t>
            </a:r>
            <a:r>
              <a:rPr lang="zh-CN" altLang="en-US" sz="2800">
                <a:sym typeface="+mn-ea"/>
              </a:rPr>
              <a:t>、</a:t>
            </a:r>
            <a:r>
              <a:rPr lang="en-US" altLang="zh-CN" sz="2800">
                <a:sym typeface="+mn-ea"/>
              </a:rPr>
              <a:t>Statement</a:t>
            </a:r>
            <a:r>
              <a:rPr lang="zh-CN" altLang="en-US" sz="2800">
                <a:sym typeface="+mn-ea"/>
              </a:rPr>
              <a:t>和</a:t>
            </a:r>
            <a:r>
              <a:rPr lang="en-US" altLang="zh-CN" sz="2800">
                <a:sym typeface="+mn-ea"/>
              </a:rPr>
              <a:t>ResultSet</a:t>
            </a:r>
            <a:r>
              <a:rPr lang="zh-CN" altLang="en-US" sz="2800">
                <a:sym typeface="+mn-ea"/>
              </a:rPr>
              <a:t>为</a:t>
            </a:r>
            <a:r>
              <a:rPr lang="en-US" altLang="zh-CN" sz="2800">
                <a:sym typeface="+mn-ea"/>
              </a:rPr>
              <a:t>NULL</a:t>
            </a:r>
            <a:r>
              <a:rPr lang="zh-CN" altLang="en-US" sz="2800">
                <a:sym typeface="+mn-ea"/>
              </a:rPr>
              <a:t>情况下避免关闭，还能隐藏一些在程序中抛出的</a:t>
            </a:r>
            <a:r>
              <a:rPr lang="en-US" altLang="zh-CN" sz="2800">
                <a:sym typeface="+mn-ea"/>
              </a:rPr>
              <a:t>SQLEeception</a:t>
            </a:r>
            <a:r>
              <a:rPr lang="zh-CN" altLang="en-US" sz="2800">
                <a:sym typeface="+mn-ea"/>
              </a:rPr>
              <a:t>。</a:t>
            </a:r>
            <a:endParaRPr lang="zh-CN" altLang="en-US" sz="2800"/>
          </a:p>
          <a:p>
            <a:pPr lvl="1">
              <a:lnSpc>
                <a:spcPct val="80000"/>
              </a:lnSpc>
            </a:pPr>
            <a:r>
              <a:rPr lang="en-US" altLang="zh-CN" sz="2800">
                <a:sym typeface="+mn-ea"/>
              </a:rPr>
              <a:t>public static void commitAndCloseQuietly(Connection conn)</a:t>
            </a:r>
            <a:r>
              <a:rPr lang="zh-CN" altLang="en-US" sz="2800">
                <a:sym typeface="+mn-ea"/>
              </a:rPr>
              <a:t>： 用来提交连接，然后关闭连接，并且在关闭连接时不抛出</a:t>
            </a:r>
            <a:r>
              <a:rPr lang="en-US" altLang="zh-CN" sz="2800">
                <a:sym typeface="+mn-ea"/>
              </a:rPr>
              <a:t>SQL</a:t>
            </a:r>
            <a:r>
              <a:rPr lang="zh-CN" altLang="en-US" sz="2800">
                <a:sym typeface="+mn-ea"/>
              </a:rPr>
              <a:t>异常。 </a:t>
            </a:r>
            <a:endParaRPr lang="zh-CN" altLang="en-US" sz="2800"/>
          </a:p>
          <a:p>
            <a:pPr lvl="1">
              <a:lnSpc>
                <a:spcPct val="80000"/>
              </a:lnSpc>
            </a:pPr>
            <a:r>
              <a:rPr lang="en-US" altLang="zh-CN" sz="2800">
                <a:sym typeface="+mn-ea"/>
              </a:rPr>
              <a:t>public static boolean loadDriver(java.lang.String driverClassName)</a:t>
            </a:r>
            <a:r>
              <a:rPr lang="zh-CN" altLang="en-US" sz="2800">
                <a:sym typeface="+mn-ea"/>
              </a:rPr>
              <a:t>：这一方装载并注册</a:t>
            </a:r>
            <a:r>
              <a:rPr lang="en-US" altLang="zh-CN" sz="2800">
                <a:sym typeface="+mn-ea"/>
              </a:rPr>
              <a:t>JDBC</a:t>
            </a:r>
            <a:r>
              <a:rPr lang="zh-CN" altLang="en-US" sz="2800">
                <a:sym typeface="+mn-ea"/>
              </a:rPr>
              <a:t>驱动程序，如果成功就返回</a:t>
            </a:r>
            <a:r>
              <a:rPr lang="en-US" altLang="zh-CN" sz="2800">
                <a:sym typeface="+mn-ea"/>
              </a:rPr>
              <a:t>true</a:t>
            </a:r>
            <a:r>
              <a:rPr lang="zh-CN" altLang="en-US" sz="2800">
                <a:sym typeface="+mn-ea"/>
              </a:rPr>
              <a:t>。使用该方法，你不需要捕捉这个异常</a:t>
            </a:r>
            <a:r>
              <a:rPr lang="en-US" altLang="zh-CN" sz="2800">
                <a:sym typeface="+mn-ea"/>
              </a:rPr>
              <a:t>ClassNotFoundException</a:t>
            </a:r>
            <a:r>
              <a:rPr lang="zh-CN" altLang="en-US" sz="2800">
                <a:sym typeface="+mn-ea"/>
              </a:rPr>
              <a:t>。</a:t>
            </a:r>
            <a:endParaRPr lang="zh-CN" altLang="en-US" sz="2800" dirty="0"/>
          </a:p>
          <a:p>
            <a:pPr marL="635000" indent="0">
              <a:lnSpc>
                <a:spcPct val="80000"/>
              </a:lnSpc>
              <a:buNone/>
            </a:pPr>
            <a:endParaRPr lang="en-US" altLang="zh-CN" sz="28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zh-CN" altLang="en-US" i="1">
                <a:ea typeface="宋体" panose="02010600030101010101" pitchFamily="2" charset="-122"/>
                <a:sym typeface="+mn-ea"/>
              </a:rPr>
              <a:t>四、</a:t>
            </a:r>
            <a:r>
              <a:rPr lang="en-US" altLang="zh-CN" i="1">
                <a:sym typeface="+mn-ea"/>
              </a:rPr>
              <a:t>QueryRunner</a:t>
            </a:r>
            <a:r>
              <a:rPr lang="zh-CN" altLang="en-US" i="1">
                <a:sym typeface="+mn-ea"/>
              </a:rPr>
              <a:t>类</a:t>
            </a:r>
            <a:r>
              <a:rPr lang="zh-CN" altLang="en-US">
                <a:sym typeface="+mn-ea"/>
              </a:rPr>
              <a:t> </a:t>
            </a:r>
            <a:endParaRPr lang="en-US" altLang="zh-CN"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lnSpc>
                <a:spcPct val="90000"/>
              </a:lnSpc>
            </a:pPr>
            <a:r>
              <a:rPr lang="zh-CN" altLang="en-US" sz="3600">
                <a:sym typeface="+mn-ea"/>
              </a:rPr>
              <a:t>该类简单化了</a:t>
            </a:r>
            <a:r>
              <a:rPr lang="en-US" altLang="zh-CN" sz="3600">
                <a:sym typeface="+mn-ea"/>
              </a:rPr>
              <a:t>SQL</a:t>
            </a:r>
            <a:r>
              <a:rPr lang="zh-CN" altLang="en-US" sz="3600">
                <a:sym typeface="+mn-ea"/>
              </a:rPr>
              <a:t>查询，它与</a:t>
            </a:r>
            <a:r>
              <a:rPr lang="en-US" altLang="zh-CN" sz="3600">
                <a:sym typeface="+mn-ea"/>
              </a:rPr>
              <a:t>ResultSetHandler</a:t>
            </a:r>
            <a:r>
              <a:rPr lang="zh-CN" altLang="en-US" sz="3600">
                <a:sym typeface="+mn-ea"/>
              </a:rPr>
              <a:t>组合在一起使用可以完成大部分的数据库操作，能够大大减少编码量。</a:t>
            </a:r>
            <a:endParaRPr lang="zh-CN" altLang="en-US" sz="3600"/>
          </a:p>
          <a:p>
            <a:pPr>
              <a:lnSpc>
                <a:spcPct val="90000"/>
              </a:lnSpc>
            </a:pPr>
            <a:r>
              <a:rPr lang="en-US" altLang="zh-CN" sz="3600">
                <a:sym typeface="+mn-ea"/>
              </a:rPr>
              <a:t>QueryRunner</a:t>
            </a:r>
            <a:r>
              <a:rPr lang="zh-CN" altLang="en-US" sz="3600">
                <a:sym typeface="+mn-ea"/>
              </a:rPr>
              <a:t>类提供了两个构造方法：</a:t>
            </a:r>
            <a:endParaRPr lang="zh-CN" altLang="en-US" sz="3600"/>
          </a:p>
          <a:p>
            <a:pPr lvl="1">
              <a:lnSpc>
                <a:spcPct val="90000"/>
              </a:lnSpc>
            </a:pPr>
            <a:r>
              <a:rPr lang="zh-CN" altLang="en-US" sz="3600">
                <a:sym typeface="+mn-ea"/>
              </a:rPr>
              <a:t>默认的构造方法</a:t>
            </a:r>
            <a:endParaRPr lang="zh-CN" altLang="en-US" sz="3600"/>
          </a:p>
          <a:p>
            <a:pPr lvl="1">
              <a:lnSpc>
                <a:spcPct val="90000"/>
              </a:lnSpc>
            </a:pPr>
            <a:r>
              <a:rPr lang="zh-CN" altLang="en-US" sz="3600">
                <a:sym typeface="+mn-ea"/>
              </a:rPr>
              <a:t>需要一个 </a:t>
            </a:r>
            <a:r>
              <a:rPr lang="en-US" altLang="zh-CN" sz="3600">
                <a:sym typeface="+mn-ea"/>
              </a:rPr>
              <a:t>javax.sql.DataSource </a:t>
            </a:r>
            <a:r>
              <a:rPr lang="zh-CN" altLang="en-US" sz="3600">
                <a:sym typeface="+mn-ea"/>
              </a:rPr>
              <a:t>来作参数的构造方法。</a:t>
            </a:r>
            <a:endParaRPr lang="zh-CN" altLang="en-US" sz="3600"/>
          </a:p>
          <a:p>
            <a:pPr lvl="1">
              <a:lnSpc>
                <a:spcPct val="90000"/>
              </a:lnSpc>
            </a:pPr>
            <a:r>
              <a:rPr lang="zh-CN" altLang="en-US" sz="3600">
                <a:sym typeface="+mn-ea"/>
              </a:rPr>
              <a:t>大文本操作</a:t>
            </a:r>
            <a:endParaRPr lang="zh-CN" altLang="en-US" sz="3600"/>
          </a:p>
          <a:p>
            <a:pPr marL="535940" indent="-269240" defTabSz="568325">
              <a:spcBef>
                <a:spcPts val="400"/>
              </a:spcBef>
              <a:defRPr sz="1930"/>
            </a:pPr>
            <a:endParaRPr lang="zh-CN" altLang="en-US" sz="2800" dirty="0"/>
          </a:p>
          <a:p>
            <a:pPr>
              <a:lnSpc>
                <a:spcPct val="90000"/>
              </a:lnSpc>
            </a:pPr>
            <a:endParaRPr lang="en-US" altLang="zh-CN" sz="2800"/>
          </a:p>
          <a:p>
            <a:pPr marL="635000" indent="0">
              <a:lnSpc>
                <a:spcPct val="80000"/>
              </a:lnSpc>
              <a:buNone/>
            </a:pPr>
            <a:endParaRPr lang="en-US" altLang="zh-CN" sz="2800"/>
          </a:p>
          <a:p>
            <a:pPr>
              <a:lnSpc>
                <a:spcPct val="80000"/>
              </a:lnSpc>
            </a:pPr>
            <a:endParaRPr lang="zh-CN" altLang="en-US" sz="2800" dirty="0"/>
          </a:p>
          <a:p>
            <a:pPr marL="635000" indent="0">
              <a:lnSpc>
                <a:spcPct val="80000"/>
              </a:lnSpc>
              <a:buNone/>
            </a:pPr>
            <a:endParaRPr lang="en-US" altLang="zh-CN" sz="28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zh-CN" altLang="en-US" i="1">
                <a:ea typeface="宋体" panose="02010600030101010101" pitchFamily="2" charset="-122"/>
                <a:sym typeface="+mn-ea"/>
              </a:rPr>
              <a:t>四、</a:t>
            </a:r>
            <a:r>
              <a:rPr lang="en-US" altLang="zh-CN" i="1">
                <a:sym typeface="+mn-ea"/>
              </a:rPr>
              <a:t>QueryRunner</a:t>
            </a:r>
            <a:r>
              <a:rPr lang="zh-CN" altLang="en-US" i="1">
                <a:sym typeface="+mn-ea"/>
              </a:rPr>
              <a:t>类的主要方法</a:t>
            </a:r>
            <a:endParaRPr lang="en-US" altLang="zh-CN" dirty="0">
              <a:ea typeface="宋体" panose="02010600030101010101" pitchFamily="2" charset="-122"/>
              <a:sym typeface="+mn-ea"/>
            </a:endParaRPr>
          </a:p>
        </p:txBody>
      </p:sp>
      <p:sp>
        <p:nvSpPr>
          <p:cNvPr id="43" name="Shape 43"/>
          <p:cNvSpPr/>
          <p:nvPr/>
        </p:nvSpPr>
        <p:spPr>
          <a:xfrm>
            <a:off x="389255" y="2730500"/>
            <a:ext cx="15902940" cy="7154545"/>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lnSpc>
                <a:spcPct val="80000"/>
              </a:lnSpc>
            </a:pPr>
            <a:r>
              <a:rPr lang="en-US" altLang="zh-CN" sz="2800">
                <a:sym typeface="+mn-ea"/>
              </a:rPr>
              <a:t>public Object query(Connection conn, String sql, Object[] params, ResultSetHandler rsh) throws SQLException</a:t>
            </a:r>
            <a:r>
              <a:rPr lang="zh-CN" altLang="en-US" sz="2800">
                <a:sym typeface="+mn-ea"/>
              </a:rPr>
              <a:t>：执行一个查询操作，在这个查询中，对象数组中的每个元素值被用来作为查询语句的置换参数。</a:t>
            </a:r>
            <a:r>
              <a:rPr lang="zh-CN" altLang="en-US" sz="2800" b="1">
                <a:solidFill>
                  <a:srgbClr val="0000FF"/>
                </a:solidFill>
                <a:sym typeface="+mn-ea"/>
              </a:rPr>
              <a:t>该方法会自行处理 </a:t>
            </a:r>
            <a:r>
              <a:rPr lang="en-US" altLang="zh-CN" sz="2800" b="1">
                <a:solidFill>
                  <a:srgbClr val="0000FF"/>
                </a:solidFill>
                <a:sym typeface="+mn-ea"/>
              </a:rPr>
              <a:t>PreparedStatement </a:t>
            </a:r>
            <a:r>
              <a:rPr lang="zh-CN" altLang="en-US" sz="2800" b="1">
                <a:solidFill>
                  <a:srgbClr val="0000FF"/>
                </a:solidFill>
                <a:sym typeface="+mn-ea"/>
              </a:rPr>
              <a:t>和 </a:t>
            </a:r>
            <a:r>
              <a:rPr lang="en-US" altLang="zh-CN" sz="2800" b="1">
                <a:solidFill>
                  <a:srgbClr val="0000FF"/>
                </a:solidFill>
                <a:sym typeface="+mn-ea"/>
              </a:rPr>
              <a:t>ResultSet </a:t>
            </a:r>
            <a:r>
              <a:rPr lang="zh-CN" altLang="en-US" sz="2800" b="1">
                <a:solidFill>
                  <a:srgbClr val="0000FF"/>
                </a:solidFill>
                <a:sym typeface="+mn-ea"/>
              </a:rPr>
              <a:t>的创建和关闭</a:t>
            </a:r>
            <a:r>
              <a:rPr lang="zh-CN" altLang="en-US" sz="2400">
                <a:sym typeface="+mn-ea"/>
              </a:rPr>
              <a:t>。</a:t>
            </a:r>
            <a:endParaRPr lang="zh-CN" altLang="en-US" sz="2400">
              <a:sym typeface="+mn-ea"/>
            </a:endParaRPr>
          </a:p>
          <a:p>
            <a:pPr>
              <a:lnSpc>
                <a:spcPct val="80000"/>
              </a:lnSpc>
            </a:pPr>
            <a:r>
              <a:rPr lang="en-US" altLang="zh-CN" sz="2800">
                <a:sym typeface="+mn-ea"/>
              </a:rPr>
              <a:t>public Object query(String sql, Object[] params, ResultSetHandler rsh) throws SQLException:</a:t>
            </a:r>
            <a:r>
              <a:rPr lang="zh-CN" altLang="en-US" sz="2800">
                <a:sym typeface="+mn-ea"/>
              </a:rPr>
              <a:t>　几乎与第一种方法一样；唯一的不同在于它不将数据库连接提供给方法，并且它是从提供给构造方法的数据源</a:t>
            </a:r>
            <a:r>
              <a:rPr lang="en-US" altLang="zh-CN" sz="2800">
                <a:sym typeface="+mn-ea"/>
              </a:rPr>
              <a:t>(DataSource) </a:t>
            </a:r>
            <a:r>
              <a:rPr lang="zh-CN" altLang="en-US" sz="2800">
                <a:sym typeface="+mn-ea"/>
              </a:rPr>
              <a:t>或使用的</a:t>
            </a:r>
            <a:r>
              <a:rPr lang="en-US" altLang="zh-CN" sz="2800">
                <a:sym typeface="+mn-ea"/>
              </a:rPr>
              <a:t>setDataSource </a:t>
            </a:r>
            <a:r>
              <a:rPr lang="zh-CN" altLang="en-US" sz="2800">
                <a:sym typeface="+mn-ea"/>
              </a:rPr>
              <a:t>方法中重新获得 </a:t>
            </a:r>
            <a:r>
              <a:rPr lang="en-US" altLang="zh-CN" sz="2800">
                <a:sym typeface="+mn-ea"/>
              </a:rPr>
              <a:t>Connection</a:t>
            </a:r>
            <a:r>
              <a:rPr lang="zh-CN" altLang="en-US" sz="2400">
                <a:sym typeface="+mn-ea"/>
              </a:rPr>
              <a:t>。</a:t>
            </a:r>
            <a:endParaRPr lang="zh-CN" altLang="en-US" sz="2000">
              <a:sym typeface="+mn-ea"/>
            </a:endParaRPr>
          </a:p>
          <a:p>
            <a:pPr>
              <a:lnSpc>
                <a:spcPct val="80000"/>
              </a:lnSpc>
            </a:pPr>
            <a:r>
              <a:rPr lang="en-US" altLang="zh-CN" sz="2800">
                <a:sym typeface="+mn-ea"/>
              </a:rPr>
              <a:t>public Object query(Connection conn, String sql, ResultSetHandler rsh) throws SQLException : </a:t>
            </a:r>
            <a:r>
              <a:rPr lang="zh-CN" altLang="en-US" sz="2400">
                <a:sym typeface="+mn-ea"/>
              </a:rPr>
              <a:t>执行一个不需要置换参数的查询操作。</a:t>
            </a:r>
            <a:endParaRPr lang="zh-CN" altLang="en-US" sz="2000">
              <a:sym typeface="+mn-ea"/>
            </a:endParaRPr>
          </a:p>
          <a:p>
            <a:pPr>
              <a:lnSpc>
                <a:spcPct val="80000"/>
              </a:lnSpc>
            </a:pPr>
            <a:r>
              <a:rPr lang="en-US" altLang="zh-CN" sz="2800">
                <a:sym typeface="+mn-ea"/>
              </a:rPr>
              <a:t>public int update(Connection conn, String sql, Object[] params) throws SQLException:</a:t>
            </a:r>
            <a:r>
              <a:rPr lang="zh-CN" altLang="en-US" sz="2400">
                <a:sym typeface="+mn-ea"/>
              </a:rPr>
              <a:t>用来执行一个更新（插入、更新或删除）操作。</a:t>
            </a:r>
            <a:endParaRPr lang="zh-CN" altLang="en-US" sz="2000">
              <a:sym typeface="+mn-ea"/>
            </a:endParaRPr>
          </a:p>
          <a:p>
            <a:pPr>
              <a:lnSpc>
                <a:spcPct val="80000"/>
              </a:lnSpc>
            </a:pPr>
            <a:r>
              <a:rPr lang="en-US" altLang="zh-CN" sz="2800">
                <a:sym typeface="+mn-ea"/>
              </a:rPr>
              <a:t>public int update(Connection conn, String sql) throws SQLException</a:t>
            </a:r>
            <a:r>
              <a:rPr lang="zh-CN" altLang="en-US" sz="2400">
                <a:sym typeface="+mn-ea"/>
              </a:rPr>
              <a:t>：用来执行一个不需要置换参数的更新操作。</a:t>
            </a:r>
            <a:endParaRPr lang="zh-CN" altLang="en-US" sz="2400">
              <a:sym typeface="+mn-ea"/>
            </a:endParaRPr>
          </a:p>
          <a:p>
            <a:pPr>
              <a:lnSpc>
                <a:spcPct val="80000"/>
              </a:lnSpc>
            </a:pPr>
            <a:r>
              <a:rPr lang="en-US" altLang="zh-CN" sz="2400">
                <a:sym typeface="+mn-ea"/>
              </a:rPr>
              <a:t>public int[] batch(String sql,Object[][])</a:t>
            </a:r>
            <a:r>
              <a:rPr lang="zh-CN" altLang="en-US" sz="2400">
                <a:ea typeface="宋体" panose="02010600030101010101" pitchFamily="2" charset="-122"/>
                <a:sym typeface="+mn-ea"/>
              </a:rPr>
              <a:t>：批处理</a:t>
            </a:r>
            <a:r>
              <a:rPr lang="en-US" altLang="zh-CN" sz="2400">
                <a:ea typeface="宋体" panose="02010600030101010101" pitchFamily="2" charset="-122"/>
                <a:sym typeface="+mn-ea"/>
              </a:rPr>
              <a:t>SQL</a:t>
            </a:r>
            <a:r>
              <a:rPr lang="zh-CN" altLang="en-US" sz="2400">
                <a:ea typeface="宋体" panose="02010600030101010101" pitchFamily="2" charset="-122"/>
                <a:sym typeface="+mn-ea"/>
              </a:rPr>
              <a:t>语句</a:t>
            </a:r>
            <a:endParaRPr lang="zh-CN" altLang="en-US" sz="2400">
              <a:ea typeface="宋体" panose="02010600030101010101" pitchFamily="2" charset="-122"/>
              <a:sym typeface="+mn-ea"/>
            </a:endParaRPr>
          </a:p>
          <a:p>
            <a:pPr marL="535940" indent="-269240" defTabSz="568325">
              <a:spcBef>
                <a:spcPts val="400"/>
              </a:spcBef>
              <a:defRPr sz="1930"/>
            </a:pPr>
            <a:endParaRPr lang="zh-CN" altLang="en-US" sz="2000" dirty="0">
              <a:sym typeface="+mn-ea"/>
            </a:endParaRPr>
          </a:p>
          <a:p>
            <a:pPr>
              <a:lnSpc>
                <a:spcPct val="90000"/>
              </a:lnSpc>
            </a:pPr>
            <a:endParaRPr lang="zh-CN" altLang="en-US" sz="1800" dirty="0">
              <a:sym typeface="+mn-ea"/>
            </a:endParaRPr>
          </a:p>
          <a:p>
            <a:pPr marL="635000" indent="0">
              <a:lnSpc>
                <a:spcPct val="80000"/>
              </a:lnSpc>
              <a:buNone/>
            </a:pPr>
            <a:endParaRPr lang="zh-CN" altLang="en-US" sz="1600" dirty="0">
              <a:sym typeface="+mn-ea"/>
            </a:endParaRPr>
          </a:p>
          <a:p>
            <a:pPr>
              <a:lnSpc>
                <a:spcPct val="80000"/>
              </a:lnSpc>
            </a:pPr>
            <a:endParaRPr lang="zh-CN" altLang="en-US" sz="1400" dirty="0">
              <a:sym typeface="+mn-ea"/>
            </a:endParaRPr>
          </a:p>
          <a:p>
            <a:pPr marL="635000" indent="0">
              <a:lnSpc>
                <a:spcPct val="80000"/>
              </a:lnSpc>
              <a:buNone/>
            </a:pPr>
            <a:endParaRPr lang="zh-CN" altLang="en-US" sz="1200" dirty="0">
              <a:sym typeface="+mn-ea"/>
            </a:endParaRPr>
          </a:p>
          <a:p>
            <a:pPr>
              <a:buNone/>
            </a:pPr>
            <a:endParaRPr lang="zh-CN" altLang="en-US" sz="1000" dirty="0">
              <a:sym typeface="+mn-ea"/>
            </a:endParaRPr>
          </a:p>
          <a:p>
            <a:pPr marL="266700" indent="0" defTabSz="568325">
              <a:spcBef>
                <a:spcPts val="400"/>
              </a:spcBef>
              <a:buNone/>
              <a:defRPr sz="1930"/>
            </a:pPr>
            <a:endParaRPr lang="zh-CN" altLang="en-US" sz="900" dirty="0">
              <a:ea typeface="宋体" panose="02010600030101010101" pitchFamily="2" charset="-122"/>
              <a:sym typeface="+mn-ea"/>
            </a:endParaRPr>
          </a:p>
          <a:p>
            <a:pPr marL="266700" indent="0" defTabSz="568325">
              <a:spcBef>
                <a:spcPts val="400"/>
              </a:spcBef>
              <a:buNone/>
              <a:defRPr sz="1930"/>
            </a:pPr>
            <a:endParaRPr lang="zh-CN" altLang="en-US" sz="800" dirty="0">
              <a:ea typeface="宋体" panose="02010600030101010101" pitchFamily="2" charset="-122"/>
              <a:sym typeface="+mn-ea"/>
            </a:endParaRPr>
          </a:p>
          <a:p>
            <a:pPr marL="266700" indent="0" defTabSz="568325">
              <a:spcBef>
                <a:spcPts val="400"/>
              </a:spcBef>
              <a:buNone/>
              <a:defRPr sz="1930"/>
            </a:pPr>
            <a:endParaRPr lang="zh-CN" altLang="en-US" sz="800" dirty="0">
              <a:ea typeface="宋体" panose="02010600030101010101" pitchFamily="2" charset="-122"/>
              <a:sym typeface="+mn-ea"/>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zh-CN" altLang="en-US" i="1">
                <a:ea typeface="宋体" panose="02010600030101010101" pitchFamily="2" charset="-122"/>
                <a:sym typeface="+mn-ea"/>
              </a:rPr>
              <a:t>四、</a:t>
            </a:r>
            <a:r>
              <a:rPr lang="en-US" altLang="zh-CN" i="1">
                <a:sym typeface="+mn-ea"/>
              </a:rPr>
              <a:t>ResultSetHandler</a:t>
            </a:r>
            <a:r>
              <a:rPr lang="zh-CN" altLang="en-US" i="1">
                <a:sym typeface="+mn-ea"/>
              </a:rPr>
              <a:t>接口</a:t>
            </a:r>
            <a:r>
              <a:rPr lang="zh-CN" altLang="en-US">
                <a:sym typeface="+mn-ea"/>
              </a:rPr>
              <a:t> </a:t>
            </a:r>
            <a:endParaRPr lang="en-US" altLang="zh-CN"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marL="266700" indent="0" defTabSz="568325">
              <a:spcBef>
                <a:spcPts val="400"/>
              </a:spcBef>
              <a:buNone/>
              <a:defRPr sz="1930"/>
            </a:pPr>
            <a:r>
              <a:rPr lang="zh-CN" altLang="en-US" sz="2800">
                <a:sym typeface="+mn-ea"/>
              </a:rPr>
              <a:t>该接口用于处理 </a:t>
            </a:r>
            <a:r>
              <a:rPr lang="en-US" altLang="zh-CN" sz="2800">
                <a:sym typeface="+mn-ea"/>
              </a:rPr>
              <a:t>java.sql.ResultSet</a:t>
            </a:r>
            <a:r>
              <a:rPr lang="zh-CN" altLang="en-US" sz="2800">
                <a:sym typeface="+mn-ea"/>
              </a:rPr>
              <a:t>，将数据按要求转换为另一种形式。</a:t>
            </a:r>
            <a:endParaRPr lang="zh-CN" altLang="en-US" sz="2800"/>
          </a:p>
          <a:p>
            <a:pPr marL="266700" indent="0" defTabSz="568325">
              <a:spcBef>
                <a:spcPts val="400"/>
              </a:spcBef>
              <a:buNone/>
              <a:defRPr sz="1930"/>
            </a:pPr>
            <a:r>
              <a:rPr lang="en-US" altLang="zh-CN" sz="2800">
                <a:sym typeface="+mn-ea"/>
              </a:rPr>
              <a:t>ResultSetHandler </a:t>
            </a:r>
            <a:r>
              <a:rPr lang="zh-CN" altLang="en-US" sz="2800">
                <a:sym typeface="+mn-ea"/>
              </a:rPr>
              <a:t>接口提供了一个单独的方法：</a:t>
            </a:r>
            <a:r>
              <a:rPr lang="en-US" altLang="zh-CN" sz="2800">
                <a:sym typeface="+mn-ea"/>
              </a:rPr>
              <a:t>Object handle (java.sql.ResultSet .rs)</a:t>
            </a:r>
            <a:r>
              <a:rPr lang="zh-CN" altLang="en-US" sz="2800">
                <a:sym typeface="+mn-ea"/>
              </a:rPr>
              <a:t>。</a:t>
            </a:r>
            <a:endParaRPr lang="zh-CN" altLang="en-US" sz="2800">
              <a:sym typeface="+mn-ea"/>
            </a:endParaRPr>
          </a:p>
          <a:p>
            <a:pPr marL="266700" indent="0" defTabSz="568325">
              <a:spcBef>
                <a:spcPts val="400"/>
              </a:spcBef>
              <a:buNone/>
              <a:defRPr sz="1930"/>
            </a:pPr>
            <a:r>
              <a:rPr lang="zh-CN" altLang="en-US" sz="2800">
                <a:sym typeface="+mn-ea"/>
              </a:rPr>
              <a:t>实现类：</a:t>
            </a:r>
            <a:endParaRPr lang="zh-CN" altLang="en-US" sz="2800">
              <a:sym typeface="+mn-ea"/>
            </a:endParaRPr>
          </a:p>
          <a:p>
            <a:pPr>
              <a:lnSpc>
                <a:spcPct val="90000"/>
              </a:lnSpc>
            </a:pPr>
            <a:r>
              <a:rPr lang="en-US" altLang="zh-CN" sz="2800">
                <a:sym typeface="+mn-ea"/>
              </a:rPr>
              <a:t>ArrayHandler</a:t>
            </a:r>
            <a:r>
              <a:rPr lang="zh-CN" altLang="en-US" sz="2800">
                <a:sym typeface="+mn-ea"/>
              </a:rPr>
              <a:t>：把结果集中的第一行数据转成对象数组。</a:t>
            </a:r>
            <a:endParaRPr lang="zh-CN" altLang="en-US" sz="2800"/>
          </a:p>
          <a:p>
            <a:pPr>
              <a:lnSpc>
                <a:spcPct val="90000"/>
              </a:lnSpc>
            </a:pPr>
            <a:r>
              <a:rPr lang="en-US" altLang="zh-CN" sz="2800">
                <a:sym typeface="+mn-ea"/>
              </a:rPr>
              <a:t>ArrayListHandler</a:t>
            </a:r>
            <a:r>
              <a:rPr lang="zh-CN" altLang="en-US" sz="2800">
                <a:sym typeface="+mn-ea"/>
              </a:rPr>
              <a:t>：把结果集中的每一行数据都转成一个数组，再存放到</a:t>
            </a:r>
            <a:r>
              <a:rPr lang="en-US" altLang="zh-CN" sz="2800">
                <a:sym typeface="+mn-ea"/>
              </a:rPr>
              <a:t>List</a:t>
            </a:r>
            <a:r>
              <a:rPr lang="zh-CN" altLang="en-US" sz="2800">
                <a:sym typeface="+mn-ea"/>
              </a:rPr>
              <a:t>中。</a:t>
            </a:r>
            <a:endParaRPr lang="zh-CN" altLang="en-US" sz="2800"/>
          </a:p>
          <a:p>
            <a:pPr>
              <a:lnSpc>
                <a:spcPct val="90000"/>
              </a:lnSpc>
            </a:pPr>
            <a:r>
              <a:rPr lang="en-US" altLang="zh-CN" sz="2800">
                <a:sym typeface="+mn-ea"/>
              </a:rPr>
              <a:t>BeanHandler</a:t>
            </a:r>
            <a:r>
              <a:rPr lang="zh-CN" altLang="en-US" sz="2800">
                <a:sym typeface="+mn-ea"/>
              </a:rPr>
              <a:t>：将结果集中的</a:t>
            </a:r>
            <a:r>
              <a:rPr lang="zh-CN" altLang="en-US" sz="2800" b="1">
                <a:solidFill>
                  <a:srgbClr val="0000FF"/>
                </a:solidFill>
                <a:sym typeface="+mn-ea"/>
              </a:rPr>
              <a:t>第一行</a:t>
            </a:r>
            <a:r>
              <a:rPr lang="zh-CN" altLang="en-US" sz="2800">
                <a:sym typeface="+mn-ea"/>
              </a:rPr>
              <a:t>数据封装到一个对应的</a:t>
            </a:r>
            <a:r>
              <a:rPr lang="en-US" altLang="zh-CN" sz="2800">
                <a:sym typeface="+mn-ea"/>
              </a:rPr>
              <a:t>JavaBean</a:t>
            </a:r>
            <a:r>
              <a:rPr lang="zh-CN" altLang="en-US" sz="2800">
                <a:sym typeface="+mn-ea"/>
              </a:rPr>
              <a:t>实例中。</a:t>
            </a:r>
            <a:endParaRPr lang="zh-CN" altLang="en-US" sz="2800"/>
          </a:p>
          <a:p>
            <a:pPr>
              <a:lnSpc>
                <a:spcPct val="90000"/>
              </a:lnSpc>
            </a:pPr>
            <a:r>
              <a:rPr lang="en-US" altLang="zh-CN" sz="2800">
                <a:sym typeface="+mn-ea"/>
              </a:rPr>
              <a:t>BeanListHandler</a:t>
            </a:r>
            <a:r>
              <a:rPr lang="zh-CN" altLang="en-US" sz="2800">
                <a:sym typeface="+mn-ea"/>
              </a:rPr>
              <a:t>：将结果集中的每一行数据都封装到一个对应的</a:t>
            </a:r>
            <a:r>
              <a:rPr lang="en-US" altLang="zh-CN" sz="2800">
                <a:sym typeface="+mn-ea"/>
              </a:rPr>
              <a:t>JavaBean</a:t>
            </a:r>
            <a:r>
              <a:rPr lang="zh-CN" altLang="en-US" sz="2800">
                <a:sym typeface="+mn-ea"/>
              </a:rPr>
              <a:t>实例中，存放到</a:t>
            </a:r>
            <a:r>
              <a:rPr lang="en-US" altLang="zh-CN" sz="2800">
                <a:sym typeface="+mn-ea"/>
              </a:rPr>
              <a:t>List</a:t>
            </a:r>
            <a:r>
              <a:rPr lang="zh-CN" altLang="en-US" sz="2800">
                <a:sym typeface="+mn-ea"/>
              </a:rPr>
              <a:t>里。</a:t>
            </a:r>
            <a:endParaRPr lang="zh-CN" altLang="en-US" sz="2800">
              <a:sym typeface="+mn-ea"/>
            </a:endParaRPr>
          </a:p>
          <a:p>
            <a:pPr>
              <a:lnSpc>
                <a:spcPct val="90000"/>
              </a:lnSpc>
            </a:pPr>
            <a:r>
              <a:rPr lang="en-US" altLang="zh-CN" sz="2800">
                <a:sym typeface="+mn-ea"/>
              </a:rPr>
              <a:t>ColumnListHandler</a:t>
            </a:r>
            <a:r>
              <a:rPr lang="zh-CN" altLang="en-US" sz="2800">
                <a:sym typeface="+mn-ea"/>
              </a:rPr>
              <a:t>：将结果集中某一列的数据存放到</a:t>
            </a:r>
            <a:r>
              <a:rPr lang="en-US" altLang="zh-CN" sz="2800">
                <a:sym typeface="+mn-ea"/>
              </a:rPr>
              <a:t>List</a:t>
            </a:r>
            <a:r>
              <a:rPr lang="zh-CN" altLang="en-US" sz="2800">
                <a:sym typeface="+mn-ea"/>
              </a:rPr>
              <a:t>中。</a:t>
            </a:r>
            <a:endParaRPr lang="zh-CN" altLang="en-US" sz="2800"/>
          </a:p>
          <a:p>
            <a:pPr>
              <a:lnSpc>
                <a:spcPct val="90000"/>
              </a:lnSpc>
            </a:pPr>
            <a:r>
              <a:rPr lang="en-US" altLang="zh-CN" sz="2800">
                <a:sym typeface="+mn-ea"/>
              </a:rPr>
              <a:t>KeyedHandler(name)</a:t>
            </a:r>
            <a:r>
              <a:rPr lang="zh-CN" altLang="en-US" sz="2800">
                <a:sym typeface="+mn-ea"/>
              </a:rPr>
              <a:t>：将结果集中的每一行数据都封装到一个</a:t>
            </a:r>
            <a:r>
              <a:rPr lang="en-US" altLang="zh-CN" sz="2800">
                <a:sym typeface="+mn-ea"/>
              </a:rPr>
              <a:t>Map&lt;</a:t>
            </a:r>
            <a:r>
              <a:rPr lang="zh-CN" altLang="en-US" sz="2800">
                <a:sym typeface="+mn-ea"/>
              </a:rPr>
              <a:t>列名</a:t>
            </a:r>
            <a:r>
              <a:rPr lang="en-US" altLang="zh-CN" sz="2800">
                <a:sym typeface="+mn-ea"/>
              </a:rPr>
              <a:t>,</a:t>
            </a:r>
            <a:r>
              <a:rPr lang="zh-CN" altLang="en-US" sz="2800">
                <a:sym typeface="+mn-ea"/>
              </a:rPr>
              <a:t>列值</a:t>
            </a:r>
            <a:r>
              <a:rPr lang="en-US" altLang="zh-CN" sz="2800">
                <a:sym typeface="+mn-ea"/>
              </a:rPr>
              <a:t>&gt;</a:t>
            </a:r>
            <a:r>
              <a:rPr lang="zh-CN" altLang="en-US" sz="2800">
                <a:sym typeface="+mn-ea"/>
              </a:rPr>
              <a:t>里，再把这些</a:t>
            </a:r>
            <a:r>
              <a:rPr lang="en-US" altLang="zh-CN" sz="2800">
                <a:sym typeface="+mn-ea"/>
              </a:rPr>
              <a:t>map</a:t>
            </a:r>
            <a:r>
              <a:rPr lang="zh-CN" altLang="en-US" sz="2800">
                <a:sym typeface="+mn-ea"/>
              </a:rPr>
              <a:t>再存到一个</a:t>
            </a:r>
            <a:r>
              <a:rPr lang="en-US" altLang="zh-CN" sz="2800">
                <a:sym typeface="+mn-ea"/>
              </a:rPr>
              <a:t>map</a:t>
            </a:r>
            <a:r>
              <a:rPr lang="zh-CN" altLang="en-US" sz="2800">
                <a:sym typeface="+mn-ea"/>
              </a:rPr>
              <a:t>里，其</a:t>
            </a:r>
            <a:r>
              <a:rPr lang="en-US" altLang="zh-CN" sz="2800">
                <a:sym typeface="+mn-ea"/>
              </a:rPr>
              <a:t>key</a:t>
            </a:r>
            <a:r>
              <a:rPr lang="zh-CN" altLang="en-US" sz="2800">
                <a:sym typeface="+mn-ea"/>
              </a:rPr>
              <a:t>为指定的</a:t>
            </a:r>
            <a:r>
              <a:rPr lang="en-US" altLang="zh-CN" sz="2800">
                <a:sym typeface="+mn-ea"/>
              </a:rPr>
              <a:t>key</a:t>
            </a:r>
            <a:r>
              <a:rPr lang="zh-CN" altLang="en-US" sz="2800">
                <a:sym typeface="+mn-ea"/>
              </a:rPr>
              <a:t>。</a:t>
            </a:r>
            <a:endParaRPr lang="zh-CN" altLang="en-US" sz="2800"/>
          </a:p>
          <a:p>
            <a:pPr>
              <a:lnSpc>
                <a:spcPct val="90000"/>
              </a:lnSpc>
            </a:pPr>
            <a:r>
              <a:rPr lang="en-US" altLang="zh-CN" sz="2800">
                <a:sym typeface="+mn-ea"/>
              </a:rPr>
              <a:t>MapHandler</a:t>
            </a:r>
            <a:r>
              <a:rPr lang="zh-CN" altLang="en-US" sz="2800">
                <a:sym typeface="+mn-ea"/>
              </a:rPr>
              <a:t>：将结果集中的第一行数据封装到一个</a:t>
            </a:r>
            <a:r>
              <a:rPr lang="en-US" altLang="zh-CN" sz="2800">
                <a:sym typeface="+mn-ea"/>
              </a:rPr>
              <a:t>Map</a:t>
            </a:r>
            <a:r>
              <a:rPr lang="zh-CN" altLang="en-US" sz="2800">
                <a:sym typeface="+mn-ea"/>
              </a:rPr>
              <a:t>里，</a:t>
            </a:r>
            <a:r>
              <a:rPr lang="en-US" altLang="zh-CN" sz="2800">
                <a:sym typeface="+mn-ea"/>
              </a:rPr>
              <a:t>key</a:t>
            </a:r>
            <a:r>
              <a:rPr lang="zh-CN" altLang="en-US" sz="2800">
                <a:sym typeface="+mn-ea"/>
              </a:rPr>
              <a:t>是列名，</a:t>
            </a:r>
            <a:r>
              <a:rPr lang="en-US" altLang="zh-CN" sz="2800">
                <a:sym typeface="+mn-ea"/>
              </a:rPr>
              <a:t>value</a:t>
            </a:r>
            <a:r>
              <a:rPr lang="zh-CN" altLang="en-US" sz="2800">
                <a:sym typeface="+mn-ea"/>
              </a:rPr>
              <a:t>就是对应的值。</a:t>
            </a:r>
            <a:endParaRPr lang="zh-CN" altLang="en-US" sz="2800"/>
          </a:p>
          <a:p>
            <a:pPr>
              <a:lnSpc>
                <a:spcPct val="90000"/>
              </a:lnSpc>
            </a:pPr>
            <a:r>
              <a:rPr lang="en-US" altLang="zh-CN" sz="2800">
                <a:sym typeface="+mn-ea"/>
              </a:rPr>
              <a:t>MapListHandler</a:t>
            </a:r>
            <a:r>
              <a:rPr lang="zh-CN" altLang="en-US" sz="2800">
                <a:sym typeface="+mn-ea"/>
              </a:rPr>
              <a:t>：将结果集中的每一行数据都封装到一个</a:t>
            </a:r>
            <a:r>
              <a:rPr lang="en-US" altLang="zh-CN" sz="2800">
                <a:sym typeface="+mn-ea"/>
              </a:rPr>
              <a:t>Map</a:t>
            </a:r>
            <a:r>
              <a:rPr lang="zh-CN" altLang="en-US" sz="2800">
                <a:sym typeface="+mn-ea"/>
              </a:rPr>
              <a:t>里，然后再存放到</a:t>
            </a:r>
            <a:r>
              <a:rPr lang="en-US" altLang="zh-CN" sz="2800">
                <a:sym typeface="+mn-ea"/>
              </a:rPr>
              <a:t>List</a:t>
            </a:r>
            <a:endParaRPr lang="zh-CN" altLang="en-US" sz="2800"/>
          </a:p>
          <a:p>
            <a:pPr marL="266700" indent="0" defTabSz="568325">
              <a:spcBef>
                <a:spcPts val="400"/>
              </a:spcBef>
              <a:buNone/>
              <a:defRPr sz="1930"/>
            </a:pPr>
            <a:endParaRPr lang="zh-CN" altLang="en-US" sz="2800">
              <a:ea typeface="宋体" panose="02010600030101010101" pitchFamily="2" charset="-122"/>
            </a:endParaRPr>
          </a:p>
          <a:p>
            <a:pPr marL="266700" indent="0" defTabSz="568325">
              <a:spcBef>
                <a:spcPts val="400"/>
              </a:spcBef>
              <a:buNone/>
              <a:defRPr sz="1930"/>
            </a:pPr>
            <a:endParaRPr lang="zh-CN" altLang="en-US" sz="2800"/>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zh-CN" altLang="en-US">
                <a:ea typeface="宋体" panose="02010600030101010101" pitchFamily="2" charset="-122"/>
                <a:sym typeface="+mn-ea"/>
              </a:rPr>
              <a:t>五、</a:t>
            </a:r>
            <a:r>
              <a:rPr lang="en-US" altLang="zh-CN">
                <a:ea typeface="宋体" panose="02010600030101010101" pitchFamily="2" charset="-122"/>
                <a:sym typeface="+mn-ea"/>
              </a:rPr>
              <a:t>JDBC </a:t>
            </a:r>
            <a:r>
              <a:rPr lang="zh-CN" altLang="en-US">
                <a:ea typeface="宋体" panose="02010600030101010101" pitchFamily="2" charset="-122"/>
                <a:sym typeface="+mn-ea"/>
              </a:rPr>
              <a:t>操作数据库</a:t>
            </a:r>
            <a:r>
              <a:rPr lang="en-US" altLang="zh-CN">
                <a:ea typeface="宋体" panose="02010600030101010101" pitchFamily="2" charset="-122"/>
                <a:sym typeface="+mn-ea"/>
              </a:rPr>
              <a:t>(</a:t>
            </a:r>
            <a:r>
              <a:rPr lang="zh-CN" altLang="en-US">
                <a:ea typeface="宋体" panose="02010600030101010101" pitchFamily="2" charset="-122"/>
                <a:sym typeface="+mn-ea"/>
              </a:rPr>
              <a:t>数据类型</a:t>
            </a:r>
            <a:r>
              <a:rPr lang="en-US" altLang="zh-CN">
                <a:ea typeface="宋体" panose="02010600030101010101" pitchFamily="2" charset="-122"/>
                <a:sym typeface="+mn-ea"/>
              </a:rPr>
              <a:t>)</a:t>
            </a:r>
            <a:endParaRPr lang="en-US" altLang="zh-CN"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marL="535940" indent="-269240" defTabSz="568325">
              <a:spcBef>
                <a:spcPts val="400"/>
              </a:spcBef>
              <a:defRPr sz="1930"/>
            </a:pPr>
            <a:r>
              <a:rPr lang="zh-CN" altLang="en-US" sz="3600" b="1" dirty="0">
                <a:sym typeface="+mn-ea"/>
              </a:rPr>
              <a:t>数据类型</a:t>
            </a:r>
            <a:endParaRPr lang="zh-CN" altLang="en-US" sz="3600" b="1">
              <a:ea typeface="宋体" panose="02010600030101010101" pitchFamily="2" charset="-122"/>
              <a:sym typeface="+mn-ea"/>
            </a:endParaRPr>
          </a:p>
          <a:p>
            <a:pPr>
              <a:lnSpc>
                <a:spcPct val="80000"/>
              </a:lnSpc>
            </a:pPr>
            <a:r>
              <a:rPr lang="zh-CN" altLang="en-US" sz="2400" dirty="0">
                <a:sym typeface="+mn-ea"/>
              </a:rPr>
              <a:t>详细信息见</a:t>
            </a:r>
            <a:r>
              <a:rPr lang="en-US" altLang="zh-CN" sz="2400" err="1">
                <a:sym typeface="+mn-ea"/>
              </a:rPr>
              <a:t>java.sql.Types</a:t>
            </a:r>
            <a:endParaRPr lang="en-US" altLang="zh-CN" sz="2400"/>
          </a:p>
          <a:p>
            <a:pPr>
              <a:lnSpc>
                <a:spcPct val="80000"/>
              </a:lnSpc>
            </a:pPr>
            <a:r>
              <a:rPr lang="zh-CN" altLang="en-US" sz="2400" dirty="0">
                <a:sym typeface="+mn-ea"/>
              </a:rPr>
              <a:t>几种特殊且比较常用的类型</a:t>
            </a:r>
            <a:endParaRPr lang="zh-CN" altLang="en-US" sz="2400" dirty="0"/>
          </a:p>
          <a:p>
            <a:pPr>
              <a:lnSpc>
                <a:spcPct val="80000"/>
              </a:lnSpc>
              <a:buNone/>
            </a:pPr>
            <a:r>
              <a:rPr lang="zh-CN" altLang="en-US" sz="2400" dirty="0">
                <a:sym typeface="+mn-ea"/>
              </a:rPr>
              <a:t>	</a:t>
            </a:r>
            <a:r>
              <a:rPr lang="en-US" altLang="zh-CN" sz="2400" b="1">
                <a:sym typeface="+mn-ea"/>
              </a:rPr>
              <a:t>1.DATA,TIME,TIMESTAMP</a:t>
            </a:r>
            <a:r>
              <a:rPr lang="en-US" altLang="zh-CN" sz="2400" b="1">
                <a:sym typeface="Wingdings" panose="05000000000000000000" pitchFamily="2" charset="2"/>
              </a:rPr>
              <a:t></a:t>
            </a:r>
            <a:r>
              <a:rPr lang="en-US" altLang="zh-CN" sz="2400" b="1" err="1">
                <a:sym typeface="+mn-ea"/>
              </a:rPr>
              <a:t> date,time,datetime</a:t>
            </a:r>
            <a:endParaRPr lang="en-US" altLang="zh-CN" sz="2400" b="1"/>
          </a:p>
          <a:p>
            <a:pPr lvl="1">
              <a:lnSpc>
                <a:spcPct val="80000"/>
              </a:lnSpc>
              <a:buNone/>
            </a:pPr>
            <a:r>
              <a:rPr lang="en-US" altLang="zh-CN" sz="2400" dirty="0">
                <a:sym typeface="+mn-ea"/>
              </a:rPr>
              <a:t>			</a:t>
            </a:r>
            <a:r>
              <a:rPr lang="zh-CN" altLang="en-US" sz="2400" dirty="0">
                <a:sym typeface="+mn-ea"/>
              </a:rPr>
              <a:t>存：</a:t>
            </a:r>
            <a:r>
              <a:rPr lang="en-US" altLang="zh-CN" sz="2400" err="1">
                <a:sym typeface="+mn-ea"/>
              </a:rPr>
              <a:t>ps.setDate(i,d); ps.setTime(i,t); ps.setTimestamp(i, ts</a:t>
            </a:r>
            <a:r>
              <a:rPr lang="en-US" altLang="zh-CN" sz="2400">
                <a:sym typeface="+mn-ea"/>
              </a:rPr>
              <a:t>);</a:t>
            </a:r>
            <a:endParaRPr lang="en-US" altLang="zh-CN" sz="2400"/>
          </a:p>
          <a:p>
            <a:pPr>
              <a:lnSpc>
                <a:spcPct val="80000"/>
              </a:lnSpc>
              <a:buNone/>
            </a:pPr>
            <a:r>
              <a:rPr lang="en-US" altLang="zh-CN" sz="2400" dirty="0">
                <a:sym typeface="+mn-ea"/>
              </a:rPr>
              <a:t>  	  	</a:t>
            </a:r>
            <a:r>
              <a:rPr lang="zh-CN" altLang="en-US" sz="2400" dirty="0">
                <a:sym typeface="+mn-ea"/>
              </a:rPr>
              <a:t>取：</a:t>
            </a:r>
            <a:r>
              <a:rPr lang="en-US" altLang="zh-CN" sz="2400" err="1">
                <a:sym typeface="+mn-ea"/>
              </a:rPr>
              <a:t>rs.getDate(i); rs.getTime(i); rs.getTimestamp(i</a:t>
            </a:r>
            <a:r>
              <a:rPr lang="en-US" altLang="zh-CN" sz="2400">
                <a:sym typeface="+mn-ea"/>
              </a:rPr>
              <a:t>);</a:t>
            </a:r>
            <a:endParaRPr lang="en-US" altLang="zh-CN" sz="2400"/>
          </a:p>
          <a:p>
            <a:pPr>
              <a:lnSpc>
                <a:spcPct val="80000"/>
              </a:lnSpc>
              <a:buNone/>
            </a:pPr>
            <a:r>
              <a:rPr lang="en-US" altLang="zh-CN" sz="2400">
                <a:sym typeface="+mn-ea"/>
              </a:rPr>
              <a:t>	</a:t>
            </a:r>
            <a:r>
              <a:rPr lang="en-US" altLang="zh-CN" sz="2400" b="1">
                <a:sym typeface="+mn-ea"/>
              </a:rPr>
              <a:t>2.CLOB </a:t>
            </a:r>
            <a:r>
              <a:rPr lang="en-US" altLang="zh-CN" sz="2400" b="1">
                <a:sym typeface="Wingdings" panose="05000000000000000000" pitchFamily="2" charset="2"/>
              </a:rPr>
              <a:t></a:t>
            </a:r>
            <a:r>
              <a:rPr lang="en-US" altLang="zh-CN" sz="2400" b="1">
                <a:sym typeface="+mn-ea"/>
              </a:rPr>
              <a:t> text</a:t>
            </a:r>
            <a:endParaRPr lang="en-US" altLang="zh-CN" sz="2400" b="1"/>
          </a:p>
          <a:p>
            <a:pPr>
              <a:lnSpc>
                <a:spcPct val="80000"/>
              </a:lnSpc>
              <a:buNone/>
            </a:pPr>
            <a:r>
              <a:rPr lang="en-US" altLang="zh-CN" sz="2400" dirty="0">
                <a:sym typeface="+mn-ea"/>
              </a:rPr>
              <a:t>	  	</a:t>
            </a:r>
            <a:r>
              <a:rPr lang="zh-CN" altLang="en-US" sz="2400" dirty="0">
                <a:sym typeface="+mn-ea"/>
              </a:rPr>
              <a:t>存：</a:t>
            </a:r>
            <a:r>
              <a:rPr lang="en-US" altLang="zh-CN" sz="2400" err="1">
                <a:sym typeface="+mn-ea"/>
              </a:rPr>
              <a:t>ps.setCharacterStream(index</a:t>
            </a:r>
            <a:r>
              <a:rPr lang="en-US" altLang="zh-CN" sz="2400">
                <a:sym typeface="+mn-ea"/>
              </a:rPr>
              <a:t>, reader, length);</a:t>
            </a:r>
            <a:endParaRPr lang="en-US" altLang="zh-CN" sz="2400"/>
          </a:p>
          <a:p>
            <a:pPr>
              <a:lnSpc>
                <a:spcPct val="80000"/>
              </a:lnSpc>
              <a:buNone/>
            </a:pPr>
            <a:r>
              <a:rPr lang="en-US" altLang="zh-CN" sz="2400" err="1">
                <a:sym typeface="+mn-ea"/>
              </a:rPr>
              <a:t>	         	         ps.setString(i</a:t>
            </a:r>
            <a:r>
              <a:rPr lang="en-US" altLang="zh-CN" sz="2400">
                <a:sym typeface="+mn-ea"/>
              </a:rPr>
              <a:t>, s);</a:t>
            </a:r>
            <a:endParaRPr lang="en-US" altLang="zh-CN" sz="2400"/>
          </a:p>
          <a:p>
            <a:pPr>
              <a:lnSpc>
                <a:spcPct val="80000"/>
              </a:lnSpc>
              <a:buNone/>
            </a:pPr>
            <a:r>
              <a:rPr lang="en-US" altLang="zh-CN" sz="2400" dirty="0">
                <a:sym typeface="+mn-ea"/>
              </a:rPr>
              <a:t>	  	</a:t>
            </a:r>
            <a:r>
              <a:rPr lang="zh-CN" altLang="en-US" sz="2400" dirty="0">
                <a:sym typeface="+mn-ea"/>
              </a:rPr>
              <a:t>取：</a:t>
            </a:r>
            <a:r>
              <a:rPr lang="en-US" altLang="zh-CN" sz="2400" err="1">
                <a:sym typeface="+mn-ea"/>
              </a:rPr>
              <a:t>reader = rs. getCharacterStream(i</a:t>
            </a:r>
            <a:r>
              <a:rPr lang="en-US" altLang="zh-CN" sz="2400">
                <a:sym typeface="+mn-ea"/>
              </a:rPr>
              <a:t>);</a:t>
            </a:r>
            <a:endParaRPr lang="en-US" altLang="zh-CN" sz="2400"/>
          </a:p>
          <a:p>
            <a:pPr>
              <a:lnSpc>
                <a:spcPct val="80000"/>
              </a:lnSpc>
              <a:buNone/>
            </a:pPr>
            <a:r>
              <a:rPr lang="en-US" altLang="zh-CN" sz="2400" err="1">
                <a:sym typeface="+mn-ea"/>
              </a:rPr>
              <a:t>	        	        reader = rs.getClob(i).getCharacterStream</a:t>
            </a:r>
            <a:r>
              <a:rPr lang="en-US" altLang="zh-CN" sz="2400">
                <a:sym typeface="+mn-ea"/>
              </a:rPr>
              <a:t>();</a:t>
            </a:r>
            <a:endParaRPr lang="en-US" altLang="zh-CN" sz="2400"/>
          </a:p>
          <a:p>
            <a:pPr>
              <a:lnSpc>
                <a:spcPct val="80000"/>
              </a:lnSpc>
              <a:buNone/>
            </a:pPr>
            <a:r>
              <a:rPr lang="en-US" altLang="zh-CN" sz="2400" err="1">
                <a:sym typeface="+mn-ea"/>
              </a:rPr>
              <a:t>	                          string = rs.getString(i</a:t>
            </a:r>
            <a:r>
              <a:rPr lang="en-US" altLang="zh-CN" sz="2400">
                <a:sym typeface="+mn-ea"/>
              </a:rPr>
              <a:t>);</a:t>
            </a:r>
            <a:endParaRPr lang="en-US" altLang="zh-CN" sz="2400"/>
          </a:p>
          <a:p>
            <a:pPr>
              <a:lnSpc>
                <a:spcPct val="80000"/>
              </a:lnSpc>
              <a:buNone/>
            </a:pPr>
            <a:r>
              <a:rPr lang="en-US" altLang="zh-CN" sz="2400">
                <a:sym typeface="+mn-ea"/>
              </a:rPr>
              <a:t>	</a:t>
            </a:r>
            <a:r>
              <a:rPr lang="en-US" altLang="zh-CN" sz="2400" b="1">
                <a:sym typeface="+mn-ea"/>
              </a:rPr>
              <a:t>3.BLOB </a:t>
            </a:r>
            <a:r>
              <a:rPr lang="en-US" altLang="zh-CN" sz="2400" b="1">
                <a:sym typeface="Wingdings" panose="05000000000000000000" pitchFamily="2" charset="2"/>
              </a:rPr>
              <a:t></a:t>
            </a:r>
            <a:r>
              <a:rPr lang="en-US" altLang="zh-CN" sz="2400" b="1">
                <a:sym typeface="+mn-ea"/>
              </a:rPr>
              <a:t> blob</a:t>
            </a:r>
            <a:endParaRPr lang="en-US" altLang="zh-CN" sz="2400" b="1"/>
          </a:p>
          <a:p>
            <a:pPr>
              <a:lnSpc>
                <a:spcPct val="80000"/>
              </a:lnSpc>
              <a:buNone/>
            </a:pPr>
            <a:r>
              <a:rPr lang="en-US" altLang="zh-CN" sz="2400" dirty="0">
                <a:sym typeface="+mn-ea"/>
              </a:rPr>
              <a:t>	 	</a:t>
            </a:r>
            <a:r>
              <a:rPr lang="zh-CN" altLang="en-US" sz="2400" dirty="0">
                <a:sym typeface="+mn-ea"/>
              </a:rPr>
              <a:t>存：</a:t>
            </a:r>
            <a:r>
              <a:rPr lang="en-US" altLang="zh-CN" sz="2400" err="1">
                <a:sym typeface="+mn-ea"/>
              </a:rPr>
              <a:t>ps.setBinaryStream(i, inputStream</a:t>
            </a:r>
            <a:r>
              <a:rPr lang="en-US" altLang="zh-CN" sz="2400">
                <a:sym typeface="+mn-ea"/>
              </a:rPr>
              <a:t>, length);</a:t>
            </a:r>
            <a:endParaRPr lang="en-US" altLang="zh-CN" sz="2400"/>
          </a:p>
          <a:p>
            <a:pPr>
              <a:lnSpc>
                <a:spcPct val="80000"/>
              </a:lnSpc>
              <a:buNone/>
            </a:pPr>
            <a:r>
              <a:rPr lang="en-US" altLang="zh-CN" sz="2400" dirty="0">
                <a:sym typeface="+mn-ea"/>
              </a:rPr>
              <a:t>       			</a:t>
            </a:r>
            <a:r>
              <a:rPr lang="zh-CN" altLang="en-US" sz="2400" dirty="0">
                <a:sym typeface="+mn-ea"/>
              </a:rPr>
              <a:t>取：</a:t>
            </a:r>
            <a:r>
              <a:rPr lang="en-US" altLang="zh-CN" sz="2400" err="1">
                <a:sym typeface="+mn-ea"/>
              </a:rPr>
              <a:t>rs.getBinaryStream(i</a:t>
            </a:r>
            <a:r>
              <a:rPr lang="en-US" altLang="zh-CN" sz="2400">
                <a:sym typeface="+mn-ea"/>
              </a:rPr>
              <a:t>);</a:t>
            </a:r>
            <a:endParaRPr lang="en-US" altLang="zh-CN" sz="2400"/>
          </a:p>
          <a:p>
            <a:pPr>
              <a:lnSpc>
                <a:spcPct val="80000"/>
              </a:lnSpc>
              <a:buNone/>
            </a:pPr>
            <a:r>
              <a:rPr lang="en-US" altLang="zh-CN" sz="2400" err="1">
                <a:sym typeface="+mn-ea"/>
              </a:rPr>
              <a:t>	        	         rs.getBlob(i).getBinaryStream</a:t>
            </a:r>
            <a:r>
              <a:rPr lang="en-US" altLang="zh-CN" sz="2400">
                <a:sym typeface="+mn-ea"/>
              </a:rPr>
              <a:t>(); </a:t>
            </a:r>
            <a:endParaRPr lang="en-US" altLang="zh-CN" sz="2400"/>
          </a:p>
          <a:p>
            <a:pPr>
              <a:lnSpc>
                <a:spcPct val="90000"/>
              </a:lnSpc>
            </a:pPr>
            <a:endParaRPr lang="zh-CN" altLang="en-US" sz="2800" dirty="0"/>
          </a:p>
          <a:p>
            <a:pPr>
              <a:lnSpc>
                <a:spcPct val="90000"/>
              </a:lnSpc>
            </a:pPr>
            <a:endParaRPr lang="en-US" altLang="zh-CN" sz="2800"/>
          </a:p>
          <a:p>
            <a:pPr marL="635000" indent="0">
              <a:lnSpc>
                <a:spcPct val="80000"/>
              </a:lnSpc>
              <a:buNone/>
            </a:pPr>
            <a:endParaRPr lang="en-US" altLang="zh-CN" sz="2800"/>
          </a:p>
          <a:p>
            <a:pPr>
              <a:lnSpc>
                <a:spcPct val="80000"/>
              </a:lnSpc>
            </a:pPr>
            <a:endParaRPr lang="zh-CN" altLang="en-US" sz="2800" dirty="0"/>
          </a:p>
          <a:p>
            <a:pPr marL="635000" indent="0">
              <a:lnSpc>
                <a:spcPct val="80000"/>
              </a:lnSpc>
              <a:buNone/>
            </a:pPr>
            <a:endParaRPr lang="en-US" altLang="zh-CN" sz="28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xfrm>
            <a:off x="41263" y="454729"/>
            <a:ext cx="16427474" cy="1301395"/>
          </a:xfrm>
          <a:prstGeom prst="rect">
            <a:avLst/>
          </a:prstGeom>
        </p:spPr>
        <p:txBody>
          <a:bodyPr/>
          <a:lstStyle/>
          <a:p>
            <a:r>
              <a:rPr lang="zh-CN" altLang="en-US">
                <a:ea typeface="宋体" panose="02010600030101010101" pitchFamily="2" charset="-122"/>
                <a:sym typeface="+mn-ea"/>
              </a:rPr>
              <a:t>六、</a:t>
            </a:r>
            <a:r>
              <a:rPr lang="en-US" altLang="zh-CN">
                <a:ea typeface="宋体" panose="02010600030101010101" pitchFamily="2" charset="-122"/>
                <a:sym typeface="+mn-ea"/>
              </a:rPr>
              <a:t>JDBC</a:t>
            </a:r>
            <a:r>
              <a:rPr lang="zh-CN" altLang="en-US">
                <a:ea typeface="宋体" panose="02010600030101010101" pitchFamily="2" charset="-122"/>
                <a:sym typeface="+mn-ea"/>
              </a:rPr>
              <a:t>操作多张表</a:t>
            </a:r>
            <a:endParaRPr lang="zh-CN" altLang="en-US">
              <a:ea typeface="宋体" panose="02010600030101010101" pitchFamily="2" charset="-122"/>
              <a:sym typeface="+mn-ea"/>
            </a:endParaRPr>
          </a:p>
        </p:txBody>
      </p:sp>
      <p:sp>
        <p:nvSpPr>
          <p:cNvPr id="64514" name="文本占位符 67586"/>
          <p:cNvSpPr>
            <a:spLocks noGrp="1"/>
          </p:cNvSpPr>
          <p:nvPr/>
        </p:nvSpPr>
        <p:spPr>
          <a:xfrm>
            <a:off x="1472565" y="2620328"/>
            <a:ext cx="7696200" cy="1008062"/>
          </a:xfrm>
          <a:prstGeom prst="rect">
            <a:avLst/>
          </a:prstGeom>
          <a:noFill/>
          <a:ln w="9525">
            <a:noFill/>
          </a:ln>
        </p:spPr>
        <p:txBody>
          <a:bodyPr anchor="t"/>
          <a:lstStyle>
            <a:lvl1pPr marL="365125" lvl="0" indent="-255270" algn="l" defTabSz="914400" eaLnBrk="0" fontAlgn="base" latinLnBrk="0" hangingPunct="0">
              <a:lnSpc>
                <a:spcPct val="100000"/>
              </a:lnSpc>
              <a:spcBef>
                <a:spcPts val="400"/>
              </a:spcBef>
              <a:spcAft>
                <a:spcPct val="0"/>
              </a:spcAft>
              <a:buClr>
                <a:schemeClr val="accent1"/>
              </a:buClr>
              <a:buSzPct val="68000"/>
              <a:buFont typeface="Wingdings 3" pitchFamily="2" charset="2"/>
              <a:buChar char=""/>
              <a:defRPr sz="2700" b="0" i="0" u="none" kern="1200" baseline="0">
                <a:solidFill>
                  <a:schemeClr val="tx1"/>
                </a:solidFill>
                <a:latin typeface="+mn-lt"/>
                <a:ea typeface="+mn-ea"/>
                <a:cs typeface="+mn-cs"/>
              </a:defRPr>
            </a:lvl1pPr>
            <a:lvl2pPr marL="621030" lvl="1" indent="-228600" algn="l" defTabSz="914400" eaLnBrk="0" fontAlgn="base" latinLnBrk="0" hangingPunct="0">
              <a:lnSpc>
                <a:spcPct val="100000"/>
              </a:lnSpc>
              <a:spcBef>
                <a:spcPts val="325"/>
              </a:spcBef>
              <a:spcAft>
                <a:spcPct val="0"/>
              </a:spcAft>
              <a:buClr>
                <a:schemeClr val="accent1"/>
              </a:buClr>
              <a:buFont typeface="Verdana" panose="020B0604030504040204" pitchFamily="2" charset="0"/>
              <a:buChar char="◦"/>
              <a:defRPr sz="2300" b="0" i="0" u="none" kern="1200" baseline="0">
                <a:solidFill>
                  <a:schemeClr val="tx1"/>
                </a:solidFill>
                <a:latin typeface="+mn-lt"/>
                <a:ea typeface="+mn-ea"/>
                <a:cs typeface="+mn-cs"/>
              </a:defRPr>
            </a:lvl2pPr>
            <a:lvl3pPr marL="859155" lvl="2" indent="-228600" algn="l" defTabSz="914400" eaLnBrk="0" fontAlgn="base" latinLnBrk="0" hangingPunct="0">
              <a:lnSpc>
                <a:spcPct val="100000"/>
              </a:lnSpc>
              <a:spcBef>
                <a:spcPts val="350"/>
              </a:spcBef>
              <a:spcAft>
                <a:spcPct val="0"/>
              </a:spcAft>
              <a:buClr>
                <a:schemeClr val="accent1"/>
              </a:buClr>
              <a:buSzPct val="100000"/>
              <a:buFont typeface="Wingdings 2" pitchFamily="2" charset="2"/>
              <a:buChar char=""/>
              <a:defRPr sz="2100" b="0" i="0" u="none" kern="1200" baseline="0">
                <a:solidFill>
                  <a:schemeClr val="tx1"/>
                </a:solidFill>
                <a:latin typeface="+mn-lt"/>
                <a:ea typeface="+mn-ea"/>
                <a:cs typeface="+mn-cs"/>
              </a:defRPr>
            </a:lvl3pPr>
            <a:lvl4pPr marL="1143000" lvl="3"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1900" b="0" i="0" u="none" kern="1200" baseline="0">
                <a:solidFill>
                  <a:schemeClr val="tx1"/>
                </a:solidFill>
                <a:latin typeface="+mn-lt"/>
                <a:ea typeface="+mn-ea"/>
                <a:cs typeface="+mn-cs"/>
              </a:defRPr>
            </a:lvl4pPr>
            <a:lvl5pPr marL="1371600" lvl="4"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9pPr>
          </a:lstStyle>
          <a:p>
            <a:r>
              <a:rPr lang="zh-CN" altLang="en-US" sz="2900"/>
              <a:t>部门和员工（一对多关系）</a:t>
            </a:r>
            <a:endParaRPr lang="zh-CN" altLang="en-US" sz="2900"/>
          </a:p>
          <a:p>
            <a:pPr lvl="1"/>
            <a:r>
              <a:rPr lang="zh-CN" altLang="en-US" sz="2400"/>
              <a:t>对象关系                                 数据库关系</a:t>
            </a:r>
            <a:endParaRPr lang="zh-CN" altLang="en-US" sz="2400"/>
          </a:p>
        </p:txBody>
      </p:sp>
      <p:sp>
        <p:nvSpPr>
          <p:cNvPr id="64515" name="矩形 67587"/>
          <p:cNvSpPr/>
          <p:nvPr/>
        </p:nvSpPr>
        <p:spPr>
          <a:xfrm>
            <a:off x="1472565" y="4281488"/>
            <a:ext cx="4032250" cy="2881312"/>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4516" name="矩形 67588"/>
          <p:cNvSpPr/>
          <p:nvPr/>
        </p:nvSpPr>
        <p:spPr>
          <a:xfrm>
            <a:off x="1472565" y="4492943"/>
            <a:ext cx="1584325" cy="1366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int Id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String name</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Set employees</a:t>
            </a:r>
            <a:endParaRPr lang="en-US" altLang="zh-CN" sz="1600" b="1">
              <a:latin typeface="Arial" panose="020B0604020202020204" pitchFamily="34" charset="0"/>
              <a:ea typeface="宋体" panose="02010600030101010101" pitchFamily="2" charset="-122"/>
            </a:endParaRPr>
          </a:p>
        </p:txBody>
      </p:sp>
      <p:sp>
        <p:nvSpPr>
          <p:cNvPr id="64517" name="矩形 67589"/>
          <p:cNvSpPr/>
          <p:nvPr/>
        </p:nvSpPr>
        <p:spPr>
          <a:xfrm>
            <a:off x="3560128" y="4492943"/>
            <a:ext cx="1512887" cy="1366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int Id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String name</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Department d</a:t>
            </a:r>
            <a:endParaRPr lang="en-US" altLang="zh-CN" sz="1600" b="1">
              <a:latin typeface="Arial" panose="020B0604020202020204" pitchFamily="34" charset="0"/>
              <a:ea typeface="宋体" panose="02010600030101010101" pitchFamily="2" charset="-122"/>
            </a:endParaRPr>
          </a:p>
        </p:txBody>
      </p:sp>
      <p:sp>
        <p:nvSpPr>
          <p:cNvPr id="64518" name="文本框 67590"/>
          <p:cNvSpPr txBox="1"/>
          <p:nvPr/>
        </p:nvSpPr>
        <p:spPr>
          <a:xfrm>
            <a:off x="1249680" y="6150610"/>
            <a:ext cx="2029460" cy="46672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Department</a:t>
            </a:r>
            <a:endParaRPr lang="en-US" altLang="zh-CN">
              <a:latin typeface="Arial" panose="020B0604020202020204" pitchFamily="34" charset="0"/>
              <a:ea typeface="宋体" panose="02010600030101010101" pitchFamily="2" charset="-122"/>
            </a:endParaRPr>
          </a:p>
        </p:txBody>
      </p:sp>
      <p:sp>
        <p:nvSpPr>
          <p:cNvPr id="64519" name="文本框 67591"/>
          <p:cNvSpPr txBox="1"/>
          <p:nvPr/>
        </p:nvSpPr>
        <p:spPr>
          <a:xfrm>
            <a:off x="3704590" y="6150610"/>
            <a:ext cx="2286000" cy="46672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Employee</a:t>
            </a:r>
            <a:endParaRPr lang="en-US" altLang="zh-CN">
              <a:latin typeface="Arial" panose="020B0604020202020204" pitchFamily="34" charset="0"/>
              <a:ea typeface="宋体" panose="02010600030101010101" pitchFamily="2" charset="-122"/>
            </a:endParaRPr>
          </a:p>
        </p:txBody>
      </p:sp>
      <p:sp>
        <p:nvSpPr>
          <p:cNvPr id="64520" name="矩形 67592"/>
          <p:cNvSpPr/>
          <p:nvPr/>
        </p:nvSpPr>
        <p:spPr>
          <a:xfrm>
            <a:off x="7870190" y="4281805"/>
            <a:ext cx="4899025" cy="2880995"/>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4521" name="矩形 67593"/>
          <p:cNvSpPr/>
          <p:nvPr/>
        </p:nvSpPr>
        <p:spPr>
          <a:xfrm>
            <a:off x="8061325" y="4746625"/>
            <a:ext cx="2043430" cy="13665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Id int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name String </a:t>
            </a:r>
            <a:endParaRPr lang="en-US" altLang="zh-CN" sz="1600" b="1">
              <a:latin typeface="Arial" panose="020B0604020202020204" pitchFamily="34" charset="0"/>
              <a:ea typeface="宋体" panose="02010600030101010101" pitchFamily="2" charset="-122"/>
            </a:endParaRPr>
          </a:p>
        </p:txBody>
      </p:sp>
      <p:sp>
        <p:nvSpPr>
          <p:cNvPr id="64522" name="矩形 67594"/>
          <p:cNvSpPr/>
          <p:nvPr/>
        </p:nvSpPr>
        <p:spPr>
          <a:xfrm>
            <a:off x="10680700" y="4746308"/>
            <a:ext cx="1800225" cy="1366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Id int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name String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department_id int</a:t>
            </a:r>
            <a:endParaRPr lang="en-US" altLang="zh-CN" sz="1600" b="1">
              <a:latin typeface="Arial" panose="020B0604020202020204" pitchFamily="34" charset="0"/>
              <a:ea typeface="宋体" panose="02010600030101010101" pitchFamily="2" charset="-122"/>
            </a:endParaRPr>
          </a:p>
        </p:txBody>
      </p:sp>
      <p:sp>
        <p:nvSpPr>
          <p:cNvPr id="64523" name="文本框 67595"/>
          <p:cNvSpPr txBox="1"/>
          <p:nvPr/>
        </p:nvSpPr>
        <p:spPr>
          <a:xfrm>
            <a:off x="7870190" y="6261100"/>
            <a:ext cx="2234565" cy="46672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Departmen</a:t>
            </a:r>
            <a:r>
              <a:rPr lang="zh-CN" altLang="en-US">
                <a:latin typeface="Arial" panose="020B0604020202020204" pitchFamily="34" charset="0"/>
                <a:ea typeface="宋体" panose="02010600030101010101" pitchFamily="2" charset="-122"/>
              </a:rPr>
              <a:t>表</a:t>
            </a:r>
            <a:endParaRPr lang="zh-CN" altLang="en-US">
              <a:latin typeface="Arial" panose="020B0604020202020204" pitchFamily="34" charset="0"/>
              <a:ea typeface="宋体" panose="02010600030101010101" pitchFamily="2" charset="-122"/>
            </a:endParaRPr>
          </a:p>
        </p:txBody>
      </p:sp>
      <p:sp>
        <p:nvSpPr>
          <p:cNvPr id="64524" name="文本框 67596"/>
          <p:cNvSpPr txBox="1"/>
          <p:nvPr/>
        </p:nvSpPr>
        <p:spPr>
          <a:xfrm>
            <a:off x="10680700" y="6261100"/>
            <a:ext cx="3223895" cy="46672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Employee</a:t>
            </a:r>
            <a:r>
              <a:rPr lang="zh-CN" altLang="en-US">
                <a:latin typeface="Arial" panose="020B0604020202020204" pitchFamily="34" charset="0"/>
                <a:ea typeface="宋体" panose="02010600030101010101" pitchFamily="2" charset="-122"/>
              </a:rPr>
              <a:t>表</a:t>
            </a:r>
            <a:endParaRPr lang="zh-CN" altLang="en-US">
              <a:latin typeface="Arial" panose="020B0604020202020204" pitchFamily="34" charset="0"/>
              <a:ea typeface="宋体" panose="02010600030101010101" pitchFamily="2" charset="-122"/>
            </a:endParaRPr>
          </a:p>
        </p:txBody>
      </p:sp>
      <p:sp>
        <p:nvSpPr>
          <p:cNvPr id="64525" name="直接连接符 67597"/>
          <p:cNvSpPr/>
          <p:nvPr/>
        </p:nvSpPr>
        <p:spPr>
          <a:xfrm flipH="1">
            <a:off x="6701155" y="5429885"/>
            <a:ext cx="1035685" cy="635"/>
          </a:xfrm>
          <a:prstGeom prst="line">
            <a:avLst/>
          </a:prstGeom>
          <a:ln w="9525" cap="flat" cmpd="sng">
            <a:solidFill>
              <a:schemeClr val="tx1"/>
            </a:solidFill>
            <a:prstDash val="solid"/>
            <a:round/>
            <a:headEnd type="none" w="med" len="med"/>
            <a:tailEnd type="triangle" w="med" len="med"/>
          </a:ln>
        </p:spPr>
      </p:sp>
      <p:sp>
        <p:nvSpPr>
          <p:cNvPr id="64526" name="文本框 67598"/>
          <p:cNvSpPr txBox="1"/>
          <p:nvPr/>
        </p:nvSpPr>
        <p:spPr>
          <a:xfrm>
            <a:off x="6701155" y="4998085"/>
            <a:ext cx="1035685" cy="28638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1400">
                <a:latin typeface="Arial" panose="020B0604020202020204" pitchFamily="34" charset="0"/>
                <a:ea typeface="宋体" panose="02010600030101010101" pitchFamily="2" charset="-122"/>
              </a:rPr>
              <a:t>外键</a:t>
            </a:r>
            <a:endParaRPr lang="zh-CN" altLang="en-US" sz="1400">
              <a:latin typeface="Arial" panose="020B0604020202020204" pitchFamily="34" charset="0"/>
              <a:ea typeface="宋体" panose="02010600030101010101" pitchFamily="2"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p>
            <a:r>
              <a:rPr lang="zh-CN" altLang="en-US">
                <a:ea typeface="宋体" panose="02010600030101010101" pitchFamily="2" charset="-122"/>
              </a:rPr>
              <a:t>六、</a:t>
            </a:r>
            <a:r>
              <a:rPr lang="en-US" altLang="zh-CN"/>
              <a:t>JDBC</a:t>
            </a:r>
            <a:r>
              <a:rPr lang="zh-CN" altLang="en-US">
                <a:ea typeface="宋体" panose="02010600030101010101" pitchFamily="2" charset="-122"/>
              </a:rPr>
              <a:t>操作多表</a:t>
            </a:r>
            <a:endParaRPr lang="zh-CN" altLang="en-US">
              <a:ea typeface="宋体" panose="02010600030101010101" pitchFamily="2" charset="-122"/>
            </a:endParaRPr>
          </a:p>
        </p:txBody>
      </p:sp>
      <p:sp>
        <p:nvSpPr>
          <p:cNvPr id="5" name="文本占位符 68610"/>
          <p:cNvSpPr>
            <a:spLocks noGrp="1"/>
          </p:cNvSpPr>
          <p:nvPr>
            <p:ph idx="1"/>
          </p:nvPr>
        </p:nvSpPr>
        <p:spPr>
          <a:xfrm>
            <a:off x="899795" y="2706053"/>
            <a:ext cx="7696200" cy="719137"/>
          </a:xfrm>
        </p:spPr>
        <p:txBody>
          <a:bodyPr anchor="t"/>
          <a:p>
            <a:pPr marL="109855" indent="0">
              <a:buNone/>
            </a:pPr>
            <a:r>
              <a:rPr lang="zh-CN" altLang="en-US" sz="3300"/>
              <a:t>老师和学生（多对多关系）</a:t>
            </a:r>
            <a:endParaRPr lang="zh-CN" altLang="en-US" sz="3300"/>
          </a:p>
        </p:txBody>
      </p:sp>
      <p:sp>
        <p:nvSpPr>
          <p:cNvPr id="65540" name="矩形 68612"/>
          <p:cNvSpPr/>
          <p:nvPr/>
        </p:nvSpPr>
        <p:spPr>
          <a:xfrm>
            <a:off x="4276408" y="4882833"/>
            <a:ext cx="1584325" cy="14351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Id int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name varchar</a:t>
            </a:r>
            <a:endParaRPr lang="en-US" altLang="zh-CN" sz="1600" b="1">
              <a:latin typeface="Arial" panose="020B0604020202020204" pitchFamily="34" charset="0"/>
              <a:ea typeface="宋体" panose="02010600030101010101" pitchFamily="2" charset="-122"/>
            </a:endParaRPr>
          </a:p>
        </p:txBody>
      </p:sp>
      <p:sp>
        <p:nvSpPr>
          <p:cNvPr id="65541" name="矩形 68613"/>
          <p:cNvSpPr/>
          <p:nvPr/>
        </p:nvSpPr>
        <p:spPr>
          <a:xfrm>
            <a:off x="9750108" y="4882833"/>
            <a:ext cx="1584325" cy="14351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Id int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name varchar</a:t>
            </a:r>
            <a:endParaRPr lang="en-US" altLang="zh-CN" sz="1600" b="1">
              <a:latin typeface="Arial" panose="020B0604020202020204" pitchFamily="34" charset="0"/>
              <a:ea typeface="宋体" panose="02010600030101010101" pitchFamily="2" charset="-122"/>
            </a:endParaRPr>
          </a:p>
        </p:txBody>
      </p:sp>
      <p:sp>
        <p:nvSpPr>
          <p:cNvPr id="65542" name="文本框 68614"/>
          <p:cNvSpPr txBox="1"/>
          <p:nvPr/>
        </p:nvSpPr>
        <p:spPr>
          <a:xfrm>
            <a:off x="4349433" y="6467158"/>
            <a:ext cx="1439862" cy="339725"/>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Teacher</a:t>
            </a:r>
            <a:r>
              <a:rPr lang="zh-CN" altLang="en-US">
                <a:latin typeface="Arial" panose="020B0604020202020204" pitchFamily="34" charset="0"/>
                <a:ea typeface="宋体" panose="02010600030101010101" pitchFamily="2" charset="-122"/>
              </a:rPr>
              <a:t>表</a:t>
            </a:r>
            <a:endParaRPr lang="zh-CN" altLang="en-US">
              <a:latin typeface="Arial" panose="020B0604020202020204" pitchFamily="34" charset="0"/>
              <a:ea typeface="宋体" panose="02010600030101010101" pitchFamily="2" charset="-122"/>
            </a:endParaRPr>
          </a:p>
        </p:txBody>
      </p:sp>
      <p:sp>
        <p:nvSpPr>
          <p:cNvPr id="65543" name="文本框 68615"/>
          <p:cNvSpPr txBox="1"/>
          <p:nvPr/>
        </p:nvSpPr>
        <p:spPr>
          <a:xfrm>
            <a:off x="9821545" y="6467158"/>
            <a:ext cx="1368425" cy="339725"/>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Student</a:t>
            </a:r>
            <a:r>
              <a:rPr lang="zh-CN" altLang="en-US">
                <a:latin typeface="Arial" panose="020B0604020202020204" pitchFamily="34" charset="0"/>
                <a:ea typeface="宋体" panose="02010600030101010101" pitchFamily="2" charset="-122"/>
              </a:rPr>
              <a:t>表</a:t>
            </a:r>
            <a:endParaRPr lang="zh-CN" altLang="en-US">
              <a:latin typeface="Arial" panose="020B0604020202020204" pitchFamily="34" charset="0"/>
              <a:ea typeface="宋体" panose="02010600030101010101" pitchFamily="2" charset="-122"/>
            </a:endParaRPr>
          </a:p>
        </p:txBody>
      </p:sp>
      <p:sp>
        <p:nvSpPr>
          <p:cNvPr id="65544" name="矩形 68616"/>
          <p:cNvSpPr/>
          <p:nvPr/>
        </p:nvSpPr>
        <p:spPr>
          <a:xfrm>
            <a:off x="6941820" y="4882833"/>
            <a:ext cx="1800225" cy="14398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teacher_id int</a:t>
            </a:r>
            <a:endParaRPr lang="en-US" altLang="zh-CN" sz="1600" b="1">
              <a:latin typeface="Arial" panose="020B0604020202020204" pitchFamily="34" charset="0"/>
              <a:ea typeface="宋体" panose="02010600030101010101" pitchFamily="2" charset="-122"/>
            </a:endParaRPr>
          </a:p>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student_id int</a:t>
            </a:r>
            <a:endParaRPr lang="en-US" altLang="zh-CN" sz="1600" b="1">
              <a:latin typeface="Arial" panose="020B0604020202020204" pitchFamily="34" charset="0"/>
              <a:ea typeface="宋体" panose="02010600030101010101" pitchFamily="2" charset="-122"/>
            </a:endParaRPr>
          </a:p>
        </p:txBody>
      </p:sp>
      <p:sp>
        <p:nvSpPr>
          <p:cNvPr id="65545" name="文本框 68617"/>
          <p:cNvSpPr txBox="1"/>
          <p:nvPr/>
        </p:nvSpPr>
        <p:spPr>
          <a:xfrm>
            <a:off x="7300595" y="6540183"/>
            <a:ext cx="1295400" cy="366712"/>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2000" b="1">
                <a:latin typeface="Arial" panose="020B0604020202020204" pitchFamily="34" charset="0"/>
                <a:ea typeface="宋体" panose="02010600030101010101" pitchFamily="2" charset="-122"/>
              </a:rPr>
              <a:t>中间表</a:t>
            </a:r>
            <a:endParaRPr lang="zh-CN" altLang="en-US" sz="2000" b="1">
              <a:latin typeface="Arial" panose="020B0604020202020204" pitchFamily="34" charset="0"/>
              <a:ea typeface="宋体" panose="02010600030101010101" pitchFamily="2" charset="-122"/>
            </a:endParaRPr>
          </a:p>
        </p:txBody>
      </p:sp>
      <p:sp>
        <p:nvSpPr>
          <p:cNvPr id="65546" name="直接连接符 68618"/>
          <p:cNvSpPr/>
          <p:nvPr/>
        </p:nvSpPr>
        <p:spPr>
          <a:xfrm flipH="1">
            <a:off x="5860733" y="5387658"/>
            <a:ext cx="1081087" cy="0"/>
          </a:xfrm>
          <a:prstGeom prst="line">
            <a:avLst/>
          </a:prstGeom>
          <a:ln w="9525" cap="flat" cmpd="sng">
            <a:solidFill>
              <a:schemeClr val="tx1"/>
            </a:solidFill>
            <a:prstDash val="solid"/>
            <a:round/>
            <a:headEnd type="none" w="med" len="med"/>
            <a:tailEnd type="triangle" w="med" len="med"/>
          </a:ln>
        </p:spPr>
      </p:sp>
      <p:sp>
        <p:nvSpPr>
          <p:cNvPr id="65547" name="直接连接符 68619"/>
          <p:cNvSpPr/>
          <p:nvPr/>
        </p:nvSpPr>
        <p:spPr>
          <a:xfrm>
            <a:off x="8742045" y="5748020"/>
            <a:ext cx="1008063" cy="0"/>
          </a:xfrm>
          <a:prstGeom prst="line">
            <a:avLst/>
          </a:prstGeom>
          <a:ln w="9525" cap="flat" cmpd="sng">
            <a:solidFill>
              <a:schemeClr val="tx1"/>
            </a:solidFill>
            <a:prstDash val="solid"/>
            <a:round/>
            <a:headEnd type="none" w="med" len="med"/>
            <a:tailEnd type="triangle" w="med" len="med"/>
          </a:ln>
        </p:spPr>
      </p:sp>
      <p:sp>
        <p:nvSpPr>
          <p:cNvPr id="65548" name="文本框 68620"/>
          <p:cNvSpPr txBox="1"/>
          <p:nvPr/>
        </p:nvSpPr>
        <p:spPr>
          <a:xfrm>
            <a:off x="6005195" y="4882833"/>
            <a:ext cx="792163" cy="366712"/>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2000">
                <a:latin typeface="Arial" panose="020B0604020202020204" pitchFamily="34" charset="0"/>
                <a:ea typeface="宋体" panose="02010600030101010101" pitchFamily="2" charset="-122"/>
              </a:rPr>
              <a:t>外键</a:t>
            </a:r>
            <a:endParaRPr lang="zh-CN" altLang="en-US" sz="2000">
              <a:latin typeface="Arial" panose="020B0604020202020204" pitchFamily="34" charset="0"/>
              <a:ea typeface="宋体" panose="02010600030101010101" pitchFamily="2" charset="-122"/>
            </a:endParaRPr>
          </a:p>
        </p:txBody>
      </p:sp>
      <p:sp>
        <p:nvSpPr>
          <p:cNvPr id="65549" name="文本框 68621"/>
          <p:cNvSpPr txBox="1"/>
          <p:nvPr/>
        </p:nvSpPr>
        <p:spPr>
          <a:xfrm>
            <a:off x="8884920" y="5243195"/>
            <a:ext cx="792163" cy="366713"/>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2000">
                <a:latin typeface="Arial" panose="020B0604020202020204" pitchFamily="34" charset="0"/>
                <a:ea typeface="宋体" panose="02010600030101010101" pitchFamily="2" charset="-122"/>
              </a:rPr>
              <a:t>外键</a:t>
            </a:r>
            <a:endParaRPr lang="zh-CN" altLang="en-US" sz="2000">
              <a:latin typeface="Arial" panose="020B0604020202020204" pitchFamily="34" charset="0"/>
              <a:ea typeface="宋体" panose="02010600030101010101" pitchFamily="2" charset="-122"/>
            </a:endParaRPr>
          </a:p>
        </p:txBody>
      </p:sp>
      <p:sp>
        <p:nvSpPr>
          <p:cNvPr id="65550" name="文本框 68622"/>
          <p:cNvSpPr txBox="1"/>
          <p:nvPr/>
        </p:nvSpPr>
        <p:spPr>
          <a:xfrm>
            <a:off x="6005195" y="7259320"/>
            <a:ext cx="3744913" cy="366713"/>
          </a:xfrm>
          <a:prstGeom prst="rect">
            <a:avLst/>
          </a:prstGeom>
          <a:noFill/>
          <a:ln w="9525">
            <a:noFill/>
          </a:ln>
        </p:spPr>
        <p:txBody>
          <a:bodyPr anchor="t">
            <a:spAutoFit/>
          </a:bodyPr>
          <a:p>
            <a:pPr marL="342900" lvl="0" indent="-342900" algn="ctr">
              <a:lnSpc>
                <a:spcPct val="90000"/>
              </a:lnSpc>
              <a:spcBef>
                <a:spcPct val="50000"/>
              </a:spcBef>
              <a:buClr>
                <a:schemeClr val="tx1"/>
              </a:buClr>
              <a:buSzPct val="70000"/>
              <a:buFont typeface="Wingdings" panose="05000000000000000000" pitchFamily="2" charset="2"/>
              <a:buNone/>
            </a:pPr>
            <a:r>
              <a:rPr lang="zh-CN" altLang="en-US" sz="2000" b="1">
                <a:latin typeface="Arial" panose="020B0604020202020204" pitchFamily="34" charset="0"/>
                <a:ea typeface="宋体" panose="02010600030101010101" pitchFamily="2" charset="-122"/>
              </a:rPr>
              <a:t>数据库表结构</a:t>
            </a:r>
            <a:endParaRPr lang="zh-CN" altLang="en-US" sz="2000" b="1">
              <a:latin typeface="Arial" panose="020B0604020202020204" pitchFamily="34" charset="0"/>
              <a:ea typeface="宋体" panose="02010600030101010101" pitchFamily="2"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p:txBody>
          <a:bodyPr/>
          <a:p>
            <a:r>
              <a:rPr lang="zh-CN" altLang="en-US">
                <a:sym typeface="+mn-ea"/>
              </a:rPr>
              <a:t>不管</a:t>
            </a:r>
            <a:r>
              <a:rPr lang="en-US" altLang="zh-CN">
                <a:sym typeface="+mn-ea"/>
              </a:rPr>
              <a:t>java</a:t>
            </a:r>
            <a:r>
              <a:rPr lang="zh-CN" altLang="en-US">
                <a:sym typeface="+mn-ea"/>
              </a:rPr>
              <a:t>的对象存在何种关系，反映到关系型数据库中，都是使用外键表示纪录（即对象）的关联关系。</a:t>
            </a:r>
            <a:endParaRPr lang="zh-CN" altLang="en-US"/>
          </a:p>
          <a:p>
            <a:r>
              <a:rPr lang="zh-CN" altLang="en-US">
                <a:sym typeface="+mn-ea"/>
              </a:rPr>
              <a:t>设计</a:t>
            </a:r>
            <a:r>
              <a:rPr lang="en-US" altLang="zh-CN">
                <a:sym typeface="+mn-ea"/>
              </a:rPr>
              <a:t>java</a:t>
            </a:r>
            <a:r>
              <a:rPr lang="zh-CN" altLang="en-US">
                <a:sym typeface="+mn-ea"/>
              </a:rPr>
              <a:t>对象如涉及到多个对象相互引用，要尽量避免使用一对多，或多对多关系，而应使用多对一描述对象之间的关系</a:t>
            </a:r>
            <a:r>
              <a:rPr lang="en-US" altLang="zh-CN">
                <a:sym typeface="+mn-ea"/>
              </a:rPr>
              <a:t>(</a:t>
            </a:r>
            <a:r>
              <a:rPr lang="zh-CN" altLang="en-US">
                <a:sym typeface="+mn-ea"/>
              </a:rPr>
              <a:t>或使用延迟加载的方式</a:t>
            </a:r>
            <a:r>
              <a:rPr lang="en-US" altLang="zh-CN">
                <a:sym typeface="+mn-ea"/>
              </a:rPr>
              <a:t>)</a:t>
            </a:r>
            <a:r>
              <a:rPr lang="zh-CN" altLang="en-US">
                <a:sym typeface="+mn-ea"/>
              </a:rPr>
              <a:t>。</a:t>
            </a:r>
            <a:endParaRPr lang="zh-CN" altLang="en-US"/>
          </a:p>
          <a:p>
            <a:endParaRPr lang="zh-CN" altLang="en-US"/>
          </a:p>
        </p:txBody>
      </p:sp>
      <p:sp>
        <p:nvSpPr>
          <p:cNvPr id="3" name="标题 2"/>
          <p:cNvSpPr/>
          <p:nvPr>
            <p:ph type="title"/>
          </p:nvPr>
        </p:nvSpPr>
        <p:spPr/>
        <p:txBody>
          <a:bodyPr/>
          <a:p>
            <a:r>
              <a:rPr lang="zh-CN" altLang="en-US"/>
              <a:t>注意事项</a:t>
            </a:r>
            <a:endParaRPr lang="zh-CN" alt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9217"/>
          <p:cNvSpPr>
            <a:spLocks noGrp="1"/>
          </p:cNvSpPr>
          <p:nvPr>
            <p:ph type="title"/>
          </p:nvPr>
        </p:nvSpPr>
        <p:spPr/>
        <p:txBody>
          <a:bodyPr anchor="b"/>
          <a:p>
            <a:r>
              <a:rPr lang="zh-CN" altLang="en-US" i="1">
                <a:ea typeface="新宋体" panose="02010609030101010101" pitchFamily="1" charset="-122"/>
              </a:rPr>
              <a:t>一、事务</a:t>
            </a:r>
            <a:endParaRPr lang="zh-CN" altLang="en-US" i="1">
              <a:ea typeface="新宋体" panose="02010609030101010101" pitchFamily="1" charset="-122"/>
            </a:endParaRPr>
          </a:p>
        </p:txBody>
      </p:sp>
      <p:sp>
        <p:nvSpPr>
          <p:cNvPr id="6146" name="文本占位符 9218"/>
          <p:cNvSpPr>
            <a:spLocks noGrp="1"/>
          </p:cNvSpPr>
          <p:nvPr>
            <p:ph idx="1"/>
          </p:nvPr>
        </p:nvSpPr>
        <p:spPr>
          <a:xfrm>
            <a:off x="1737548" y="2910041"/>
            <a:ext cx="11401778" cy="6507573"/>
          </a:xfrm>
        </p:spPr>
        <p:txBody>
          <a:bodyPr anchor="t"/>
          <a:p>
            <a:pPr>
              <a:lnSpc>
                <a:spcPct val="90000"/>
              </a:lnSpc>
            </a:pPr>
            <a:r>
              <a:rPr lang="zh-CN" altLang="en-US" dirty="0">
                <a:latin typeface="宋体" panose="02010600030101010101" pitchFamily="2" charset="-122"/>
              </a:rPr>
              <a:t>事务的概念</a:t>
            </a:r>
            <a:endParaRPr lang="zh-CN" altLang="en-US" dirty="0">
              <a:latin typeface="宋体" panose="02010600030101010101" pitchFamily="2" charset="-122"/>
            </a:endParaRPr>
          </a:p>
          <a:p>
            <a:pPr lvl="1">
              <a:lnSpc>
                <a:spcPct val="90000"/>
              </a:lnSpc>
            </a:pPr>
            <a:r>
              <a:rPr lang="zh-CN" altLang="en-US" sz="3555" dirty="0">
                <a:latin typeface="宋体" panose="02010600030101010101" pitchFamily="2" charset="-122"/>
              </a:rPr>
              <a:t>事务指逻辑上的一组操作，组成这组操作的各个单元，要么全部成功，要么全部不成功。</a:t>
            </a:r>
            <a:endParaRPr lang="zh-CN" altLang="en-US" sz="3555" dirty="0">
              <a:latin typeface="宋体" panose="02010600030101010101" pitchFamily="2" charset="-122"/>
            </a:endParaRPr>
          </a:p>
          <a:p>
            <a:pPr lvl="1">
              <a:lnSpc>
                <a:spcPct val="90000"/>
              </a:lnSpc>
            </a:pPr>
            <a:r>
              <a:rPr lang="zh-CN" altLang="en-US" sz="3555" dirty="0">
                <a:latin typeface="宋体" panose="02010600030101010101" pitchFamily="2" charset="-122"/>
              </a:rPr>
              <a:t>例如：A——B转帐，对应于如下两条sql语句</a:t>
            </a:r>
            <a:endParaRPr lang="zh-CN" altLang="en-US" sz="3555" dirty="0">
              <a:latin typeface="宋体" panose="02010600030101010101" pitchFamily="2" charset="-122"/>
            </a:endParaRPr>
          </a:p>
          <a:p>
            <a:pPr lvl="1">
              <a:lnSpc>
                <a:spcPct val="90000"/>
              </a:lnSpc>
              <a:buNone/>
            </a:pPr>
            <a:r>
              <a:rPr lang="zh-CN" altLang="en-US" sz="2665" dirty="0">
                <a:latin typeface="宋体" panose="02010600030101010101" pitchFamily="2" charset="-122"/>
              </a:rPr>
              <a:t>  update account set money=money-100 where name=‘a’;</a:t>
            </a:r>
            <a:endParaRPr lang="zh-CN" altLang="en-US" sz="2665" dirty="0">
              <a:latin typeface="宋体" panose="02010600030101010101" pitchFamily="2" charset="-122"/>
            </a:endParaRPr>
          </a:p>
          <a:p>
            <a:pPr lvl="1">
              <a:lnSpc>
                <a:spcPct val="90000"/>
              </a:lnSpc>
              <a:buNone/>
            </a:pPr>
            <a:r>
              <a:rPr lang="zh-CN" altLang="en-US" sz="2665" dirty="0">
                <a:latin typeface="宋体" panose="02010600030101010101" pitchFamily="2" charset="-122"/>
              </a:rPr>
              <a:t>  update account set money=money+100 where name=‘b’;</a:t>
            </a:r>
            <a:endParaRPr lang="zh-CN" altLang="en-US" sz="2665" dirty="0">
              <a:latin typeface="宋体" panose="02010600030101010101" pitchFamily="2" charset="-122"/>
            </a:endParaRPr>
          </a:p>
          <a:p>
            <a:pPr>
              <a:lnSpc>
                <a:spcPct val="90000"/>
              </a:lnSpc>
            </a:pPr>
            <a:r>
              <a:rPr lang="zh-CN" altLang="en-US" dirty="0">
                <a:latin typeface="宋体" panose="02010600030101010101" pitchFamily="2" charset="-122"/>
              </a:rPr>
              <a:t>数据库开启事务命令DTL</a:t>
            </a:r>
            <a:endParaRPr lang="zh-CN" altLang="en-US" dirty="0">
              <a:latin typeface="宋体" panose="02010600030101010101" pitchFamily="2" charset="-122"/>
            </a:endParaRPr>
          </a:p>
          <a:p>
            <a:pPr lvl="1">
              <a:lnSpc>
                <a:spcPct val="90000"/>
              </a:lnSpc>
            </a:pPr>
            <a:r>
              <a:rPr lang="zh-CN" altLang="en-US" sz="2815" dirty="0"/>
              <a:t>start transaction  开启事务</a:t>
            </a:r>
            <a:endParaRPr lang="zh-CN" altLang="en-US" sz="2815" dirty="0"/>
          </a:p>
          <a:p>
            <a:pPr lvl="1">
              <a:lnSpc>
                <a:spcPct val="90000"/>
              </a:lnSpc>
            </a:pPr>
            <a:r>
              <a:rPr lang="zh-CN" altLang="en-US" sz="2815" dirty="0"/>
              <a:t>Rollback  回滚事务</a:t>
            </a:r>
            <a:endParaRPr lang="zh-CN" altLang="en-US" sz="2815" dirty="0"/>
          </a:p>
          <a:p>
            <a:pPr lvl="1">
              <a:lnSpc>
                <a:spcPct val="90000"/>
              </a:lnSpc>
            </a:pPr>
            <a:r>
              <a:rPr lang="zh-CN" altLang="en-US" sz="2815" dirty="0"/>
              <a:t>Commit   提交事务</a:t>
            </a:r>
            <a:endParaRPr lang="zh-CN" altLang="en-US" sz="2815" dirty="0"/>
          </a:p>
          <a:p>
            <a:pPr lvl="1">
              <a:lnSpc>
                <a:spcPct val="90000"/>
              </a:lnSpc>
            </a:pPr>
            <a:endParaRPr lang="zh-CN" altLang="en-US" sz="2815" dirty="0">
              <a:latin typeface="宋体" panose="02010600030101010101" pitchFamily="2" charset="-122"/>
            </a:endParaRPr>
          </a:p>
        </p:txBody>
      </p:sp>
      <p:sp>
        <p:nvSpPr>
          <p:cNvPr id="6148" name="矩形 9220"/>
          <p:cNvSpPr/>
          <p:nvPr/>
        </p:nvSpPr>
        <p:spPr>
          <a:xfrm>
            <a:off x="10509744" y="6610257"/>
            <a:ext cx="4586111" cy="2667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Start transaction</a:t>
            </a:r>
            <a:endParaRPr lang="en-US" altLang="zh-CN" sz="2965">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a:t>
            </a:r>
            <a:endParaRPr lang="en-US" altLang="zh-CN" sz="2965">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a:t>
            </a:r>
            <a:endParaRPr lang="en-US" altLang="zh-CN" sz="2965">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commit</a:t>
            </a:r>
            <a:endParaRPr lang="en-US" altLang="zh-CN" sz="2965">
              <a:latin typeface="Arial" panose="020B0604020202020204" pitchFamily="34" charset="0"/>
              <a:ea typeface="宋体" panose="02010600030101010101" pitchFamily="2"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5361"/>
          <p:cNvSpPr>
            <a:spLocks noGrp="1"/>
          </p:cNvSpPr>
          <p:nvPr>
            <p:ph type="title"/>
          </p:nvPr>
        </p:nvSpPr>
        <p:spPr/>
        <p:txBody>
          <a:bodyPr anchor="b"/>
          <a:p>
            <a:r>
              <a:rPr lang="zh-CN" altLang="en-US" i="1">
                <a:ea typeface="新宋体" panose="02010609030101010101" pitchFamily="1" charset="-122"/>
              </a:rPr>
              <a:t>一、事务之特性</a:t>
            </a:r>
            <a:r>
              <a:rPr lang="en-US" altLang="zh-CN" i="1">
                <a:ea typeface="新宋体" panose="02010609030101010101" pitchFamily="1" charset="-122"/>
              </a:rPr>
              <a:t>(ACID)</a:t>
            </a:r>
            <a:endParaRPr lang="en-US" altLang="zh-CN" i="1">
              <a:ea typeface="新宋体" panose="02010609030101010101" pitchFamily="1" charset="-122"/>
            </a:endParaRPr>
          </a:p>
        </p:txBody>
      </p:sp>
      <p:sp>
        <p:nvSpPr>
          <p:cNvPr id="12290" name="文本占位符 15362"/>
          <p:cNvSpPr>
            <a:spLocks noGrp="1"/>
          </p:cNvSpPr>
          <p:nvPr>
            <p:ph idx="1"/>
          </p:nvPr>
        </p:nvSpPr>
        <p:spPr/>
        <p:txBody>
          <a:bodyPr anchor="t"/>
          <a:p>
            <a:pPr>
              <a:lnSpc>
                <a:spcPct val="80000"/>
              </a:lnSpc>
            </a:pPr>
            <a:r>
              <a:rPr lang="zh-CN" altLang="en-US" sz="3555" b="1">
                <a:solidFill>
                  <a:srgbClr val="0000FF"/>
                </a:solidFill>
                <a:latin typeface="宋体" panose="02010600030101010101" pitchFamily="2" charset="-122"/>
              </a:rPr>
              <a:t>原子性（</a:t>
            </a:r>
            <a:r>
              <a:rPr lang="en-US" altLang="zh-CN" sz="3555" b="1">
                <a:solidFill>
                  <a:srgbClr val="0000FF"/>
                </a:solidFill>
                <a:latin typeface="宋体" panose="02010600030101010101" pitchFamily="2" charset="-122"/>
              </a:rPr>
              <a:t>Atomicity</a:t>
            </a:r>
            <a:r>
              <a:rPr lang="zh-CN" altLang="en-US" sz="3555" b="1">
                <a:solidFill>
                  <a:srgbClr val="0000FF"/>
                </a:solidFill>
                <a:latin typeface="宋体" panose="02010600030101010101" pitchFamily="2" charset="-122"/>
              </a:rPr>
              <a:t>）</a:t>
            </a:r>
            <a:br>
              <a:rPr lang="zh-CN" altLang="en-US" sz="3555" b="1">
                <a:solidFill>
                  <a:srgbClr val="0000FF"/>
                </a:solidFill>
                <a:latin typeface="宋体" panose="02010600030101010101" pitchFamily="2" charset="-122"/>
              </a:rPr>
            </a:br>
            <a:r>
              <a:rPr lang="zh-CN" altLang="en-US" sz="2965">
                <a:latin typeface="宋体" panose="02010600030101010101" pitchFamily="2" charset="-122"/>
              </a:rPr>
              <a:t>原子性是指事务是一个不可分割的工作单位，事务中的操作要么都发生，要么都不发生。</a:t>
            </a:r>
            <a:r>
              <a:rPr lang="en-US" altLang="zh-CN" sz="2965">
                <a:latin typeface="宋体" panose="02010600030101010101" pitchFamily="2" charset="-122"/>
              </a:rPr>
              <a:t> </a:t>
            </a:r>
            <a:endParaRPr lang="en-US" altLang="zh-CN" sz="2965">
              <a:latin typeface="宋体" panose="02010600030101010101" pitchFamily="2" charset="-122"/>
            </a:endParaRPr>
          </a:p>
          <a:p>
            <a:pPr>
              <a:lnSpc>
                <a:spcPct val="80000"/>
              </a:lnSpc>
            </a:pPr>
            <a:r>
              <a:rPr lang="zh-CN" altLang="en-US" sz="3555" b="1">
                <a:solidFill>
                  <a:srgbClr val="0000FF"/>
                </a:solidFill>
                <a:latin typeface="宋体" panose="02010600030101010101" pitchFamily="2" charset="-122"/>
              </a:rPr>
              <a:t>一致性（</a:t>
            </a:r>
            <a:r>
              <a:rPr lang="en-US" altLang="zh-CN" sz="3555" b="1">
                <a:solidFill>
                  <a:srgbClr val="0000FF"/>
                </a:solidFill>
                <a:latin typeface="宋体" panose="02010600030101010101" pitchFamily="2" charset="-122"/>
              </a:rPr>
              <a:t>Consistency</a:t>
            </a:r>
            <a:r>
              <a:rPr lang="zh-CN" altLang="en-US" sz="3555" b="1">
                <a:solidFill>
                  <a:srgbClr val="0000FF"/>
                </a:solidFill>
                <a:latin typeface="宋体" panose="02010600030101010101" pitchFamily="2" charset="-122"/>
              </a:rPr>
              <a:t>）</a:t>
            </a:r>
            <a:br>
              <a:rPr lang="zh-CN" altLang="en-US" sz="3555" b="1">
                <a:solidFill>
                  <a:srgbClr val="0000FF"/>
                </a:solidFill>
                <a:latin typeface="宋体" panose="02010600030101010101" pitchFamily="2" charset="-122"/>
              </a:rPr>
            </a:br>
            <a:r>
              <a:rPr lang="zh-CN" altLang="en-US" sz="2965">
                <a:latin typeface="宋体" panose="02010600030101010101" pitchFamily="2" charset="-122"/>
              </a:rPr>
              <a:t>事务必须使数据库从一个一致性状态变换到另外一个一致性状态。</a:t>
            </a:r>
            <a:endParaRPr lang="zh-CN" altLang="en-US" sz="2965">
              <a:latin typeface="宋体" panose="02010600030101010101" pitchFamily="2" charset="-122"/>
            </a:endParaRPr>
          </a:p>
          <a:p>
            <a:pPr>
              <a:lnSpc>
                <a:spcPct val="80000"/>
              </a:lnSpc>
            </a:pPr>
            <a:r>
              <a:rPr lang="zh-CN" altLang="en-US" sz="3555" b="1">
                <a:solidFill>
                  <a:srgbClr val="0000FF"/>
                </a:solidFill>
                <a:latin typeface="宋体" panose="02010600030101010101" pitchFamily="2" charset="-122"/>
              </a:rPr>
              <a:t>隔离性（</a:t>
            </a:r>
            <a:r>
              <a:rPr lang="en-US" altLang="zh-CN" sz="3555" b="1">
                <a:solidFill>
                  <a:srgbClr val="0000FF"/>
                </a:solidFill>
                <a:latin typeface="宋体" panose="02010600030101010101" pitchFamily="2" charset="-122"/>
              </a:rPr>
              <a:t>Isolation</a:t>
            </a:r>
            <a:r>
              <a:rPr lang="zh-CN" altLang="en-US" sz="3555" b="1">
                <a:solidFill>
                  <a:srgbClr val="0000FF"/>
                </a:solidFill>
                <a:latin typeface="宋体" panose="02010600030101010101" pitchFamily="2" charset="-122"/>
              </a:rPr>
              <a:t>）</a:t>
            </a:r>
            <a:br>
              <a:rPr lang="zh-CN" altLang="en-US" sz="3555" b="1">
                <a:solidFill>
                  <a:srgbClr val="0000FF"/>
                </a:solidFill>
                <a:latin typeface="宋体" panose="02010600030101010101" pitchFamily="2" charset="-122"/>
              </a:rPr>
            </a:br>
            <a:r>
              <a:rPr lang="zh-CN" altLang="en-US" sz="2965">
                <a:latin typeface="宋体" panose="02010600030101010101" pitchFamily="2" charset="-122"/>
              </a:rPr>
              <a:t>事务的隔离性是多个用户并发访问数据库时，数据库为每一个用户开启的事务，不能被其他事务的操作数据所干扰，多个并发事务之间要相互隔离。</a:t>
            </a:r>
            <a:endParaRPr lang="zh-CN" altLang="en-US" sz="2965">
              <a:latin typeface="宋体" panose="02010600030101010101" pitchFamily="2" charset="-122"/>
            </a:endParaRPr>
          </a:p>
          <a:p>
            <a:pPr>
              <a:lnSpc>
                <a:spcPct val="80000"/>
              </a:lnSpc>
            </a:pPr>
            <a:r>
              <a:rPr lang="zh-CN" altLang="en-US" sz="3555" b="1">
                <a:solidFill>
                  <a:srgbClr val="0000FF"/>
                </a:solidFill>
                <a:latin typeface="宋体" panose="02010600030101010101" pitchFamily="2" charset="-122"/>
              </a:rPr>
              <a:t>持久性（</a:t>
            </a:r>
            <a:r>
              <a:rPr lang="en-US" altLang="zh-CN" sz="3555" b="1">
                <a:solidFill>
                  <a:srgbClr val="0000FF"/>
                </a:solidFill>
                <a:latin typeface="宋体" panose="02010600030101010101" pitchFamily="2" charset="-122"/>
              </a:rPr>
              <a:t>Durability</a:t>
            </a:r>
            <a:r>
              <a:rPr lang="zh-CN" altLang="en-US" sz="3555" b="1">
                <a:solidFill>
                  <a:srgbClr val="0000FF"/>
                </a:solidFill>
                <a:latin typeface="宋体" panose="02010600030101010101" pitchFamily="2" charset="-122"/>
              </a:rPr>
              <a:t>）</a:t>
            </a:r>
            <a:br>
              <a:rPr lang="zh-CN" altLang="en-US" sz="3555" b="1">
                <a:solidFill>
                  <a:srgbClr val="0000FF"/>
                </a:solidFill>
                <a:latin typeface="宋体" panose="02010600030101010101" pitchFamily="2" charset="-122"/>
              </a:rPr>
            </a:br>
            <a:r>
              <a:rPr lang="zh-CN" altLang="en-US" sz="2965">
                <a:latin typeface="宋体" panose="02010600030101010101" pitchFamily="2" charset="-122"/>
              </a:rPr>
              <a:t>持久性是指一个事务一旦被提交，它对数据库中数据的改变就是永久性的，接下来即使数据库发生故障也不应该对其有任何影响。</a:t>
            </a:r>
            <a:endParaRPr lang="zh-CN" altLang="en-US" sz="2370">
              <a:latin typeface="宋体" panose="02010600030101010101" pitchFamily="2"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7409"/>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14338" name="文本占位符 17410"/>
          <p:cNvSpPr>
            <a:spLocks noGrp="1"/>
          </p:cNvSpPr>
          <p:nvPr>
            <p:ph idx="1"/>
          </p:nvPr>
        </p:nvSpPr>
        <p:spPr>
          <a:xfrm>
            <a:off x="1139190" y="2873375"/>
            <a:ext cx="14947900" cy="5973445"/>
          </a:xfrm>
        </p:spPr>
        <p:txBody>
          <a:bodyPr anchor="t"/>
          <a:p>
            <a:r>
              <a:rPr lang="zh-CN" altLang="en-US" sz="4150"/>
              <a:t>多个线程开启各自事务操作数据库中数据时，数据库系统要负责隔离操作，以保证各个线程在获取数据时的准确性。</a:t>
            </a:r>
            <a:endParaRPr lang="zh-CN" altLang="en-US" sz="4150"/>
          </a:p>
          <a:p>
            <a:r>
              <a:rPr lang="zh-CN" altLang="en-US" sz="4150"/>
              <a:t>如果不考虑隔离性，可能会引发如下问题：</a:t>
            </a:r>
            <a:endParaRPr lang="zh-CN" altLang="en-US" sz="4150"/>
          </a:p>
          <a:p>
            <a:pPr lvl="1"/>
            <a:r>
              <a:rPr lang="zh-CN" altLang="en-US" sz="2815"/>
              <a:t>脏读</a:t>
            </a:r>
            <a:endParaRPr lang="zh-CN" altLang="en-US" sz="2815"/>
          </a:p>
          <a:p>
            <a:pPr lvl="1"/>
            <a:r>
              <a:rPr lang="zh-CN" altLang="en-US" sz="2815"/>
              <a:t>不可重复读</a:t>
            </a:r>
            <a:endParaRPr lang="zh-CN" altLang="en-US" sz="2815"/>
          </a:p>
          <a:p>
            <a:pPr lvl="1"/>
            <a:r>
              <a:rPr lang="zh-CN" altLang="en-US" sz="2815"/>
              <a:t>虚读</a:t>
            </a:r>
            <a:endParaRPr lang="zh-CN" altLang="en-US" sz="2815"/>
          </a:p>
          <a:p>
            <a:pPr lvl="1"/>
            <a:endParaRPr lang="zh-CN" altLang="en-US" sz="2815"/>
          </a:p>
          <a:p>
            <a:pPr lvl="1"/>
            <a:endParaRPr lang="zh-CN" altLang="en-US" sz="2815"/>
          </a:p>
          <a:p>
            <a:pPr lvl="1"/>
            <a:endParaRPr lang="zh-CN" altLang="en-US" sz="2815"/>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9457"/>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16386" name="文本占位符 19458"/>
          <p:cNvSpPr>
            <a:spLocks noGrp="1"/>
          </p:cNvSpPr>
          <p:nvPr>
            <p:ph idx="1"/>
          </p:nvPr>
        </p:nvSpPr>
        <p:spPr/>
        <p:txBody>
          <a:bodyPr anchor="t"/>
          <a:p>
            <a:pPr>
              <a:lnSpc>
                <a:spcPct val="90000"/>
              </a:lnSpc>
            </a:pPr>
            <a:r>
              <a:rPr lang="zh-CN" altLang="en-US" sz="5480">
                <a:latin typeface="宋体" panose="02010600030101010101" pitchFamily="2" charset="-122"/>
              </a:rPr>
              <a:t>脏读：</a:t>
            </a:r>
            <a:endParaRPr lang="zh-CN" altLang="en-US" sz="5480">
              <a:latin typeface="宋体" panose="02010600030101010101" pitchFamily="2" charset="-122"/>
            </a:endParaRPr>
          </a:p>
          <a:p>
            <a:pPr lvl="1">
              <a:lnSpc>
                <a:spcPct val="90000"/>
              </a:lnSpc>
            </a:pPr>
            <a:r>
              <a:rPr lang="zh-CN" altLang="en-US" sz="3555" b="1">
                <a:latin typeface="宋体" panose="02010600030101010101" pitchFamily="2" charset="-122"/>
              </a:rPr>
              <a:t>指一个事务读取了另外一个事务未提交的数据。</a:t>
            </a:r>
            <a:endParaRPr lang="zh-CN" altLang="en-US" sz="3555" b="1">
              <a:latin typeface="宋体" panose="02010600030101010101" pitchFamily="2" charset="-122"/>
            </a:endParaRPr>
          </a:p>
          <a:p>
            <a:pPr lvl="1">
              <a:lnSpc>
                <a:spcPct val="90000"/>
              </a:lnSpc>
              <a:buNone/>
            </a:pPr>
            <a:r>
              <a:rPr lang="zh-CN" altLang="en-US" sz="2965"/>
              <a:t>	这是非常危险的，假设</a:t>
            </a:r>
            <a:r>
              <a:rPr lang="en-US" altLang="zh-CN" sz="2965"/>
              <a:t>admin</a:t>
            </a:r>
            <a:r>
              <a:rPr lang="zh-CN" altLang="en-US" sz="2965"/>
              <a:t>向</a:t>
            </a:r>
            <a:r>
              <a:rPr lang="en-US" altLang="zh-CN" sz="2965"/>
              <a:t>student</a:t>
            </a:r>
            <a:r>
              <a:rPr lang="zh-CN" altLang="en-US" sz="2965"/>
              <a:t>转帐１００元，对应</a:t>
            </a:r>
            <a:r>
              <a:rPr lang="en-US" altLang="zh-CN" sz="2965"/>
              <a:t>sql</a:t>
            </a:r>
            <a:r>
              <a:rPr lang="zh-CN" altLang="en-US" sz="2965"/>
              <a:t>语句如下所示</a:t>
            </a:r>
            <a:endParaRPr lang="zh-CN" altLang="en-US" sz="2965"/>
          </a:p>
          <a:p>
            <a:pPr lvl="1">
              <a:lnSpc>
                <a:spcPct val="90000"/>
              </a:lnSpc>
              <a:buNone/>
            </a:pPr>
            <a:r>
              <a:rPr lang="zh-CN" altLang="en-US" sz="2965"/>
              <a:t>		</a:t>
            </a:r>
            <a:r>
              <a:rPr lang="en-US" altLang="zh-CN" sz="2965"/>
              <a:t>1.update order set money=money-100 while name=‘andmin;</a:t>
            </a:r>
            <a:endParaRPr lang="en-US" altLang="zh-CN" sz="2965"/>
          </a:p>
          <a:p>
            <a:pPr lvl="1">
              <a:lnSpc>
                <a:spcPct val="90000"/>
              </a:lnSpc>
              <a:buNone/>
            </a:pPr>
            <a:r>
              <a:rPr lang="en-US" altLang="zh-CN" sz="2965"/>
              <a:t>	   2.update </a:t>
            </a:r>
            <a:r>
              <a:rPr lang="en-US" altLang="zh-CN" sz="2960">
                <a:sym typeface="+mn-ea"/>
              </a:rPr>
              <a:t>order  </a:t>
            </a:r>
            <a:r>
              <a:rPr lang="en-US" altLang="zh-CN" sz="2965"/>
              <a:t>set money=money+100 while name=‘student;	</a:t>
            </a:r>
            <a:endParaRPr lang="en-US" altLang="zh-CN" sz="2965"/>
          </a:p>
          <a:p>
            <a:pPr lvl="1">
              <a:lnSpc>
                <a:spcPct val="90000"/>
              </a:lnSpc>
              <a:buNone/>
            </a:pPr>
            <a:endParaRPr lang="en-US" altLang="zh-CN" sz="2965"/>
          </a:p>
          <a:p>
            <a:pPr lvl="1">
              <a:lnSpc>
                <a:spcPct val="90000"/>
              </a:lnSpc>
              <a:buNone/>
            </a:pPr>
            <a:r>
              <a:rPr lang="en-US" altLang="zh-CN" sz="2965"/>
              <a:t>	</a:t>
            </a:r>
            <a:r>
              <a:rPr lang="zh-CN" altLang="en-US" sz="2965"/>
              <a:t>当第</a:t>
            </a:r>
            <a:r>
              <a:rPr lang="en-US" altLang="zh-CN" sz="2965"/>
              <a:t>1</a:t>
            </a:r>
            <a:r>
              <a:rPr lang="zh-CN" altLang="en-US" sz="2965"/>
              <a:t>条</a:t>
            </a:r>
            <a:r>
              <a:rPr lang="en-US" altLang="zh-CN" sz="2965"/>
              <a:t>l</a:t>
            </a:r>
            <a:r>
              <a:rPr lang="zh-CN" altLang="en-US" sz="2965"/>
              <a:t>执行完，第</a:t>
            </a:r>
            <a:r>
              <a:rPr lang="en-US" altLang="zh-CN" sz="2965"/>
              <a:t>2</a:t>
            </a:r>
            <a:r>
              <a:rPr lang="zh-CN" altLang="en-US" sz="2965"/>
              <a:t>条还没执行</a:t>
            </a:r>
            <a:r>
              <a:rPr lang="en-US" altLang="zh-CN" sz="2965"/>
              <a:t>(A</a:t>
            </a:r>
            <a:r>
              <a:rPr lang="zh-CN" altLang="en-US" sz="2965"/>
              <a:t>未提交时</a:t>
            </a:r>
            <a:r>
              <a:rPr lang="en-US" altLang="zh-CN" sz="2965"/>
              <a:t>)</a:t>
            </a:r>
            <a:r>
              <a:rPr lang="zh-CN" altLang="en-US" sz="2965"/>
              <a:t>，如果此时Ｂ查询自己的帐户，就会发现自己多了</a:t>
            </a:r>
            <a:r>
              <a:rPr lang="en-US" altLang="zh-CN" sz="2965"/>
              <a:t>100</a:t>
            </a:r>
            <a:r>
              <a:rPr lang="zh-CN" altLang="en-US" sz="2965"/>
              <a:t>元钱。如果</a:t>
            </a:r>
            <a:r>
              <a:rPr lang="en-US" altLang="zh-CN" sz="2965"/>
              <a:t>A</a:t>
            </a:r>
            <a:r>
              <a:rPr lang="zh-CN" altLang="en-US" sz="2965"/>
              <a:t>等</a:t>
            </a:r>
            <a:r>
              <a:rPr lang="en-US" altLang="zh-CN" sz="2965"/>
              <a:t>B</a:t>
            </a:r>
            <a:r>
              <a:rPr lang="zh-CN" altLang="en-US" sz="2965"/>
              <a:t>走后再回滚，</a:t>
            </a:r>
            <a:r>
              <a:rPr lang="en-US" altLang="zh-CN" sz="2965"/>
              <a:t>B</a:t>
            </a:r>
            <a:r>
              <a:rPr lang="zh-CN" altLang="en-US" sz="2965"/>
              <a:t>就会损失</a:t>
            </a:r>
            <a:r>
              <a:rPr lang="en-US" altLang="zh-CN" sz="2965"/>
              <a:t>100</a:t>
            </a:r>
            <a:r>
              <a:rPr lang="zh-CN" altLang="en-US" sz="2965"/>
              <a:t>元。</a:t>
            </a:r>
            <a:endParaRPr lang="zh-CN" altLang="en-US" sz="2965"/>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21505"/>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18434" name="文本占位符 21506"/>
          <p:cNvSpPr>
            <a:spLocks noGrp="1"/>
          </p:cNvSpPr>
          <p:nvPr>
            <p:ph idx="1"/>
          </p:nvPr>
        </p:nvSpPr>
        <p:spPr/>
        <p:txBody>
          <a:bodyPr anchor="t"/>
          <a:p>
            <a:pPr>
              <a:lnSpc>
                <a:spcPct val="80000"/>
              </a:lnSpc>
            </a:pPr>
            <a:r>
              <a:rPr lang="zh-CN" altLang="en-US" sz="5400">
                <a:latin typeface="宋体" panose="02010600030101010101" pitchFamily="2" charset="-122"/>
              </a:rPr>
              <a:t>不可重复读：</a:t>
            </a:r>
            <a:r>
              <a:rPr lang="zh-CN" altLang="en-US" sz="3705">
                <a:latin typeface="宋体" panose="02010600030101010101" pitchFamily="2" charset="-122"/>
              </a:rPr>
              <a:t>（针对一条记录的，同一条记录前后不一样）</a:t>
            </a:r>
            <a:endParaRPr lang="zh-CN" altLang="en-US" sz="3705">
              <a:latin typeface="宋体" panose="02010600030101010101" pitchFamily="2" charset="-122"/>
            </a:endParaRPr>
          </a:p>
          <a:p>
            <a:pPr lvl="1">
              <a:lnSpc>
                <a:spcPct val="80000"/>
              </a:lnSpc>
            </a:pPr>
            <a:r>
              <a:rPr lang="zh-CN" altLang="en-US" sz="2370" b="1"/>
              <a:t>在一个事务内读取表中的某一行数据，多次读取结果不同。</a:t>
            </a:r>
            <a:endParaRPr lang="zh-CN" altLang="en-US" sz="2370" b="1"/>
          </a:p>
          <a:p>
            <a:pPr lvl="1">
              <a:lnSpc>
                <a:spcPct val="80000"/>
              </a:lnSpc>
              <a:buNone/>
            </a:pPr>
            <a:r>
              <a:rPr lang="zh-CN" altLang="en-US" sz="2370"/>
              <a:t>	例如银行想查询</a:t>
            </a:r>
            <a:r>
              <a:rPr lang="en-US" altLang="zh-CN" sz="2370"/>
              <a:t>A</a:t>
            </a:r>
            <a:r>
              <a:rPr lang="zh-CN" altLang="en-US" sz="2370"/>
              <a:t>帐户余额，第一次查询</a:t>
            </a:r>
            <a:r>
              <a:rPr lang="en-US" altLang="zh-CN" sz="2370"/>
              <a:t>A</a:t>
            </a:r>
            <a:r>
              <a:rPr lang="zh-CN" altLang="en-US" sz="2370"/>
              <a:t>帐户为</a:t>
            </a:r>
            <a:r>
              <a:rPr lang="en-US" altLang="zh-CN" sz="2370"/>
              <a:t>200</a:t>
            </a:r>
            <a:r>
              <a:rPr lang="zh-CN" altLang="en-US" sz="2370"/>
              <a:t>元，此时</a:t>
            </a:r>
            <a:r>
              <a:rPr lang="en-US" altLang="zh-CN" sz="2370"/>
              <a:t>A</a:t>
            </a:r>
            <a:r>
              <a:rPr lang="zh-CN" altLang="en-US" sz="2370"/>
              <a:t>向帐户内存了</a:t>
            </a:r>
            <a:r>
              <a:rPr lang="en-US" altLang="zh-CN" sz="2370"/>
              <a:t>100</a:t>
            </a:r>
            <a:r>
              <a:rPr lang="zh-CN" altLang="en-US" sz="2370"/>
              <a:t>元并提交了，银行接着又进行了一次查询，此时</a:t>
            </a:r>
            <a:r>
              <a:rPr lang="en-US" altLang="zh-CN" sz="2370"/>
              <a:t>A</a:t>
            </a:r>
            <a:r>
              <a:rPr lang="zh-CN" altLang="en-US" sz="2370"/>
              <a:t>帐户为</a:t>
            </a:r>
            <a:r>
              <a:rPr lang="en-US" altLang="zh-CN" sz="2370"/>
              <a:t>300</a:t>
            </a:r>
            <a:r>
              <a:rPr lang="zh-CN" altLang="en-US" sz="2370"/>
              <a:t>元了。银行两次查询不一致，可能就会很困惑，不知道哪次查询是准的。</a:t>
            </a:r>
            <a:endParaRPr lang="zh-CN" altLang="en-US" sz="2370"/>
          </a:p>
          <a:p>
            <a:pPr lvl="1">
              <a:lnSpc>
                <a:spcPct val="80000"/>
              </a:lnSpc>
              <a:buNone/>
            </a:pPr>
            <a:endParaRPr lang="zh-CN" altLang="en-US" sz="2370"/>
          </a:p>
          <a:p>
            <a:pPr lvl="1">
              <a:lnSpc>
                <a:spcPct val="80000"/>
              </a:lnSpc>
            </a:pPr>
            <a:r>
              <a:rPr lang="zh-CN" altLang="en-US" sz="2370"/>
              <a:t>和脏读的区别是，脏读是读取前一事务未提交的脏数据，不可重复读是重新读取了前一事务已提交的数据。</a:t>
            </a:r>
            <a:endParaRPr lang="zh-CN" altLang="en-US" sz="2370"/>
          </a:p>
          <a:p>
            <a:pPr lvl="1">
              <a:lnSpc>
                <a:spcPct val="80000"/>
              </a:lnSpc>
              <a:buNone/>
            </a:pPr>
            <a:endParaRPr lang="zh-CN" altLang="en-US" sz="2370"/>
          </a:p>
          <a:p>
            <a:pPr lvl="1">
              <a:lnSpc>
                <a:spcPct val="80000"/>
              </a:lnSpc>
            </a:pPr>
            <a:r>
              <a:rPr lang="zh-CN" altLang="en-US" sz="2370"/>
              <a:t>很多人认为这种情况就对了，无须困惑，当然是后面的为准。我们可以考虑这样一种情况，比如银行程序需要将查询结果分别输出到电脑屏幕和写到文件中，结果在一个事务中针对输出的目的地，进行的两次查询不一致，导致文件和屏幕中的结果不一致，银行工作人员就不知道以哪个为准了。</a:t>
            </a:r>
            <a:endParaRPr lang="zh-CN" altLang="en-US" sz="237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23553"/>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20482" name="文本占位符 23554"/>
          <p:cNvSpPr>
            <a:spLocks noGrp="1"/>
          </p:cNvSpPr>
          <p:nvPr>
            <p:ph idx="1"/>
          </p:nvPr>
        </p:nvSpPr>
        <p:spPr/>
        <p:txBody>
          <a:bodyPr anchor="t"/>
          <a:p>
            <a:r>
              <a:rPr lang="zh-CN" altLang="en-US" sz="4890">
                <a:latin typeface="宋体" panose="02010600030101010101" pitchFamily="2" charset="-122"/>
              </a:rPr>
              <a:t>虚读</a:t>
            </a:r>
            <a:r>
              <a:rPr lang="en-US" altLang="zh-CN" sz="4890">
                <a:latin typeface="宋体" panose="02010600030101010101" pitchFamily="2" charset="-122"/>
              </a:rPr>
              <a:t>(</a:t>
            </a:r>
            <a:r>
              <a:rPr lang="zh-CN" altLang="en-US" sz="4890">
                <a:latin typeface="宋体" panose="02010600030101010101" pitchFamily="2" charset="-122"/>
              </a:rPr>
              <a:t>幻读，同一张表前后不一样记录数</a:t>
            </a:r>
            <a:r>
              <a:rPr lang="en-US" altLang="zh-CN" sz="4890">
                <a:latin typeface="宋体" panose="02010600030101010101" pitchFamily="2" charset="-122"/>
              </a:rPr>
              <a:t>)</a:t>
            </a:r>
            <a:endParaRPr lang="en-US" altLang="zh-CN" sz="4890">
              <a:latin typeface="宋体" panose="02010600030101010101" pitchFamily="2" charset="-122"/>
            </a:endParaRPr>
          </a:p>
          <a:p>
            <a:pPr lvl="1"/>
            <a:r>
              <a:rPr lang="zh-CN" altLang="en-US"/>
              <a:t>是指在一个事务内读取到了别的事务插入的数据，导致前后读取不一致。</a:t>
            </a:r>
            <a:endParaRPr lang="zh-CN" altLang="en-US"/>
          </a:p>
          <a:p>
            <a:pPr lvl="1"/>
            <a:r>
              <a:rPr lang="zh-CN" altLang="en-US"/>
              <a:t>如丙存款</a:t>
            </a:r>
            <a:r>
              <a:rPr lang="en-US" altLang="zh-CN"/>
              <a:t>100</a:t>
            </a:r>
            <a:r>
              <a:rPr lang="zh-CN" altLang="en-US"/>
              <a:t>元未提交，这时银行做报表统计</a:t>
            </a:r>
            <a:r>
              <a:rPr lang="en-US" altLang="zh-CN"/>
              <a:t>account</a:t>
            </a:r>
            <a:r>
              <a:rPr lang="zh-CN" altLang="en-US"/>
              <a:t>表中所有用户的总额为</a:t>
            </a:r>
            <a:r>
              <a:rPr lang="en-US" altLang="zh-CN"/>
              <a:t>500</a:t>
            </a:r>
            <a:r>
              <a:rPr lang="zh-CN" altLang="en-US"/>
              <a:t>元，然后丙提交了，这时银行再统计发现帐户为</a:t>
            </a:r>
            <a:r>
              <a:rPr lang="en-US" altLang="zh-CN"/>
              <a:t>600</a:t>
            </a:r>
            <a:r>
              <a:rPr lang="zh-CN" altLang="en-US"/>
              <a:t>元了，造成虚读同样会使银行不知所措，到底以哪个为准。</a:t>
            </a:r>
            <a:endParaRPr lang="zh-CN" alt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5601"/>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22530" name="文本占位符 25602"/>
          <p:cNvSpPr>
            <a:spLocks noGrp="1"/>
          </p:cNvSpPr>
          <p:nvPr>
            <p:ph idx="1"/>
          </p:nvPr>
        </p:nvSpPr>
        <p:spPr/>
        <p:txBody>
          <a:bodyPr anchor="t"/>
          <a:p>
            <a:r>
              <a:rPr lang="zh-CN" altLang="en-US" sz="4150"/>
              <a:t>数据库共定义了四种隔离级别：</a:t>
            </a:r>
            <a:endParaRPr lang="zh-CN" altLang="en-US" sz="4150"/>
          </a:p>
          <a:p>
            <a:pPr lvl="1"/>
            <a:r>
              <a:rPr lang="en-US" altLang="zh-CN" sz="2815"/>
              <a:t>Serializable</a:t>
            </a:r>
            <a:r>
              <a:rPr lang="zh-CN" altLang="en-US" sz="2815"/>
              <a:t>：可避免脏读、不可重复读、虚读情况的发生。（串行化）</a:t>
            </a:r>
            <a:endParaRPr lang="zh-CN" altLang="en-US" sz="2815"/>
          </a:p>
          <a:p>
            <a:pPr lvl="1"/>
            <a:r>
              <a:rPr lang="en-US" altLang="zh-CN" sz="2815"/>
              <a:t>Repeatable read</a:t>
            </a:r>
            <a:r>
              <a:rPr lang="zh-CN" altLang="en-US" sz="2815"/>
              <a:t>：可避免脏读、不可重复读情况的发生。</a:t>
            </a:r>
            <a:r>
              <a:rPr lang="en-US" altLang="zh-CN" sz="2815"/>
              <a:t>MySQL</a:t>
            </a:r>
            <a:r>
              <a:rPr lang="zh-CN" altLang="en-US" sz="2815">
                <a:ea typeface="宋体" panose="02010600030101010101" pitchFamily="2" charset="-122"/>
              </a:rPr>
              <a:t>默认</a:t>
            </a:r>
            <a:endParaRPr lang="zh-CN" altLang="en-US" sz="2815">
              <a:ea typeface="宋体" panose="02010600030101010101" pitchFamily="2" charset="-122"/>
            </a:endParaRPr>
          </a:p>
          <a:p>
            <a:pPr lvl="1"/>
            <a:r>
              <a:rPr lang="en-US" altLang="zh-CN" sz="2815"/>
              <a:t>Read committed</a:t>
            </a:r>
            <a:r>
              <a:rPr lang="zh-CN" altLang="en-US" sz="2815"/>
              <a:t>：可避免脏读情况发生。</a:t>
            </a:r>
            <a:r>
              <a:rPr lang="en-US" altLang="zh-CN" sz="2815"/>
              <a:t>SQL Server |Oracle</a:t>
            </a:r>
            <a:endParaRPr lang="en-US" altLang="zh-CN" sz="2815"/>
          </a:p>
          <a:p>
            <a:pPr lvl="1"/>
            <a:r>
              <a:rPr lang="en-US" altLang="zh-CN" sz="2815"/>
              <a:t>Read uncommitted</a:t>
            </a:r>
            <a:r>
              <a:rPr lang="zh-CN" altLang="en-US" sz="2815"/>
              <a:t>：最低级别，以上情况均无法保证。</a:t>
            </a:r>
            <a:r>
              <a:rPr lang="en-US" altLang="zh-CN" sz="2815"/>
              <a:t>(</a:t>
            </a:r>
            <a:r>
              <a:rPr lang="zh-CN" altLang="en-US" sz="2815"/>
              <a:t>读未提交</a:t>
            </a:r>
            <a:r>
              <a:rPr lang="en-US" altLang="zh-CN" sz="2815"/>
              <a:t>)</a:t>
            </a:r>
            <a:endParaRPr lang="en-US" altLang="zh-CN" sz="2815"/>
          </a:p>
          <a:p>
            <a:pPr marL="508000" lvl="1" indent="0">
              <a:buNone/>
            </a:pPr>
            <a:endParaRPr lang="en-US" altLang="zh-CN" sz="3110"/>
          </a:p>
          <a:p>
            <a:r>
              <a:rPr lang="en-US" altLang="zh-CN" sz="3850"/>
              <a:t>set   transaction isolation level </a:t>
            </a:r>
            <a:r>
              <a:rPr lang="zh-CN" altLang="en-US" sz="3850"/>
              <a:t>设置事务隔离级别</a:t>
            </a:r>
            <a:endParaRPr lang="zh-CN" altLang="en-US" sz="3850"/>
          </a:p>
          <a:p>
            <a:r>
              <a:rPr lang="en-US" altLang="zh-CN" sz="3850"/>
              <a:t>select @@tx_isolation	</a:t>
            </a:r>
            <a:r>
              <a:rPr lang="zh-CN" altLang="en-US" sz="3850"/>
              <a:t>查询当前事务隔离级别</a:t>
            </a:r>
            <a:endParaRPr lang="zh-CN" altLang="en-US" sz="3850"/>
          </a:p>
        </p:txBody>
      </p:sp>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8F8"/>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8F8"/>
        </a:solidFill>
        <a:ln w="25400" cap="flat">
          <a:solidFill>
            <a:schemeClr val="accent1"/>
          </a:solidFill>
          <a:prstDash val="solid"/>
          <a:round/>
        </a:ln>
        <a:effectLst>
          <a:outerShdw blurRad="25400" dir="5400000" rotWithShape="0">
            <a:srgbClr val="000000">
              <a:alpha val="35000"/>
            </a:srgbClr>
          </a:outerShdw>
        </a:effectLst>
      </a:spPr>
      <a:bodyPr rot="0" spcFirstLastPara="1" vertOverflow="overflow" horzOverflow="overflow" vert="horz" wrap="square" lIns="48958" tIns="48958" rIns="48958" bIns="48958" numCol="1" spcCol="38100" rtlCol="0" anchor="ctr" upright="0">
        <a:spAutoFit/>
      </a:bodyPr>
      <a:lstStyle>
        <a:def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25400" dir="5400000" rotWithShape="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8958" tIns="48958" rIns="48958" bIns="48958" numCol="1" spcCol="38100" rtlCol="0" anchor="t" upright="0">
        <a:spAutoFit/>
      </a:bodyPr>
      <a:lstStyle>
        <a:def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8F8"/>
        </a:solidFill>
        <a:ln w="25400" cap="flat">
          <a:solidFill>
            <a:schemeClr val="accent1"/>
          </a:solidFill>
          <a:prstDash val="solid"/>
          <a:round/>
        </a:ln>
        <a:effectLst>
          <a:outerShdw blurRad="25400" dir="5400000" rotWithShape="0">
            <a:srgbClr val="000000">
              <a:alpha val="35000"/>
            </a:srgbClr>
          </a:outerShdw>
        </a:effectLst>
      </a:spPr>
      <a:bodyPr rot="0" spcFirstLastPara="1" vertOverflow="overflow" horzOverflow="overflow" vert="horz" wrap="square" lIns="48958" tIns="48958" rIns="48958" bIns="48958" numCol="1" spcCol="38100" rtlCol="0" anchor="ctr" upright="0">
        <a:spAutoFit/>
      </a:bodyPr>
      <a:lstStyle>
        <a:def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25400" dir="5400000" rotWithShape="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8958" tIns="48958" rIns="48958" bIns="48958" numCol="1" spcCol="38100" rtlCol="0" anchor="t" upright="0">
        <a:spAutoFit/>
      </a:bodyPr>
      <a:lstStyle>
        <a:def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7161</Words>
  <Application>WPS 演示</Application>
  <PresentationFormat/>
  <Paragraphs>393</Paragraphs>
  <Slides>29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29</vt:i4>
      </vt:variant>
    </vt:vector>
  </HeadingPairs>
  <TitlesOfParts>
    <vt:vector size="47" baseType="lpstr">
      <vt:lpstr>Arial</vt:lpstr>
      <vt:lpstr>宋体</vt:lpstr>
      <vt:lpstr>Wingdings</vt:lpstr>
      <vt:lpstr>Calibri</vt:lpstr>
      <vt:lpstr>Broadway</vt:lpstr>
      <vt:lpstr>新宋体</vt:lpstr>
      <vt:lpstr>Calibri</vt:lpstr>
      <vt:lpstr>微软雅黑</vt:lpstr>
      <vt:lpstr>Calibri</vt:lpstr>
      <vt:lpstr>Wingdings 3</vt:lpstr>
      <vt:lpstr>Verdana</vt:lpstr>
      <vt:lpstr>Wingdings 2</vt:lpstr>
      <vt:lpstr>Segoe Print</vt:lpstr>
      <vt:lpstr>Symbol</vt:lpstr>
      <vt:lpstr>Wingdings</vt:lpstr>
      <vt:lpstr>Helvetica</vt:lpstr>
      <vt:lpstr>Helvetica</vt:lpstr>
      <vt:lpstr>Office 主题</vt:lpstr>
      <vt:lpstr>Web 09</vt:lpstr>
      <vt:lpstr>事务连接池_教学内容</vt:lpstr>
      <vt:lpstr>一、事务</vt:lpstr>
      <vt:lpstr>一、事务之特性(ACID)</vt:lpstr>
      <vt:lpstr>一、事务之隔离性</vt:lpstr>
      <vt:lpstr>一、事务之隔离性</vt:lpstr>
      <vt:lpstr>一、事务之隔离性</vt:lpstr>
      <vt:lpstr>一、事务之隔离性</vt:lpstr>
      <vt:lpstr>一、事务之隔离性</vt:lpstr>
      <vt:lpstr>一、事务之使用</vt:lpstr>
      <vt:lpstr>一、事务的使用</vt:lpstr>
      <vt:lpstr>一、事务之使用</vt:lpstr>
      <vt:lpstr>二、连接池</vt:lpstr>
      <vt:lpstr>二、连接池之优化</vt:lpstr>
      <vt:lpstr>二、连接池之优化</vt:lpstr>
      <vt:lpstr>编写一个基本的连接池实现连接复用</vt:lpstr>
      <vt:lpstr>二、数据库连接池</vt:lpstr>
      <vt:lpstr>二、DBCP连接池</vt:lpstr>
      <vt:lpstr>二、DBCP使用示例</vt:lpstr>
      <vt:lpstr>二、C3P0连接池</vt:lpstr>
      <vt:lpstr>三、DbUtils简介</vt:lpstr>
      <vt:lpstr>三、DbUtils使用</vt:lpstr>
      <vt:lpstr>四、QueryRunner类 </vt:lpstr>
      <vt:lpstr>四、QueryRunner类的主要方法</vt:lpstr>
      <vt:lpstr>ResultSetHandler接口 </vt:lpstr>
      <vt:lpstr>五、JDBC 操作数据库(数据类型)</vt:lpstr>
      <vt:lpstr>七、JDBC操作多张表</vt:lpstr>
      <vt:lpstr>七、JDBC操作多表</vt:lpstr>
      <vt:lpstr>注意事项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day01  HTML</dc:title>
  <dc:creator/>
  <cp:lastModifiedBy>lirui</cp:lastModifiedBy>
  <cp:revision>414</cp:revision>
  <dcterms:created xsi:type="dcterms:W3CDTF">2017-02-03T01:51:00Z</dcterms:created>
  <dcterms:modified xsi:type="dcterms:W3CDTF">2017-04-08T07:11:36Z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