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19" r:id="rId2"/>
    <p:sldId id="436" r:id="rId3"/>
    <p:sldId id="416" r:id="rId4"/>
    <p:sldId id="423" r:id="rId5"/>
    <p:sldId id="425" r:id="rId6"/>
    <p:sldId id="451" r:id="rId7"/>
    <p:sldId id="439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>
          <p15:clr>
            <a:srgbClr val="A4A3A4"/>
          </p15:clr>
        </p15:guide>
        <p15:guide id="2" pos="35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AA00"/>
    <a:srgbClr val="FFFFFF"/>
    <a:srgbClr val="F7F7F7"/>
    <a:srgbClr val="E61500"/>
    <a:srgbClr val="FF5844"/>
    <a:srgbClr val="2C518A"/>
    <a:srgbClr val="5C99FF"/>
    <a:srgbClr val="00B1DA"/>
    <a:srgbClr val="008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5903"/>
  </p:normalViewPr>
  <p:slideViewPr>
    <p:cSldViewPr snapToGrid="0" showGuides="1">
      <p:cViewPr varScale="1">
        <p:scale>
          <a:sx n="88" d="100"/>
          <a:sy n="88" d="100"/>
        </p:scale>
        <p:origin x="924" y="78"/>
      </p:cViewPr>
      <p:guideLst>
        <p:guide orient="horz" pos="2240"/>
        <p:guide pos="3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2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内容页--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4605" y="-3175"/>
            <a:ext cx="12261215" cy="68891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" y="4234"/>
            <a:ext cx="12192000" cy="68495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7"/>
          <p:cNvSpPr/>
          <p:nvPr/>
        </p:nvSpPr>
        <p:spPr>
          <a:xfrm>
            <a:off x="1878133" y="2041742"/>
            <a:ext cx="8590280" cy="608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r>
              <a:rPr lang="en-US" altLang="zh-CN" sz="3735" b="1" cap="all" dirty="0" smtClean="0">
                <a:solidFill>
                  <a:srgbClr val="0070C0"/>
                </a:solidFill>
                <a:latin typeface="华康新综艺W7(P)" pitchFamily="2" charset="-122"/>
                <a:ea typeface="微软雅黑" panose="020B0503020204020204" pitchFamily="34" charset="-122"/>
                <a:sym typeface="华康新综艺W7(P)" pitchFamily="2" charset="-122"/>
              </a:rPr>
              <a:t>QUARTZ </a:t>
            </a:r>
            <a:r>
              <a:rPr lang="zh-CN" altLang="en-US" sz="3735" b="1" cap="all" dirty="0" smtClean="0">
                <a:solidFill>
                  <a:srgbClr val="0070C0"/>
                </a:solidFill>
                <a:latin typeface="华康新综艺W7(P)" pitchFamily="2" charset="-122"/>
                <a:ea typeface="微软雅黑" panose="020B0503020204020204" pitchFamily="34" charset="-122"/>
                <a:sym typeface="华康新综艺W7(P)" pitchFamily="2" charset="-122"/>
              </a:rPr>
              <a:t>任务调度简单实现</a:t>
            </a:r>
            <a:endParaRPr lang="en-US" altLang="zh-CN" sz="3735" b="1" cap="all" dirty="0">
              <a:solidFill>
                <a:srgbClr val="0070C0"/>
              </a:solidFill>
              <a:latin typeface="华康新综艺W7(P)" pitchFamily="2" charset="-122"/>
              <a:ea typeface="微软雅黑" panose="020B0503020204020204" pitchFamily="34" charset="-122"/>
              <a:sym typeface="华康新综艺W7(P)" pitchFamily="2" charset="-122"/>
            </a:endParaRPr>
          </a:p>
        </p:txBody>
      </p:sp>
    </p:spTree>
  </p:cSld>
  <p:clrMapOvr>
    <a:masterClrMapping/>
  </p:clrMapOvr>
  <p:transition spd="slow" advTm="17115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0115" y="169545"/>
            <a:ext cx="378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kumimoji="1"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什么？</a:t>
            </a:r>
            <a:endParaRPr kumimoji="1" lang="zh-CN" altLang="zh-CN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2" y="186690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920115" y="2009524"/>
            <a:ext cx="10515600" cy="335404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Quartz is a richly featured, open source job scheduling library that can be integrated within virtually any Java application - from the smallest stand-alone application to the largest e-commerce system. Quartz can be used to create simple or complex schedules for executing tens, hundreds, or even tens-of-thousands of jobs</a:t>
            </a:r>
            <a:r>
              <a:rPr lang="en-US" altLang="zh-CN" dirty="0" smtClean="0"/>
              <a:t>;</a:t>
            </a:r>
          </a:p>
          <a:p>
            <a:pPr fontAlgn="base"/>
            <a:r>
              <a:rPr lang="en-US" altLang="zh-CN" dirty="0"/>
              <a:t>Quartz</a:t>
            </a:r>
            <a:r>
              <a:rPr lang="zh-CN" altLang="en-US" dirty="0"/>
              <a:t>是一个功能丰富的开源作业调度库，可以集成到几乎任何</a:t>
            </a:r>
            <a:r>
              <a:rPr lang="en-US" altLang="zh-CN" dirty="0"/>
              <a:t>Java</a:t>
            </a:r>
            <a:r>
              <a:rPr lang="zh-CN" altLang="en-US" dirty="0"/>
              <a:t>应用程序中 ，</a:t>
            </a:r>
            <a:r>
              <a:rPr lang="zh-CN" altLang="en-US" dirty="0" smtClean="0"/>
              <a:t>从</a:t>
            </a:r>
            <a:r>
              <a:rPr lang="zh-CN" altLang="en-US" dirty="0"/>
              <a:t>最小的独立应用程序到最大的电子商务系统。</a:t>
            </a:r>
            <a:r>
              <a:rPr lang="en-US" altLang="zh-CN" dirty="0"/>
              <a:t>Quartz</a:t>
            </a:r>
            <a:r>
              <a:rPr lang="zh-CN" altLang="en-US" dirty="0"/>
              <a:t>可用于创建执行数十，数百甚至数十万个作业的简单或复杂的计划</a:t>
            </a:r>
            <a:r>
              <a:rPr lang="en-US" altLang="zh-CN" dirty="0"/>
              <a:t>; </a:t>
            </a:r>
            <a:endParaRPr lang="zh-CN" altLang="en-US" strike="noStrike" noProof="1">
              <a:solidFill>
                <a:schemeClr val="bg2">
                  <a:lumMod val="10000"/>
                </a:schemeClr>
              </a:solidFill>
              <a:uFillTx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0115" y="169545"/>
            <a:ext cx="378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能干嘛？</a:t>
            </a:r>
            <a:endParaRPr kumimoji="1" lang="zh-CN" altLang="en-US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485" y="207645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783590" y="1436370"/>
            <a:ext cx="10515600" cy="483235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zh-CN" strike="noStrike" noProof="1" smtClean="0">
                <a:solidFill>
                  <a:schemeClr val="bg2">
                    <a:lumMod val="10000"/>
                  </a:schemeClr>
                </a:solidFill>
                <a:uFillTx/>
                <a:latin typeface="+mn-ea"/>
              </a:rPr>
              <a:t>对</a:t>
            </a:r>
            <a:r>
              <a:rPr lang="zh-CN" altLang="en-US" strike="noStrike" noProof="1" smtClean="0">
                <a:solidFill>
                  <a:schemeClr val="bg2">
                    <a:lumMod val="10000"/>
                  </a:schemeClr>
                </a:solidFill>
                <a:uFillTx/>
                <a:latin typeface="+mn-ea"/>
              </a:rPr>
              <a:t>定时任务进行调度操作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uFillTx/>
                <a:latin typeface="+mn-ea"/>
                <a:sym typeface="+mn-ea"/>
              </a:rPr>
              <a:t>。</a:t>
            </a:r>
            <a:endParaRPr lang="zh-CN" altLang="en-US" strike="noStrike" noProof="1" smtClean="0">
              <a:solidFill>
                <a:schemeClr val="bg2">
                  <a:lumMod val="10000"/>
                </a:schemeClr>
              </a:solidFill>
              <a:uFillTx/>
              <a:latin typeface="+mn-ea"/>
              <a:sym typeface="+mn-ea"/>
            </a:endParaRPr>
          </a:p>
          <a:p>
            <a:pPr fontAlgn="base"/>
            <a:r>
              <a:rPr lang="en-US" altLang="zh-CN" dirty="0" err="1" smtClean="0">
                <a:latin typeface="+mn-ea"/>
              </a:rPr>
              <a:t>simpleTrigger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简单触发</a:t>
            </a:r>
            <a:endParaRPr lang="en-US" altLang="zh-CN" dirty="0" smtClean="0">
              <a:latin typeface="+mn-ea"/>
            </a:endParaRPr>
          </a:p>
          <a:p>
            <a:pPr fontAlgn="base"/>
            <a:r>
              <a:rPr lang="en-US" altLang="zh-CN" dirty="0" err="1" smtClean="0">
                <a:latin typeface="+mn-ea"/>
              </a:rPr>
              <a:t>cronTrigger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按照</a:t>
            </a:r>
            <a:r>
              <a:rPr lang="en-US" altLang="zh-CN" dirty="0" err="1" smtClean="0">
                <a:latin typeface="+mn-ea"/>
              </a:rPr>
              <a:t>cron</a:t>
            </a:r>
            <a:r>
              <a:rPr lang="zh-CN" altLang="en-US" dirty="0" smtClean="0">
                <a:latin typeface="+mn-ea"/>
              </a:rPr>
              <a:t>表达式触发</a:t>
            </a:r>
            <a:endParaRPr lang="en-US" altLang="zh-CN" dirty="0" smtClean="0">
              <a:latin typeface="+mn-ea"/>
            </a:endParaRPr>
          </a:p>
          <a:p>
            <a:pPr fontAlgn="base"/>
            <a:r>
              <a:rPr lang="en-US" altLang="zh-CN" dirty="0" err="1" smtClean="0">
                <a:latin typeface="+mn-ea"/>
              </a:rPr>
              <a:t>jobDetailFactoryBean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任务类继承方式调度</a:t>
            </a:r>
            <a:endParaRPr lang="en-US" altLang="zh-CN" dirty="0" smtClean="0">
              <a:latin typeface="+mn-ea"/>
            </a:endParaRPr>
          </a:p>
          <a:p>
            <a:pPr fontAlgn="base"/>
            <a:r>
              <a:rPr lang="en-US" altLang="zh-CN" dirty="0" err="1" smtClean="0">
                <a:latin typeface="+mn-ea"/>
              </a:rPr>
              <a:t>methodInvokingJobDetailFactoryBean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指定类，方法调度</a:t>
            </a:r>
            <a:endParaRPr lang="zh-CN" altLang="en-US" dirty="0">
              <a:latin typeface="+mn-ea"/>
            </a:endParaRPr>
          </a:p>
          <a:p>
            <a:pPr fontAlgn="base"/>
            <a:endParaRPr lang="zh-CN" altLang="en-US" strike="noStrike" noProof="1">
              <a:solidFill>
                <a:schemeClr val="bg2">
                  <a:lumMod val="10000"/>
                </a:schemeClr>
              </a:solidFill>
              <a:uFillTx/>
              <a:latin typeface="+mn-ea"/>
            </a:endParaRPr>
          </a:p>
          <a:p>
            <a:endParaRPr kumimoji="1" lang="zh-CN" altLang="en-US" strike="noStrike" noProof="1">
              <a:solidFill>
                <a:schemeClr val="bg2">
                  <a:lumMod val="10000"/>
                </a:schemeClr>
              </a:solidFill>
              <a:uFillTx/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0755" y="172730"/>
            <a:ext cx="378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如何使用？</a:t>
            </a: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85" y="211455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849746" y="1075171"/>
            <a:ext cx="10515600" cy="5584936"/>
          </a:xfrm>
        </p:spPr>
        <p:txBody>
          <a:bodyPr>
            <a:no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maven</a:t>
            </a:r>
            <a:r>
              <a:rPr lang="zh-CN" altLang="en-US" dirty="0"/>
              <a:t>管理项目中的</a:t>
            </a:r>
            <a:r>
              <a:rPr lang="en-US" altLang="zh-CN" dirty="0"/>
              <a:t>pom</a:t>
            </a:r>
            <a:r>
              <a:rPr lang="zh-CN" altLang="en-US" dirty="0"/>
              <a:t>文件里配置：</a:t>
            </a:r>
          </a:p>
          <a:p>
            <a:r>
              <a:rPr lang="zh-CN" altLang="en-US" dirty="0" smtClean="0"/>
              <a:t>&lt;</a:t>
            </a:r>
            <a:r>
              <a:rPr lang="zh-CN" altLang="en-US" dirty="0"/>
              <a:t>dependency&gt;</a:t>
            </a:r>
          </a:p>
          <a:p>
            <a:pPr lvl="1"/>
            <a:r>
              <a:rPr lang="zh-CN" altLang="en-US" dirty="0"/>
              <a:t>&lt;groupId</a:t>
            </a:r>
            <a:r>
              <a:rPr lang="zh-CN" altLang="en-US" dirty="0" smtClean="0"/>
              <a:t>&gt;</a:t>
            </a:r>
            <a:r>
              <a:rPr lang="en-US" altLang="zh-CN" dirty="0" err="1" smtClean="0"/>
              <a:t>org.quartz</a:t>
            </a:r>
            <a:r>
              <a:rPr lang="en-US" altLang="zh-CN" dirty="0" smtClean="0"/>
              <a:t>-scheduler</a:t>
            </a:r>
            <a:r>
              <a:rPr lang="zh-CN" altLang="en-US" dirty="0" smtClean="0"/>
              <a:t>&lt;/</a:t>
            </a:r>
            <a:r>
              <a:rPr lang="zh-CN" altLang="en-US" dirty="0"/>
              <a:t>groupId&gt;</a:t>
            </a:r>
          </a:p>
          <a:p>
            <a:pPr lvl="1"/>
            <a:r>
              <a:rPr lang="zh-CN" altLang="en-US" dirty="0"/>
              <a:t>&lt;artifactId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&lt;/</a:t>
            </a:r>
            <a:r>
              <a:rPr lang="zh-CN" altLang="en-US" dirty="0"/>
              <a:t>artifactId&gt;</a:t>
            </a:r>
          </a:p>
          <a:p>
            <a:pPr lvl="1"/>
            <a:r>
              <a:rPr lang="zh-CN" altLang="en-US" dirty="0"/>
              <a:t>&lt;version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2.2.2</a:t>
            </a:r>
            <a:r>
              <a:rPr lang="zh-CN" altLang="en-US" dirty="0" smtClean="0"/>
              <a:t>&lt;/</a:t>
            </a:r>
            <a:r>
              <a:rPr lang="zh-CN" altLang="en-US" dirty="0"/>
              <a:t>version&gt;</a:t>
            </a:r>
          </a:p>
          <a:p>
            <a:r>
              <a:rPr lang="zh-CN" altLang="en-US" dirty="0"/>
              <a:t>&lt;/dependency&gt;</a:t>
            </a:r>
          </a:p>
          <a:p>
            <a:endParaRPr kumimoji="1"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org.quartz-scheduler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9630" y="174308"/>
            <a:ext cx="339482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en-US" altLang="zh-CN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QUARTZ</a:t>
            </a:r>
            <a:endParaRPr kumimoji="1" lang="zh-CN" altLang="en-US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endParaRPr lang="zh-CN" altLang="en-US" sz="2800" b="1" dirty="0"/>
          </a:p>
          <a:p>
            <a:pPr fontAlgn="base"/>
            <a:endParaRPr kumimoji="1" lang="zh-CN" altLang="en-US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233" y="211455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849630" y="1075055"/>
            <a:ext cx="10515600" cy="5448935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kumimoji="1" lang="en-US" altLang="zh-CN" dirty="0" smtClean="0"/>
              <a:t>scheduler</a:t>
            </a:r>
            <a:r>
              <a:rPr kumimoji="1" lang="zh-CN" altLang="en-US" dirty="0" smtClean="0"/>
              <a:t>：调度器</a:t>
            </a:r>
            <a:endParaRPr kumimoji="1" lang="zh-CN" altLang="en-US" dirty="0"/>
          </a:p>
          <a:p>
            <a:r>
              <a:rPr kumimoji="1" lang="en-US" altLang="zh-CN" dirty="0" smtClean="0"/>
              <a:t>trigger</a:t>
            </a:r>
            <a:r>
              <a:rPr kumimoji="1" lang="zh-CN" altLang="en-US" dirty="0" smtClean="0"/>
              <a:t>：触发器</a:t>
            </a:r>
            <a:endParaRPr kumimoji="1" lang="zh-CN" altLang="en-US" dirty="0"/>
          </a:p>
          <a:p>
            <a:r>
              <a:rPr kumimoji="1" lang="en-US" altLang="zh-CN" dirty="0" err="1" smtClean="0"/>
              <a:t>jobdetail</a:t>
            </a:r>
            <a:r>
              <a:rPr kumimoji="1" lang="zh-CN" altLang="en-US" dirty="0" smtClean="0"/>
              <a:t>：任务细节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JobClass</a:t>
            </a:r>
            <a:r>
              <a:rPr kumimoji="1" lang="zh-CN" altLang="en-US" dirty="0" smtClean="0"/>
              <a:t>：执行任务类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jobDataMap</a:t>
            </a:r>
            <a:r>
              <a:rPr kumimoji="1" lang="zh-CN" altLang="en-US" dirty="0" smtClean="0"/>
              <a:t>：任务数据</a:t>
            </a:r>
            <a:endParaRPr kumimoji="1" lang="zh-CN" altLang="en-US" dirty="0"/>
          </a:p>
          <a:p>
            <a:r>
              <a:rPr kumimoji="1" lang="zh-CN" altLang="en-US" dirty="0"/>
              <a:t>注</a:t>
            </a:r>
            <a:r>
              <a:rPr kumimoji="1" lang="zh-CN" altLang="en-US" dirty="0" smtClean="0"/>
              <a:t>：调度器</a:t>
            </a:r>
            <a:r>
              <a:rPr kumimoji="1" lang="en-US" altLang="zh-CN" dirty="0" smtClean="0"/>
              <a:t>---&gt;</a:t>
            </a:r>
            <a:r>
              <a:rPr kumimoji="1" lang="zh-CN" altLang="en-US" dirty="0" smtClean="0"/>
              <a:t>触发器</a:t>
            </a:r>
            <a:r>
              <a:rPr kumimoji="1" lang="en-US" altLang="zh-CN" dirty="0" smtClean="0"/>
              <a:t>---&gt;</a:t>
            </a:r>
            <a:r>
              <a:rPr kumimoji="1" lang="zh-CN" altLang="en-US" dirty="0" smtClean="0"/>
              <a:t>任务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0115" y="169545"/>
            <a:ext cx="378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</a:t>
            </a:r>
            <a:r>
              <a:rPr kumimoji="1" lang="en-US" altLang="zh-CN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CRON</a:t>
            </a:r>
            <a:r>
              <a:rPr kumimoji="1"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endParaRPr kumimoji="1" lang="en-US" altLang="zh-CN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182" y="214630"/>
            <a:ext cx="287020" cy="445770"/>
          </a:xfrm>
          <a:prstGeom prst="rect">
            <a:avLst/>
          </a:prstGeom>
        </p:spPr>
      </p:pic>
      <p:pic>
        <p:nvPicPr>
          <p:cNvPr id="2" name="内容占位符 1"/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108857" y="3867604"/>
            <a:ext cx="10528300" cy="29035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7992" y="1985921"/>
            <a:ext cx="4899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秒           分     时   天      </a:t>
            </a:r>
            <a:r>
              <a:rPr lang="zh-CN" altLang="en-US" dirty="0"/>
              <a:t>月</a:t>
            </a:r>
            <a:r>
              <a:rPr lang="zh-CN" altLang="en-US" dirty="0" smtClean="0"/>
              <a:t>    每周第几天  （年）</a:t>
            </a:r>
            <a:endParaRPr lang="en-US" altLang="zh-CN" dirty="0" smtClean="0"/>
          </a:p>
          <a:p>
            <a:r>
              <a:rPr lang="en-US" altLang="zh-CN" dirty="0" smtClean="0"/>
              <a:t>15</a:t>
            </a:r>
            <a:r>
              <a:rPr lang="en-US" altLang="zh-CN" dirty="0"/>
              <a:t>,</a:t>
            </a:r>
            <a:r>
              <a:rPr lang="en-US" altLang="zh-CN" dirty="0" smtClean="0"/>
              <a:t>30     20    9         *       </a:t>
            </a:r>
            <a:r>
              <a:rPr lang="en-US" altLang="zh-CN" smtClean="0"/>
              <a:t>*              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</a:p>
          <a:p>
            <a:r>
              <a:rPr lang="zh-CN" altLang="en-US" dirty="0" smtClean="0"/>
              <a:t>每天</a:t>
            </a:r>
            <a:r>
              <a:rPr lang="en-US" altLang="zh-CN" dirty="0" smtClean="0"/>
              <a:t>9</a:t>
            </a:r>
            <a:r>
              <a:rPr lang="zh-CN" altLang="en-US" dirty="0" smtClean="0"/>
              <a:t>点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分 </a:t>
            </a:r>
            <a:r>
              <a:rPr lang="en-US" altLang="zh-CN" dirty="0" smtClean="0"/>
              <a:t>15</a:t>
            </a:r>
            <a:r>
              <a:rPr lang="zh-CN" altLang="en-US" dirty="0" smtClean="0"/>
              <a:t>秒和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秒触发一次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9629" y="173355"/>
            <a:ext cx="389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en-US" altLang="zh-CN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QUARTZ</a:t>
            </a:r>
            <a:r>
              <a:rPr kumimoji="1"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调度策略</a:t>
            </a:r>
            <a:endParaRPr kumimoji="1" lang="zh-CN" altLang="en-US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233" y="186690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849630" y="1075055"/>
            <a:ext cx="10515600" cy="544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并发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单线程调度 </a:t>
            </a:r>
            <a:r>
              <a:rPr kumimoji="1" lang="en-US" altLang="zh-CN" dirty="0" smtClean="0"/>
              <a:t>-----&gt;concurrent</a:t>
            </a:r>
          </a:p>
          <a:p>
            <a:pPr marL="0" indent="0">
              <a:buNone/>
            </a:pPr>
            <a:r>
              <a:rPr kumimoji="1" lang="zh-CN" altLang="en-US" dirty="0" smtClean="0"/>
              <a:t>超时时间设置以及</a:t>
            </a:r>
            <a:r>
              <a:rPr kumimoji="1" lang="en-US" altLang="zh-CN" dirty="0" smtClean="0"/>
              <a:t>miss</a:t>
            </a:r>
            <a:r>
              <a:rPr kumimoji="1" lang="zh-CN" altLang="en-US" dirty="0" smtClean="0"/>
              <a:t>策略</a:t>
            </a:r>
            <a:r>
              <a:rPr kumimoji="1" lang="en-US" altLang="zh-CN" dirty="0" smtClean="0"/>
              <a:t>--------&gt;</a:t>
            </a:r>
            <a:r>
              <a:rPr kumimoji="1" lang="en-US" altLang="zh-CN" dirty="0" err="1" smtClean="0"/>
              <a:t>misfireThreshold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8封底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5080" y="2540"/>
            <a:ext cx="12247880" cy="685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173</Words>
  <Application>Microsoft Office PowerPoint</Application>
  <PresentationFormat>宽屏</PresentationFormat>
  <Paragraphs>35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Menlo</vt:lpstr>
      <vt:lpstr>华康新综艺W7(P)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xinmei</cp:lastModifiedBy>
  <cp:revision>777</cp:revision>
  <dcterms:created xsi:type="dcterms:W3CDTF">2016-02-22T07:57:00Z</dcterms:created>
  <dcterms:modified xsi:type="dcterms:W3CDTF">2017-09-22T12:25:35Z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