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9" r:id="rId2"/>
    <p:sldId id="436" r:id="rId3"/>
    <p:sldId id="416" r:id="rId4"/>
    <p:sldId id="423" r:id="rId5"/>
    <p:sldId id="425" r:id="rId6"/>
    <p:sldId id="451" r:id="rId7"/>
    <p:sldId id="439" r:id="rId8"/>
    <p:sldId id="440" r:id="rId9"/>
    <p:sldId id="415" r:id="rId10"/>
    <p:sldId id="441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35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AA00"/>
    <a:srgbClr val="FFFFFF"/>
    <a:srgbClr val="F7F7F7"/>
    <a:srgbClr val="E61500"/>
    <a:srgbClr val="FF5844"/>
    <a:srgbClr val="2C518A"/>
    <a:srgbClr val="5C99FF"/>
    <a:srgbClr val="00B1DA"/>
    <a:srgbClr val="008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5903"/>
  </p:normalViewPr>
  <p:slideViewPr>
    <p:cSldViewPr snapToGrid="0" showGuides="1">
      <p:cViewPr varScale="1">
        <p:scale>
          <a:sx n="88" d="100"/>
          <a:sy n="88" d="100"/>
        </p:scale>
        <p:origin x="924" y="84"/>
      </p:cViewPr>
      <p:guideLst>
        <p:guide orient="horz" pos="2240"/>
        <p:guide pos="3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2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内容页--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4605" y="-3175"/>
            <a:ext cx="12261215" cy="68891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" y="4234"/>
            <a:ext cx="12192000" cy="68495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7"/>
          <p:cNvSpPr/>
          <p:nvPr/>
        </p:nvSpPr>
        <p:spPr>
          <a:xfrm>
            <a:off x="1878133" y="2041742"/>
            <a:ext cx="8590280" cy="608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r>
              <a:rPr lang="en-US" altLang="zh-CN" sz="3735" b="1" cap="all" dirty="0">
                <a:solidFill>
                  <a:srgbClr val="0070C0"/>
                </a:solidFill>
                <a:latin typeface="华康新综艺W7(P)" pitchFamily="2" charset="-122"/>
                <a:ea typeface="微软雅黑" panose="020B0503020204020204" pitchFamily="34" charset="-122"/>
                <a:sym typeface="华康新综艺W7(P)" pitchFamily="2" charset="-122"/>
              </a:rPr>
              <a:t>POI</a:t>
            </a:r>
            <a:r>
              <a:rPr lang="zh-CN" altLang="en-US" sz="3735" b="1" cap="all" dirty="0">
                <a:solidFill>
                  <a:srgbClr val="0070C0"/>
                </a:solidFill>
                <a:latin typeface="华康新综艺W7(P)" pitchFamily="2" charset="-122"/>
                <a:ea typeface="微软雅黑" panose="020B0503020204020204" pitchFamily="34" charset="-122"/>
                <a:sym typeface="华康新综艺W7(P)" pitchFamily="2" charset="-122"/>
              </a:rPr>
              <a:t>对</a:t>
            </a:r>
            <a:r>
              <a:rPr lang="en-US" altLang="zh-CN" sz="3735" b="1" cap="all" dirty="0">
                <a:solidFill>
                  <a:srgbClr val="0070C0"/>
                </a:solidFill>
                <a:latin typeface="华康新综艺W7(P)" pitchFamily="2" charset="-122"/>
                <a:ea typeface="微软雅黑" panose="020B0503020204020204" pitchFamily="34" charset="-122"/>
                <a:sym typeface="华康新综艺W7(P)" pitchFamily="2" charset="-122"/>
              </a:rPr>
              <a:t>Excel</a:t>
            </a:r>
            <a:r>
              <a:rPr lang="zh-CN" altLang="en-US" sz="3735" b="1" cap="all">
                <a:solidFill>
                  <a:srgbClr val="0070C0"/>
                </a:solidFill>
                <a:latin typeface="华康新综艺W7(P)" pitchFamily="2" charset="-122"/>
                <a:ea typeface="微软雅黑" panose="020B0503020204020204" pitchFamily="34" charset="-122"/>
                <a:sym typeface="华康新综艺W7(P)" pitchFamily="2" charset="-122"/>
              </a:rPr>
              <a:t>的操作</a:t>
            </a:r>
            <a:endParaRPr lang="en-US" altLang="zh-CN" sz="3735" b="1" cap="all" dirty="0">
              <a:solidFill>
                <a:srgbClr val="0070C0"/>
              </a:solidFill>
              <a:latin typeface="华康新综艺W7(P)" pitchFamily="2" charset="-122"/>
              <a:ea typeface="微软雅黑" panose="020B0503020204020204" pitchFamily="34" charset="-122"/>
              <a:sym typeface="华康新综艺W7(P)" pitchFamily="2" charset="-122"/>
            </a:endParaRPr>
          </a:p>
        </p:txBody>
      </p:sp>
    </p:spTree>
  </p:cSld>
  <p:clrMapOvr>
    <a:masterClrMapping/>
  </p:clrMapOvr>
  <p:transition spd="slow" advTm="17115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09220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800" b="1" dirty="0"/>
              <a:t>Files vs InputStreams</a:t>
            </a:r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190033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99" y="140503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448935"/>
          </a:xfrm>
        </p:spPr>
        <p:txBody>
          <a:bodyPr>
            <a:normAutofit/>
          </a:bodyPr>
          <a:lstStyle/>
          <a:p>
            <a:r>
              <a:rPr kumimoji="1" lang="zh-CN" altLang="en-US" b="1" noProof="1">
                <a:solidFill>
                  <a:schemeClr val="bg2">
                    <a:lumMod val="10000"/>
                  </a:schemeClr>
                </a:solidFill>
                <a:uFillTx/>
                <a:sym typeface="+mn-ea"/>
              </a:rPr>
              <a:t>When opening a workbook, either a .xls HSSFWorkbook, or a .xlsx XSSFWorkbook, the Workbook can be loaded from either a File or an InputStream. Using a File object allows for lower memory consumption, while an InputStream requires more memory as it has to buffer the whole file.</a:t>
            </a:r>
          </a:p>
          <a:p>
            <a:endParaRPr kumimoji="1" lang="zh-CN" altLang="en-US" b="1" noProof="1">
              <a:solidFill>
                <a:schemeClr val="bg2">
                  <a:lumMod val="10000"/>
                </a:schemeClr>
              </a:solidFill>
              <a:uFillTx/>
              <a:sym typeface="+mn-ea"/>
            </a:endParaRPr>
          </a:p>
          <a:p>
            <a:r>
              <a:rPr kumimoji="1" lang="zh-CN" altLang="en-US" b="1" noProof="1">
                <a:solidFill>
                  <a:schemeClr val="bg2">
                    <a:lumMod val="10000"/>
                  </a:schemeClr>
                </a:solidFill>
                <a:uFillTx/>
                <a:sym typeface="+mn-ea"/>
              </a:rPr>
              <a:t>当打开一个工作簿时，</a:t>
            </a:r>
            <a:r>
              <a:rPr kumimoji="1" lang="zh-CN" altLang="en-US" b="1">
                <a:solidFill>
                  <a:schemeClr val="bg2">
                    <a:lumMod val="10000"/>
                  </a:schemeClr>
                </a:solidFill>
                <a:uFillTx/>
                <a:sym typeface="+mn-ea"/>
              </a:rPr>
              <a:t>HSSFWorkbook对应</a:t>
            </a:r>
            <a:r>
              <a:rPr kumimoji="1" lang="en-US" altLang="zh-CN" b="1">
                <a:solidFill>
                  <a:schemeClr val="bg2">
                    <a:lumMod val="10000"/>
                  </a:schemeClr>
                </a:solidFill>
                <a:uFillTx/>
                <a:sym typeface="+mn-ea"/>
              </a:rPr>
              <a:t>.xls</a:t>
            </a:r>
            <a:r>
              <a:rPr kumimoji="1" lang="zh-CN" altLang="zh-CN" b="1">
                <a:solidFill>
                  <a:schemeClr val="bg2">
                    <a:lumMod val="10000"/>
                  </a:schemeClr>
                </a:solidFill>
                <a:uFillTx/>
                <a:sym typeface="+mn-ea"/>
              </a:rPr>
              <a:t>，</a:t>
            </a:r>
            <a:r>
              <a:rPr kumimoji="1" lang="zh-CN" altLang="en-US" b="1">
                <a:solidFill>
                  <a:schemeClr val="bg2">
                    <a:lumMod val="10000"/>
                  </a:schemeClr>
                </a:solidFill>
                <a:uFillTx/>
                <a:sym typeface="+mn-ea"/>
              </a:rPr>
              <a:t>XSSFWorkbook对应.xlsx，两者都可以，File和InputStream流对象都可以用来加载Workbook。使用File对象可以降低内存消耗，而InputStream需要更多内存，因为它必须缓冲整个文件。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8封底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080" y="2540"/>
            <a:ext cx="12247880" cy="685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69545"/>
            <a:ext cx="378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什么？</a:t>
            </a:r>
            <a:endParaRPr kumimoji="1" lang="zh-CN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2" y="186690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20115" y="2009524"/>
            <a:ext cx="10515600" cy="3354047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The Apache POI Project's mission is to create and maintain Java APIs for manipulating various file formats based upon the Office Open XML standards (OOXML) and Microsoft's OLE 2 Compound Document format (OLE2</a:t>
            </a:r>
            <a:r>
              <a:rPr lang="en-US" altLang="zh-CN" dirty="0" smtClean="0"/>
              <a:t>).</a:t>
            </a:r>
          </a:p>
          <a:p>
            <a:pPr fontAlgn="base"/>
            <a:r>
              <a:rPr lang="en-US" altLang="zh-CN" dirty="0"/>
              <a:t>Apache </a:t>
            </a:r>
            <a:r>
              <a:rPr lang="en-US" altLang="zh-CN" dirty="0" smtClean="0"/>
              <a:t>POI</a:t>
            </a:r>
            <a:r>
              <a:rPr lang="zh-CN" altLang="en-US" dirty="0" smtClean="0"/>
              <a:t>项目的任务，是为了创建并且操作那些建立在</a:t>
            </a:r>
            <a:r>
              <a:rPr lang="en-US" altLang="zh-CN" dirty="0" smtClean="0"/>
              <a:t>OOXML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OLE2</a:t>
            </a:r>
            <a:r>
              <a:rPr lang="zh-CN" altLang="en-US" dirty="0" smtClean="0"/>
              <a:t>标准上的各种各样的文件格式。</a:t>
            </a:r>
            <a:endParaRPr lang="zh-CN" altLang="en-US" strike="noStrike" noProof="1">
              <a:solidFill>
                <a:schemeClr val="bg2">
                  <a:lumMod val="10000"/>
                </a:schemeClr>
              </a:solidFill>
              <a:uFillTx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69545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能干嘛？</a:t>
            </a:r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85" y="20764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783590" y="1436370"/>
            <a:ext cx="10515600" cy="48323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zh-CN" strike="noStrike" noProof="1">
                <a:solidFill>
                  <a:schemeClr val="bg2">
                    <a:lumMod val="10000"/>
                  </a:schemeClr>
                </a:solidFill>
                <a:uFillTx/>
                <a:latin typeface="+mn-ea"/>
              </a:rPr>
              <a:t>对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uFillTx/>
                <a:latin typeface="+mn-ea"/>
                <a:sym typeface="+mn-ea"/>
              </a:rPr>
              <a:t>Microsoft Office格式档案进行操作。</a:t>
            </a:r>
            <a:endParaRPr lang="zh-CN" altLang="en-US" strike="noStrike" noProof="1">
              <a:solidFill>
                <a:schemeClr val="bg2">
                  <a:lumMod val="10000"/>
                </a:schemeClr>
              </a:solidFill>
              <a:uFillTx/>
              <a:latin typeface="+mn-ea"/>
              <a:sym typeface="+mn-ea"/>
            </a:endParaRPr>
          </a:p>
          <a:p>
            <a:pPr fontAlgn="base"/>
            <a:r>
              <a:rPr lang="zh-CN" altLang="en-US" dirty="0">
                <a:latin typeface="+mn-ea"/>
              </a:rPr>
              <a:t>Excel文件: xls格式文件对应POI API 为HSSF。xlsx格式为 office 2007的文件格式，POI中对应的API 为XSSF</a:t>
            </a:r>
          </a:p>
          <a:p>
            <a:pPr fontAlgn="base"/>
            <a:r>
              <a:rPr lang="zh-CN" altLang="en-US" dirty="0">
                <a:latin typeface="+mn-ea"/>
              </a:rPr>
              <a:t>Word文件：doc格式文件对应的POI API 为HWPF。docx格式为 XWPF</a:t>
            </a:r>
          </a:p>
          <a:p>
            <a:pPr fontAlgn="base"/>
            <a:r>
              <a:rPr lang="zh-CN" altLang="en-US" dirty="0">
                <a:latin typeface="+mn-ea"/>
              </a:rPr>
              <a:t>powerPoint文件：ppt 格式对应的POI API 为HSLF。pptx格式为 XSLF</a:t>
            </a:r>
          </a:p>
          <a:p>
            <a:pPr fontAlgn="base"/>
            <a:r>
              <a:rPr lang="zh-CN" altLang="en-US" dirty="0">
                <a:latin typeface="+mn-ea"/>
              </a:rPr>
              <a:t>outlook：对应的API 为HSMF</a:t>
            </a:r>
          </a:p>
          <a:p>
            <a:pPr fontAlgn="base"/>
            <a:r>
              <a:rPr lang="zh-CN" altLang="en-US" dirty="0">
                <a:latin typeface="+mn-ea"/>
              </a:rPr>
              <a:t>Visio: 对应的API 为 HDGF</a:t>
            </a:r>
          </a:p>
          <a:p>
            <a:pPr fontAlgn="base"/>
            <a:r>
              <a:rPr lang="zh-CN" altLang="en-US" dirty="0">
                <a:latin typeface="+mn-ea"/>
              </a:rPr>
              <a:t>Publisher: 对应的API 为 HPBF</a:t>
            </a:r>
          </a:p>
          <a:p>
            <a:pPr fontAlgn="base"/>
            <a:endParaRPr lang="zh-CN" altLang="en-US" dirty="0">
              <a:latin typeface="+mn-ea"/>
            </a:endParaRPr>
          </a:p>
          <a:p>
            <a:pPr fontAlgn="base"/>
            <a:endParaRPr lang="zh-CN" altLang="en-US" strike="noStrike" noProof="1">
              <a:solidFill>
                <a:schemeClr val="bg2">
                  <a:lumMod val="10000"/>
                </a:schemeClr>
              </a:solidFill>
              <a:uFillTx/>
              <a:latin typeface="+mn-ea"/>
            </a:endParaRPr>
          </a:p>
          <a:p>
            <a:endParaRPr kumimoji="1" lang="zh-CN" altLang="en-US" strike="noStrike" noProof="1">
              <a:solidFill>
                <a:schemeClr val="bg2">
                  <a:lumMod val="10000"/>
                </a:schemeClr>
              </a:solidFill>
              <a:uFillTx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0755" y="172730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如何使用？</a:t>
            </a: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85" y="21145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746" y="1075171"/>
            <a:ext cx="10515600" cy="5584936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maven</a:t>
            </a:r>
            <a:r>
              <a:rPr lang="zh-CN" altLang="en-US" dirty="0"/>
              <a:t>管理项目中的</a:t>
            </a:r>
            <a:r>
              <a:rPr lang="en-US" altLang="zh-CN" dirty="0"/>
              <a:t>pom</a:t>
            </a:r>
            <a:r>
              <a:rPr lang="zh-CN" altLang="en-US" dirty="0"/>
              <a:t>文件里配置：</a:t>
            </a:r>
          </a:p>
          <a:p>
            <a:r>
              <a:rPr lang="zh-CN" altLang="en-US" dirty="0" smtClean="0"/>
              <a:t>&lt;</a:t>
            </a:r>
            <a:r>
              <a:rPr lang="zh-CN" altLang="en-US" dirty="0"/>
              <a:t>dependency&gt;</a:t>
            </a:r>
          </a:p>
          <a:p>
            <a:pPr lvl="1"/>
            <a:r>
              <a:rPr lang="zh-CN" altLang="en-US" dirty="0"/>
              <a:t>&lt;groupId&gt;org.apache.poi&lt;/groupId&gt;</a:t>
            </a:r>
          </a:p>
          <a:p>
            <a:pPr lvl="1"/>
            <a:r>
              <a:rPr lang="zh-CN" altLang="en-US" dirty="0"/>
              <a:t>&lt;artifactId&gt;poi-ooxml&lt;/artifactId&gt;</a:t>
            </a:r>
          </a:p>
          <a:p>
            <a:pPr lvl="1"/>
            <a:r>
              <a:rPr lang="zh-CN" altLang="en-US" dirty="0"/>
              <a:t>&lt;version&gt;3.9&lt;/version&gt;</a:t>
            </a:r>
          </a:p>
          <a:p>
            <a:r>
              <a:rPr lang="zh-CN" altLang="en-US" dirty="0"/>
              <a:t>&lt;/dependency&gt;</a:t>
            </a:r>
          </a:p>
          <a:p>
            <a:endParaRPr kumimoji="1"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9630" y="160020"/>
            <a:ext cx="339482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Excel</a:t>
            </a:r>
            <a:r>
              <a:rPr kumimoji="1"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表格</a:t>
            </a:r>
          </a:p>
          <a:p>
            <a:pPr fontAlgn="base"/>
            <a:endParaRPr lang="zh-CN" altLang="en-US" sz="2800" b="1" dirty="0"/>
          </a:p>
          <a:p>
            <a:pPr fontAlgn="base"/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33" y="21145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44893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/>
              <a:t>sheet</a:t>
            </a:r>
            <a:r>
              <a:rPr kumimoji="1" lang="zh-CN" altLang="en-US" dirty="0"/>
              <a:t>：工作簿</a:t>
            </a:r>
          </a:p>
          <a:p>
            <a:r>
              <a:rPr kumimoji="1" lang="en-US" altLang="zh-CN" dirty="0"/>
              <a:t>row</a:t>
            </a:r>
            <a:r>
              <a:rPr kumimoji="1" lang="zh-CN" altLang="en-US" dirty="0"/>
              <a:t>：行</a:t>
            </a:r>
          </a:p>
          <a:p>
            <a:r>
              <a:rPr kumimoji="1" lang="en-US" altLang="zh-CN" dirty="0"/>
              <a:t>cell</a:t>
            </a:r>
            <a:r>
              <a:rPr kumimoji="1" lang="zh-CN" altLang="en-US" dirty="0"/>
              <a:t>：单元格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注：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中的每个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的位置表示，相当于一个二维数组，第一</a:t>
            </a:r>
            <a:r>
              <a:rPr kumimoji="1" lang="en-US" altLang="zh-CN" dirty="0"/>
              <a:t>		</a:t>
            </a:r>
            <a:r>
              <a:rPr kumimoji="1" lang="zh-CN" altLang="en-US" dirty="0"/>
              <a:t>行的第一列对应的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，相当于是</a:t>
            </a:r>
            <a:r>
              <a:rPr kumimoji="1" lang="en-US" altLang="zh-CN" dirty="0"/>
              <a:t>row(0)</a:t>
            </a:r>
            <a:r>
              <a:rPr kumimoji="1" lang="zh-CN" altLang="en-US" dirty="0"/>
              <a:t>行的</a:t>
            </a:r>
            <a:r>
              <a:rPr kumimoji="1" lang="en-US" altLang="zh-CN" dirty="0"/>
              <a:t>cell(0)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169545"/>
            <a:ext cx="378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kumimoji="1"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Excel</a:t>
            </a: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68" y="211503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61594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生成一个</a:t>
            </a:r>
            <a:r>
              <a:rPr lang="en-US" altLang="zh-CN" dirty="0"/>
              <a:t>workbook</a:t>
            </a:r>
          </a:p>
          <a:p>
            <a:pPr lvl="1"/>
            <a:r>
              <a:rPr lang="en-US" altLang="zh-CN" dirty="0"/>
              <a:t>HSSFWorkbook wb = new HSSFWorkbook();</a:t>
            </a:r>
          </a:p>
          <a:p>
            <a:r>
              <a:rPr lang="en-US" altLang="zh-CN" dirty="0"/>
              <a:t>2.</a:t>
            </a:r>
            <a:r>
              <a:rPr kumimoji="1" lang="zh-CN" altLang="en-US" dirty="0"/>
              <a:t>添加sheet（不添加sheet时生成的xls文件打开时会报错）</a:t>
            </a:r>
          </a:p>
          <a:p>
            <a:pPr lvl="1"/>
            <a:r>
              <a:rPr kumimoji="1" lang="zh-CN" altLang="en-US" dirty="0"/>
              <a:t>Sheet sheet = wb.createSheet();</a:t>
            </a:r>
          </a:p>
          <a:p>
            <a:pPr lvl="0"/>
            <a:r>
              <a:rPr kumimoji="1" lang="en-US" altLang="zh-CN" dirty="0"/>
              <a:t>3.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row</a:t>
            </a:r>
          </a:p>
          <a:p>
            <a:pPr lvl="1"/>
            <a:r>
              <a:rPr kumimoji="1" lang="en-US" altLang="zh-CN" dirty="0"/>
              <a:t>Row row = sheet.createRow(0);</a:t>
            </a:r>
          </a:p>
          <a:p>
            <a:pPr lvl="0"/>
            <a:r>
              <a:rPr kumimoji="1" lang="en-US" altLang="zh-CN" dirty="0"/>
              <a:t>4.</a:t>
            </a:r>
            <a:r>
              <a:rPr kumimoji="1" lang="zh-CN" altLang="en-US" dirty="0"/>
              <a:t>添加</a:t>
            </a:r>
            <a:r>
              <a:rPr kumimoji="1" lang="en-US" altLang="zh-CN" dirty="0"/>
              <a:t>cell</a:t>
            </a:r>
          </a:p>
          <a:p>
            <a:pPr lvl="1"/>
            <a:r>
              <a:rPr kumimoji="1" lang="en-US" altLang="zh-CN" dirty="0"/>
              <a:t>Cell cell = row.createCell(0);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cell.setCellValue(“hi”);</a:t>
            </a:r>
          </a:p>
          <a:p>
            <a:pPr lvl="0"/>
            <a:r>
              <a:rPr kumimoji="1" lang="en-US" altLang="zh-CN" dirty="0"/>
              <a:t>5.保存为Excel文件</a:t>
            </a:r>
          </a:p>
          <a:p>
            <a:pPr lvl="1"/>
            <a:r>
              <a:rPr kumimoji="1" lang="en-US" altLang="zh-CN" dirty="0"/>
              <a:t>FileOutputStream out = new FileOutputStream("c:\\text.xls");</a:t>
            </a:r>
          </a:p>
          <a:p>
            <a:pPr lvl="1"/>
            <a:r>
              <a:rPr kumimoji="1" lang="zh-CN" altLang="en-US" dirty="0"/>
              <a:t>wb.write(out);</a:t>
            </a:r>
          </a:p>
          <a:p>
            <a:pPr lvl="1"/>
            <a:r>
              <a:rPr kumimoji="1" lang="zh-CN" altLang="en-US" dirty="0"/>
              <a:t>out.close();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9629" y="173355"/>
            <a:ext cx="389979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zh-CN" sz="2800" b="1" dirty="0"/>
              <a:t>读取</a:t>
            </a:r>
            <a:r>
              <a:rPr lang="en-US" altLang="zh-CN" sz="2800" b="1" dirty="0"/>
              <a:t>Excel</a:t>
            </a:r>
          </a:p>
          <a:p>
            <a:pPr fontAlgn="base"/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0" y="211455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44893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获取文件流</a:t>
            </a:r>
          </a:p>
          <a:p>
            <a:pPr lvl="1"/>
            <a:r>
              <a:rPr kumimoji="1" lang="zh-CN" altLang="en-US" dirty="0"/>
              <a:t>FileInputStream in = new FileInputStream(</a:t>
            </a:r>
            <a:r>
              <a:rPr kumimoji="1" lang="en-US" altLang="zh-CN" dirty="0">
                <a:sym typeface="+mn-ea"/>
              </a:rPr>
              <a:t>"c:\\text.xls"</a:t>
            </a:r>
            <a:r>
              <a:rPr kumimoji="1" lang="zh-CN" altLang="en-US" dirty="0"/>
              <a:t>);</a:t>
            </a:r>
          </a:p>
          <a:p>
            <a:pPr lvl="0"/>
            <a:r>
              <a:rPr kumimoji="1" lang="en-US" altLang="zh-CN" dirty="0"/>
              <a:t>2.</a:t>
            </a:r>
            <a:r>
              <a:rPr kumimoji="1" lang="zh-CN" altLang="en-US" dirty="0"/>
              <a:t>创建</a:t>
            </a:r>
            <a:r>
              <a:rPr kumimoji="1" lang="en-US" altLang="zh-CN" dirty="0"/>
              <a:t>Workbook</a:t>
            </a:r>
          </a:p>
          <a:p>
            <a:pPr lvl="1"/>
            <a:r>
              <a:rPr kumimoji="1" lang="en-US" altLang="zh-CN" dirty="0"/>
              <a:t>Workbook workbook = new XSSFWorkbook(is);</a:t>
            </a:r>
          </a:p>
          <a:p>
            <a:pPr lvl="0"/>
            <a:r>
              <a:rPr kumimoji="1" lang="en-US" altLang="zh-CN" dirty="0"/>
              <a:t>3.</a:t>
            </a:r>
            <a:r>
              <a:rPr kumimoji="1" lang="zh-CN" altLang="en-US" dirty="0"/>
              <a:t>获取到第一个</a:t>
            </a:r>
            <a:r>
              <a:rPr kumimoji="1" lang="en-US" altLang="zh-CN" dirty="0"/>
              <a:t>sheet</a:t>
            </a:r>
          </a:p>
          <a:p>
            <a:pPr lvl="1"/>
            <a:r>
              <a:rPr kumimoji="1" lang="en-US" altLang="zh-CN" dirty="0"/>
              <a:t>Sheet sheet = workbook.getSheetAt(0);</a:t>
            </a:r>
          </a:p>
          <a:p>
            <a:pPr lvl="0"/>
            <a:r>
              <a:rPr kumimoji="1" lang="en-US" altLang="zh-CN" dirty="0"/>
              <a:t>4.</a:t>
            </a:r>
            <a:r>
              <a:rPr kumimoji="1" lang="zh-CN" altLang="en-US" dirty="0"/>
              <a:t>获取到第一行</a:t>
            </a:r>
          </a:p>
          <a:p>
            <a:pPr lvl="1"/>
            <a:r>
              <a:rPr kumimoji="1" lang="zh-CN" altLang="en-US" dirty="0"/>
              <a:t>Row row = sheet.getRow(</a:t>
            </a:r>
            <a:r>
              <a:rPr kumimoji="1" lang="en-US" altLang="zh-CN" dirty="0"/>
              <a:t>0</a:t>
            </a:r>
            <a:r>
              <a:rPr kumimoji="1" lang="zh-CN" altLang="en-US" dirty="0"/>
              <a:t>);</a:t>
            </a:r>
          </a:p>
          <a:p>
            <a:pPr lvl="0"/>
            <a:r>
              <a:rPr kumimoji="1" lang="en-US" altLang="zh-CN" dirty="0"/>
              <a:t>5.</a:t>
            </a:r>
            <a:r>
              <a:rPr kumimoji="1" lang="zh-CN" altLang="en-US" dirty="0"/>
              <a:t>获取到第一列</a:t>
            </a:r>
          </a:p>
          <a:p>
            <a:pPr lvl="1"/>
            <a:r>
              <a:rPr kumimoji="1" lang="zh-CN" altLang="en-US" dirty="0"/>
              <a:t>Cell </a:t>
            </a:r>
            <a:r>
              <a:rPr kumimoji="1" lang="en-US" altLang="zh-CN" dirty="0"/>
              <a:t>c</a:t>
            </a:r>
            <a:r>
              <a:rPr kumimoji="1" lang="zh-CN" altLang="en-US" dirty="0"/>
              <a:t>ell = row.getCell(0);</a:t>
            </a:r>
          </a:p>
          <a:p>
            <a:pPr lvl="0"/>
            <a:r>
              <a:rPr kumimoji="1" lang="en-US" altLang="zh-CN" dirty="0"/>
              <a:t>6.</a:t>
            </a:r>
            <a:r>
              <a:rPr kumimoji="1" lang="zh-CN" altLang="zh-CN" dirty="0"/>
              <a:t>获取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中的值</a:t>
            </a:r>
          </a:p>
          <a:p>
            <a:pPr lvl="1"/>
            <a:r>
              <a:rPr kumimoji="1" lang="en-US" dirty="0"/>
              <a:t>cell.get</a:t>
            </a:r>
            <a:r>
              <a:rPr kumimoji="1" lang="en-US" altLang="zh-CN" dirty="0">
                <a:sym typeface="+mn-ea"/>
              </a:rPr>
              <a:t>CellValue();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0115" y="211455"/>
            <a:ext cx="3782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800" b="1" dirty="0"/>
              <a:t>cell</a:t>
            </a:r>
            <a:r>
              <a:rPr lang="zh-CN" altLang="en-US" sz="2800" b="1" dirty="0"/>
              <a:t>的不同</a:t>
            </a:r>
            <a:r>
              <a:rPr lang="zh-CN" altLang="zh-CN" sz="2800" b="1" dirty="0"/>
              <a:t>类型</a:t>
            </a:r>
          </a:p>
          <a:p>
            <a:pPr fontAlgn="base"/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97" y="211623"/>
            <a:ext cx="287020" cy="445770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849630" y="1075055"/>
            <a:ext cx="10515600" cy="5448935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Workbook wb = new HSSFWorkbook();</a:t>
            </a:r>
          </a:p>
          <a:p>
            <a:r>
              <a:rPr kumimoji="1" lang="zh-CN" altLang="en-US" dirty="0"/>
              <a:t>    Sheet sheet = wb.createSheet("new sheet");</a:t>
            </a:r>
          </a:p>
          <a:p>
            <a:r>
              <a:rPr kumimoji="1" lang="zh-CN" altLang="en-US" dirty="0"/>
              <a:t>    Row row = sheet.createRow((short)2);</a:t>
            </a:r>
          </a:p>
          <a:p>
            <a:r>
              <a:rPr kumimoji="1" lang="zh-CN" altLang="en-US" dirty="0"/>
              <a:t>    row.createCell(0).setCellValue(1.1);</a:t>
            </a:r>
          </a:p>
          <a:p>
            <a:r>
              <a:rPr kumimoji="1" lang="zh-CN" altLang="en-US" dirty="0"/>
              <a:t>    row.createCell(1).setCellValue(new Date());</a:t>
            </a:r>
          </a:p>
          <a:p>
            <a:r>
              <a:rPr kumimoji="1" lang="zh-CN" altLang="en-US" dirty="0"/>
              <a:t>    row.createCell(2).setCellValue(Calendar.getInstance());</a:t>
            </a:r>
          </a:p>
          <a:p>
            <a:r>
              <a:rPr kumimoji="1" lang="zh-CN" altLang="en-US" dirty="0"/>
              <a:t>    row.createCell(3).setCellValue("a string");</a:t>
            </a:r>
          </a:p>
          <a:p>
            <a:r>
              <a:rPr kumimoji="1" lang="zh-CN" altLang="en-US" dirty="0"/>
              <a:t>    row.createCell(4).setCellValue(true);</a:t>
            </a:r>
          </a:p>
          <a:p>
            <a:r>
              <a:rPr kumimoji="1" lang="zh-CN" altLang="en-US" dirty="0"/>
              <a:t>    row.createCell(5).setCellType(CellType.ERROR);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内容页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30" y="236220"/>
            <a:ext cx="944245" cy="396240"/>
          </a:xfrm>
          <a:prstGeom prst="rect">
            <a:avLst/>
          </a:prstGeom>
        </p:spPr>
      </p:pic>
      <p:pic>
        <p:nvPicPr>
          <p:cNvPr id="7" name="图片 6" descr="内容页_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75" y="211455"/>
            <a:ext cx="287020" cy="445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110" y="1108710"/>
            <a:ext cx="9720580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/>
              <a:t>POI中Excel文件单元格的类型</a:t>
            </a:r>
          </a:p>
          <a:p>
            <a:r>
              <a:rPr lang="zh-CN" altLang="en-US" sz="2800" dirty="0"/>
              <a:t>在读取每一个单元格的值的时候，通过getCellType方法获得当前单元格的类型，在Excel中单元格有6种类型，如下所示。</a:t>
            </a:r>
          </a:p>
          <a:p>
            <a:r>
              <a:rPr lang="zh-CN" altLang="en-US" sz="2800" dirty="0"/>
              <a:t>1）CELL_TYPE_BLANK ：空值</a:t>
            </a:r>
            <a:r>
              <a:rPr lang="en-US" altLang="zh-CN" sz="2800" dirty="0"/>
              <a:t>(</a:t>
            </a:r>
            <a:r>
              <a:rPr lang="zh-CN" altLang="en-US" sz="2800" dirty="0"/>
              <a:t>返回空字符串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sz="2800" dirty="0"/>
              <a:t>2）CELL_TYPE_BOOLEAN ：布尔型</a:t>
            </a:r>
            <a:r>
              <a:rPr lang="en-US" altLang="zh-CN" sz="2800" dirty="0"/>
              <a:t>(</a:t>
            </a:r>
            <a:r>
              <a:rPr lang="zh-CN" altLang="en-US" sz="2800" dirty="0"/>
              <a:t>返回</a:t>
            </a:r>
            <a:r>
              <a:rPr lang="en-US" altLang="zh-CN" sz="2800" dirty="0" err="1"/>
              <a:t>boolean</a:t>
            </a:r>
            <a:r>
              <a:rPr lang="zh-CN" altLang="en-US" sz="2800" dirty="0"/>
              <a:t>类型值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sz="2800" dirty="0"/>
              <a:t>3）CELL_TYPE_ERROR ： 错误</a:t>
            </a:r>
            <a:r>
              <a:rPr lang="en-US" altLang="zh-CN" sz="2800" dirty="0"/>
              <a:t>(</a:t>
            </a:r>
            <a:r>
              <a:rPr lang="zh-CN" altLang="en-US" sz="2800" dirty="0"/>
              <a:t>返回String类型值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sz="2800" dirty="0"/>
              <a:t>4）CELL_TYPE_FORMULA ：公式型</a:t>
            </a:r>
            <a:r>
              <a:rPr lang="en-US" altLang="zh-CN" sz="2800" dirty="0"/>
              <a:t>(</a:t>
            </a:r>
            <a:r>
              <a:rPr lang="en-US" altLang="zh-CN" sz="2800" dirty="0" err="1"/>
              <a:t>返回计算后的String类型</a:t>
            </a:r>
            <a:r>
              <a:rPr lang="zh-CN" altLang="en-US" sz="2800" dirty="0"/>
              <a:t>值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sz="2800" dirty="0"/>
              <a:t>5）CELL_TYPE_STRING：字符串型</a:t>
            </a:r>
            <a:r>
              <a:rPr lang="en-US" altLang="zh-CN" sz="2800" dirty="0"/>
              <a:t>(</a:t>
            </a:r>
            <a:r>
              <a:rPr lang="en-US" altLang="zh-CN" sz="2800" dirty="0" err="1"/>
              <a:t>返回String类型值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zh-CN" altLang="en-US" sz="2800" dirty="0"/>
              <a:t>6）CELL_TYPE_NUMERIC：数值型</a:t>
            </a:r>
            <a:r>
              <a:rPr lang="en-US" altLang="zh-CN" sz="2800" dirty="0"/>
              <a:t>(</a:t>
            </a:r>
            <a:r>
              <a:rPr lang="en-US" altLang="zh-CN" sz="2800" dirty="0" err="1"/>
              <a:t>返回经过处理的java中的数字字符串</a:t>
            </a:r>
            <a:r>
              <a:rPr lang="en-US" altLang="zh-CN" sz="2800" dirty="0"/>
              <a:t>,</a:t>
            </a:r>
            <a:r>
              <a:rPr lang="zh-CN" altLang="en-US" sz="2800" dirty="0"/>
              <a:t>e.g.1.23E3==&gt;1230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20115" y="211455"/>
            <a:ext cx="37820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800" b="1" dirty="0"/>
              <a:t>cell</a:t>
            </a:r>
            <a:r>
              <a:rPr lang="zh-CN" altLang="en-US" sz="2800" b="1" dirty="0"/>
              <a:t>的不同</a:t>
            </a:r>
            <a:r>
              <a:rPr lang="zh-CN" altLang="zh-CN" sz="2800" b="1" dirty="0"/>
              <a:t>类型</a:t>
            </a:r>
          </a:p>
          <a:p>
            <a:pPr fontAlgn="base"/>
            <a:endParaRPr kumimoji="1" lang="zh-CN" altLang="en-US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789</Words>
  <Application>Microsoft Office PowerPoint</Application>
  <PresentationFormat>宽屏</PresentationFormat>
  <Paragraphs>78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华康新综艺W7(P)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xinmei</cp:lastModifiedBy>
  <cp:revision>766</cp:revision>
  <dcterms:created xsi:type="dcterms:W3CDTF">2016-02-22T07:57:00Z</dcterms:created>
  <dcterms:modified xsi:type="dcterms:W3CDTF">2017-07-28T14:02:47Z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