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5cbf5c5c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5cbf5c5c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bf157081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bf157081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5cbf5c5c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5cbf5c5c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bf157081d_0_1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bf157081d_0_1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bradley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5cbf5c5c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5cbf5c5c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Bradley</a:t>
            </a:r>
            <a:endParaRPr/>
          </a:p>
          <a:p>
            <a:pPr indent="0" lvl="0" marL="0" rtl="0" algn="l">
              <a:spcBef>
                <a:spcPts val="0"/>
              </a:spcBef>
              <a:spcAft>
                <a:spcPts val="0"/>
              </a:spcAft>
              <a:buNone/>
            </a:pPr>
            <a:r>
              <a:rPr lang="en"/>
              <a:t>There is some heteroskedasticity in the residual plot, however it’s not too bad considering this is raw data. When we look at the qqplot, we see that the residuals are normally distributed. The VIF numbers are also under 2.5, meaning that there is no multicollinearity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bf157081d_0_1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bf157081d_0_1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Bradley</a:t>
            </a:r>
            <a:endParaRPr/>
          </a:p>
          <a:p>
            <a:pPr indent="0" lvl="0" marL="0" rtl="0" algn="l">
              <a:spcBef>
                <a:spcPts val="0"/>
              </a:spcBef>
              <a:spcAft>
                <a:spcPts val="0"/>
              </a:spcAft>
              <a:buNone/>
            </a:pPr>
            <a:r>
              <a:rPr lang="en"/>
              <a:t>The cooks distance is well under 0.5 so there are no problems there but in terms of hat values there are a couple problematic values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5cbf5c5c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5cbf5c5c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bradley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a819763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a819763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a819763d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a819763d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a:t>
            </a:r>
            <a:endParaRPr/>
          </a:p>
          <a:p>
            <a:pPr indent="0" lvl="0" marL="0" rtl="0" algn="l">
              <a:spcBef>
                <a:spcPts val="0"/>
              </a:spcBef>
              <a:spcAft>
                <a:spcPts val="0"/>
              </a:spcAft>
              <a:buNone/>
            </a:pPr>
            <a:r>
              <a:rPr lang="en"/>
              <a:t>Mention that there are some repeats since some players switch teams in the middle of the season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a819763d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a819763d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5cbf5c5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5cbf5c5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a819763d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a819763d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bf15708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bf15708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5cbf5c5c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5cbf5c5c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5cbf5c5c3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5cbf5c5c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7.png"/><Relationship Id="rId5"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meicher/201718-advanced-player-metrics-salar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216500"/>
          </a:xfrm>
          <a:prstGeom prst="rect">
            <a:avLst/>
          </a:prstGeom>
          <a:noFill/>
          <a:ln>
            <a:noFill/>
          </a:ln>
        </p:spPr>
      </p:pic>
      <p:sp>
        <p:nvSpPr>
          <p:cNvPr id="55" name="Google Shape;55;p13"/>
          <p:cNvSpPr txBox="1"/>
          <p:nvPr>
            <p:ph type="ctrTitle"/>
          </p:nvPr>
        </p:nvSpPr>
        <p:spPr>
          <a:xfrm>
            <a:off x="311708" y="14196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lt1"/>
                </a:solidFill>
                <a:highlight>
                  <a:srgbClr val="9900FF"/>
                </a:highlight>
              </a:rPr>
              <a:t>Predicting an NBA Player’s Salary</a:t>
            </a:r>
            <a:endParaRPr>
              <a:solidFill>
                <a:schemeClr val="lt1"/>
              </a:solidFill>
              <a:highlight>
                <a:srgbClr val="9900FF"/>
              </a:highlight>
            </a:endParaRPr>
          </a:p>
        </p:txBody>
      </p:sp>
      <p:sp>
        <p:nvSpPr>
          <p:cNvPr id="56" name="Google Shape;56;p13"/>
          <p:cNvSpPr txBox="1"/>
          <p:nvPr>
            <p:ph idx="1" type="subTitle"/>
          </p:nvPr>
        </p:nvSpPr>
        <p:spPr>
          <a:xfrm>
            <a:off x="311700" y="34722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highlight>
                  <a:srgbClr val="00FFFF"/>
                </a:highlight>
              </a:rPr>
              <a:t>Bradley Chen, Lingrui Fan, Sean Ream</a:t>
            </a:r>
            <a:endParaRPr>
              <a:solidFill>
                <a:schemeClr val="dk1"/>
              </a:solidFill>
              <a:highlight>
                <a:srgbClr val="00FFFF"/>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pic>
        <p:nvPicPr>
          <p:cNvPr id="113" name="Google Shape;113;p22"/>
          <p:cNvPicPr preferRelativeResize="0"/>
          <p:nvPr/>
        </p:nvPicPr>
        <p:blipFill rotWithShape="1">
          <a:blip r:embed="rId3">
            <a:alphaModFix/>
          </a:blip>
          <a:srcRect b="0" l="2500" r="-2499" t="0"/>
          <a:stretch/>
        </p:blipFill>
        <p:spPr>
          <a:xfrm>
            <a:off x="168300" y="844050"/>
            <a:ext cx="3361803" cy="3820976"/>
          </a:xfrm>
          <a:prstGeom prst="rect">
            <a:avLst/>
          </a:prstGeom>
          <a:noFill/>
          <a:ln>
            <a:noFill/>
          </a:ln>
        </p:spPr>
      </p:pic>
      <p:sp>
        <p:nvSpPr>
          <p:cNvPr id="114" name="Google Shape;114;p22"/>
          <p:cNvSpPr txBox="1"/>
          <p:nvPr/>
        </p:nvSpPr>
        <p:spPr>
          <a:xfrm>
            <a:off x="168300" y="84150"/>
            <a:ext cx="8709300" cy="5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Game Performance effect on Salary Model</a:t>
            </a:r>
            <a:endParaRPr sz="2800"/>
          </a:p>
        </p:txBody>
      </p:sp>
      <p:sp>
        <p:nvSpPr>
          <p:cNvPr id="115" name="Google Shape;115;p22"/>
          <p:cNvSpPr txBox="1"/>
          <p:nvPr/>
        </p:nvSpPr>
        <p:spPr>
          <a:xfrm>
            <a:off x="3645400" y="1170125"/>
            <a:ext cx="4794000" cy="38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2"/>
          <p:cNvSpPr txBox="1"/>
          <p:nvPr/>
        </p:nvSpPr>
        <p:spPr>
          <a:xfrm>
            <a:off x="3530100" y="864988"/>
            <a:ext cx="4665600" cy="37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u="sng"/>
              <a:t>Interpretations</a:t>
            </a:r>
            <a:endParaRPr sz="1300" u="sng"/>
          </a:p>
          <a:p>
            <a:pPr indent="0" lvl="0" marL="0" rtl="0" algn="l">
              <a:spcBef>
                <a:spcPts val="0"/>
              </a:spcBef>
              <a:spcAft>
                <a:spcPts val="0"/>
              </a:spcAft>
              <a:buNone/>
            </a:pPr>
            <a:r>
              <a:t/>
            </a:r>
            <a:endParaRPr sz="1300"/>
          </a:p>
          <a:p>
            <a:pPr indent="0" lvl="0" marL="0" rtl="0" algn="l">
              <a:spcBef>
                <a:spcPts val="0"/>
              </a:spcBef>
              <a:spcAft>
                <a:spcPts val="0"/>
              </a:spcAft>
              <a:buNone/>
            </a:pPr>
            <a:r>
              <a:rPr lang="en" sz="1300"/>
              <a:t>Intercept: A player with average true shot percentage, average assist percentage, and average defensive rebound percentage has a salary of $2,714,178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TS%: A 1% increase in True shooting percentage is </a:t>
            </a:r>
            <a:r>
              <a:rPr lang="en" sz="1300"/>
              <a:t>associated</a:t>
            </a:r>
            <a:r>
              <a:rPr lang="en" sz="1300"/>
              <a:t> with a 0.391% increase in salary for a player with average assist and defensive rebound percentages</a:t>
            </a:r>
            <a:endParaRPr sz="1300"/>
          </a:p>
          <a:p>
            <a:pPr indent="0" lvl="0" marL="0" rtl="0" algn="l">
              <a:spcBef>
                <a:spcPts val="0"/>
              </a:spcBef>
              <a:spcAft>
                <a:spcPts val="0"/>
              </a:spcAft>
              <a:buNone/>
            </a:pPr>
            <a:r>
              <a:rPr lang="en" sz="1300"/>
              <a:t> </a:t>
            </a:r>
            <a:endParaRPr sz="1300"/>
          </a:p>
          <a:p>
            <a:pPr indent="0" lvl="0" marL="0" rtl="0" algn="l">
              <a:spcBef>
                <a:spcPts val="0"/>
              </a:spcBef>
              <a:spcAft>
                <a:spcPts val="0"/>
              </a:spcAft>
              <a:buNone/>
            </a:pPr>
            <a:r>
              <a:rPr lang="en" sz="1300"/>
              <a:t>AST%: A 1% increase in assist percentage corresponds with a 0.305% increase increase in salary for a player with average true shooting percentage and average defensive rebounds.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DRB%: A 1% increase increase in defensive rebound percentage corresponds with a 0.352% increase in salary for a player with average true shooting percentage and average assist percentage</a:t>
            </a:r>
            <a:endParaRPr sz="1300"/>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12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Performance effect on Salary Model</a:t>
            </a:r>
            <a:endParaRPr/>
          </a:p>
        </p:txBody>
      </p:sp>
      <p:pic>
        <p:nvPicPr>
          <p:cNvPr id="122" name="Google Shape;122;p23"/>
          <p:cNvPicPr preferRelativeResize="0"/>
          <p:nvPr/>
        </p:nvPicPr>
        <p:blipFill>
          <a:blip r:embed="rId3">
            <a:alphaModFix/>
          </a:blip>
          <a:stretch>
            <a:fillRect/>
          </a:stretch>
        </p:blipFill>
        <p:spPr>
          <a:xfrm>
            <a:off x="427399" y="702175"/>
            <a:ext cx="7726097" cy="429854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Diagnostics</a:t>
            </a:r>
            <a:endParaRPr/>
          </a:p>
        </p:txBody>
      </p:sp>
      <p:pic>
        <p:nvPicPr>
          <p:cNvPr id="128" name="Google Shape;128;p24"/>
          <p:cNvPicPr preferRelativeResize="0"/>
          <p:nvPr/>
        </p:nvPicPr>
        <p:blipFill>
          <a:blip r:embed="rId3">
            <a:alphaModFix/>
          </a:blip>
          <a:stretch>
            <a:fillRect/>
          </a:stretch>
        </p:blipFill>
        <p:spPr>
          <a:xfrm>
            <a:off x="237477" y="1260125"/>
            <a:ext cx="4334524" cy="3226350"/>
          </a:xfrm>
          <a:prstGeom prst="rect">
            <a:avLst/>
          </a:prstGeom>
          <a:noFill/>
          <a:ln>
            <a:noFill/>
          </a:ln>
        </p:spPr>
      </p:pic>
      <p:pic>
        <p:nvPicPr>
          <p:cNvPr id="129" name="Google Shape;129;p24"/>
          <p:cNvPicPr preferRelativeResize="0"/>
          <p:nvPr/>
        </p:nvPicPr>
        <p:blipFill>
          <a:blip r:embed="rId4">
            <a:alphaModFix/>
          </a:blip>
          <a:stretch>
            <a:fillRect/>
          </a:stretch>
        </p:blipFill>
        <p:spPr>
          <a:xfrm>
            <a:off x="4767400" y="1260120"/>
            <a:ext cx="4334527" cy="3234967"/>
          </a:xfrm>
          <a:prstGeom prst="rect">
            <a:avLst/>
          </a:prstGeom>
          <a:noFill/>
          <a:ln>
            <a:noFill/>
          </a:ln>
        </p:spPr>
      </p:pic>
      <p:sp>
        <p:nvSpPr>
          <p:cNvPr id="130" name="Google Shape;130;p24"/>
          <p:cNvSpPr txBox="1"/>
          <p:nvPr/>
        </p:nvSpPr>
        <p:spPr>
          <a:xfrm>
            <a:off x="3639375" y="389200"/>
            <a:ext cx="5778300" cy="13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VIFs: </a:t>
            </a:r>
            <a:r>
              <a:rPr lang="en" sz="1800"/>
              <a:t>scale(`TS%`) scale(`AST%`) scale(`DRB%`) </a:t>
            </a:r>
            <a:endParaRPr sz="1800"/>
          </a:p>
          <a:p>
            <a:pPr indent="0" lvl="0" marL="0" rtl="0" algn="l">
              <a:spcBef>
                <a:spcPts val="0"/>
              </a:spcBef>
              <a:spcAft>
                <a:spcPts val="0"/>
              </a:spcAft>
              <a:buNone/>
            </a:pPr>
            <a:r>
              <a:rPr lang="en" sz="1800"/>
              <a:t>      	       1.047396      1.038654      1.074075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185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Predicting Salary From Player Information</a:t>
            </a:r>
            <a:endParaRPr/>
          </a:p>
        </p:txBody>
      </p:sp>
      <p:sp>
        <p:nvSpPr>
          <p:cNvPr id="136" name="Google Shape;136;p25"/>
          <p:cNvSpPr txBox="1"/>
          <p:nvPr/>
        </p:nvSpPr>
        <p:spPr>
          <a:xfrm>
            <a:off x="3229150" y="830950"/>
            <a:ext cx="5343300" cy="415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u="sng"/>
              <a:t>Interpretations</a:t>
            </a:r>
            <a:endParaRPr sz="1300" u="sng"/>
          </a:p>
          <a:p>
            <a:pPr indent="0" lvl="0" marL="0" rtl="0" algn="l">
              <a:spcBef>
                <a:spcPts val="0"/>
              </a:spcBef>
              <a:spcAft>
                <a:spcPts val="0"/>
              </a:spcAft>
              <a:buNone/>
            </a:pPr>
            <a:r>
              <a:rPr lang="en" sz="1300"/>
              <a:t>Intercept: A player who is a center with average age, 0 minutes played and an average draft number will earn $1,677,810</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Position: A small forward of average age with 0 minutes played and an average draft number will have a salary that is 0.391% lower than a center and a point guard of average age with 0 minutes played and an average draft number will have a salary that is 0.645% lower than a center</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Age: For each additional year of age, salary goes up by 0.41% for a player who is a center that had an average draft number and 0 minutes played.</a:t>
            </a:r>
            <a:endParaRPr sz="1300"/>
          </a:p>
          <a:p>
            <a:pPr indent="0" lvl="0" marL="0" rtl="0" algn="l">
              <a:spcBef>
                <a:spcPts val="0"/>
              </a:spcBef>
              <a:spcAft>
                <a:spcPts val="0"/>
              </a:spcAft>
              <a:buNone/>
            </a:pPr>
            <a:r>
              <a:rPr lang="en" sz="1300"/>
              <a:t> </a:t>
            </a:r>
            <a:endParaRPr sz="1300"/>
          </a:p>
          <a:p>
            <a:pPr indent="0" lvl="0" marL="0" rtl="0" algn="l">
              <a:spcBef>
                <a:spcPts val="0"/>
              </a:spcBef>
              <a:spcAft>
                <a:spcPts val="0"/>
              </a:spcAft>
              <a:buNone/>
            </a:pPr>
            <a:r>
              <a:rPr lang="en" sz="1300"/>
              <a:t>MP: Each additional minute played is associated with an increase in salary of 0.001% for a player who is a center of average age with an average draft number.</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Draft Number: For each unit increase in a player’s draft number, his salary decreases by 0.589% for a player who is a center with 0 minutes played and of average age.</a:t>
            </a:r>
            <a:endParaRPr sz="1300"/>
          </a:p>
          <a:p>
            <a:pPr indent="0" lvl="0" marL="0" rtl="0" algn="l">
              <a:spcBef>
                <a:spcPts val="0"/>
              </a:spcBef>
              <a:spcAft>
                <a:spcPts val="0"/>
              </a:spcAft>
              <a:buNone/>
            </a:pPr>
            <a:r>
              <a:t/>
            </a:r>
            <a:endParaRPr sz="1300">
              <a:solidFill>
                <a:schemeClr val="dk2"/>
              </a:solidFill>
            </a:endParaRPr>
          </a:p>
        </p:txBody>
      </p:sp>
      <p:pic>
        <p:nvPicPr>
          <p:cNvPr id="137" name="Google Shape;137;p25"/>
          <p:cNvPicPr preferRelativeResize="0"/>
          <p:nvPr/>
        </p:nvPicPr>
        <p:blipFill>
          <a:blip r:embed="rId3">
            <a:alphaModFix/>
          </a:blip>
          <a:stretch>
            <a:fillRect/>
          </a:stretch>
        </p:blipFill>
        <p:spPr>
          <a:xfrm>
            <a:off x="311700" y="902825"/>
            <a:ext cx="2749276" cy="40801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Diagnostics</a:t>
            </a:r>
            <a:endParaRPr/>
          </a:p>
        </p:txBody>
      </p:sp>
      <p:pic>
        <p:nvPicPr>
          <p:cNvPr id="143" name="Google Shape;143;p26"/>
          <p:cNvPicPr preferRelativeResize="0"/>
          <p:nvPr/>
        </p:nvPicPr>
        <p:blipFill>
          <a:blip r:embed="rId3">
            <a:alphaModFix/>
          </a:blip>
          <a:stretch>
            <a:fillRect/>
          </a:stretch>
        </p:blipFill>
        <p:spPr>
          <a:xfrm>
            <a:off x="227575" y="1471390"/>
            <a:ext cx="4260299" cy="3176785"/>
          </a:xfrm>
          <a:prstGeom prst="rect">
            <a:avLst/>
          </a:prstGeom>
          <a:noFill/>
          <a:ln>
            <a:noFill/>
          </a:ln>
        </p:spPr>
      </p:pic>
      <p:pic>
        <p:nvPicPr>
          <p:cNvPr id="144" name="Google Shape;144;p26"/>
          <p:cNvPicPr preferRelativeResize="0"/>
          <p:nvPr/>
        </p:nvPicPr>
        <p:blipFill>
          <a:blip r:embed="rId4">
            <a:alphaModFix/>
          </a:blip>
          <a:stretch>
            <a:fillRect/>
          </a:stretch>
        </p:blipFill>
        <p:spPr>
          <a:xfrm>
            <a:off x="4571999" y="1476150"/>
            <a:ext cx="4267201" cy="3172029"/>
          </a:xfrm>
          <a:prstGeom prst="rect">
            <a:avLst/>
          </a:prstGeom>
          <a:noFill/>
          <a:ln>
            <a:noFill/>
          </a:ln>
        </p:spPr>
      </p:pic>
      <p:pic>
        <p:nvPicPr>
          <p:cNvPr id="145" name="Google Shape;145;p26"/>
          <p:cNvPicPr preferRelativeResize="0"/>
          <p:nvPr/>
        </p:nvPicPr>
        <p:blipFill>
          <a:blip r:embed="rId5">
            <a:alphaModFix/>
          </a:blip>
          <a:stretch>
            <a:fillRect/>
          </a:stretch>
        </p:blipFill>
        <p:spPr>
          <a:xfrm>
            <a:off x="4989925" y="98600"/>
            <a:ext cx="3557600" cy="1265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Diagnostics (Cont.)</a:t>
            </a:r>
            <a:endParaRPr/>
          </a:p>
        </p:txBody>
      </p:sp>
      <p:pic>
        <p:nvPicPr>
          <p:cNvPr id="151" name="Google Shape;151;p27"/>
          <p:cNvPicPr preferRelativeResize="0"/>
          <p:nvPr/>
        </p:nvPicPr>
        <p:blipFill>
          <a:blip r:embed="rId3">
            <a:alphaModFix/>
          </a:blip>
          <a:stretch>
            <a:fillRect/>
          </a:stretch>
        </p:blipFill>
        <p:spPr>
          <a:xfrm>
            <a:off x="843050" y="1017725"/>
            <a:ext cx="7264324" cy="4041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Takeaways</a:t>
            </a:r>
            <a:endParaRPr/>
          </a:p>
        </p:txBody>
      </p:sp>
      <p:sp>
        <p:nvSpPr>
          <p:cNvPr id="157" name="Google Shape;157;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Peak salary occurs between 30 and 35 years of age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An increase in true shooting percentage is associated with the largest increase to a player’s salary for player stats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 player who is a center is associated with the largest salary compared to the other four positions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Low draft numbers are associated with significantly higher salary than high draft numbers</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NBA players are some of the highest paid athletes</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Dozens of player statistics</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Which ones really matter?</a:t>
            </a:r>
            <a:endParaRPr sz="2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Dataset</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Salary information gathered from NBA and Basketball Reference website</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Covers 2017-2018 season </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651 entries including players from 44 countries</a:t>
            </a:r>
            <a:endParaRPr sz="2400">
              <a:solidFill>
                <a:srgbClr val="000000"/>
              </a:solidFill>
            </a:endParaRPr>
          </a:p>
          <a:p>
            <a:pPr indent="-381000" lvl="0" marL="457200" rtl="0" algn="l">
              <a:spcBef>
                <a:spcPts val="0"/>
              </a:spcBef>
              <a:spcAft>
                <a:spcPts val="0"/>
              </a:spcAft>
              <a:buClr>
                <a:srgbClr val="000000"/>
              </a:buClr>
              <a:buSzPts val="2400"/>
              <a:buChar char="●"/>
            </a:pPr>
            <a:r>
              <a:rPr lang="en" sz="2400" u="sng">
                <a:solidFill>
                  <a:srgbClr val="000000"/>
                </a:solidFill>
                <a:hlinkClick r:id="rId3"/>
              </a:rPr>
              <a:t>Source</a:t>
            </a:r>
            <a:endParaRPr sz="24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 Chosen</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Picked variables representing key indicators of performance from players</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Personal statistics of players including in game statistics as well as age, draft number, and other factors</a:t>
            </a:r>
            <a:endParaRPr sz="2400">
              <a:solidFill>
                <a:srgbClr val="000000"/>
              </a:solidFill>
            </a:endParaRPr>
          </a:p>
          <a:p>
            <a:pPr indent="0" lvl="0" marL="457200" rtl="0" algn="l">
              <a:lnSpc>
                <a:spcPct val="115000"/>
              </a:lnSpc>
              <a:spcBef>
                <a:spcPts val="1600"/>
              </a:spcBef>
              <a:spcAft>
                <a:spcPts val="0"/>
              </a:spcAft>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 Chosen (cont.)</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t>The Variables considered included </a:t>
            </a:r>
            <a:r>
              <a:rPr lang="en" sz="2000"/>
              <a:t>Games played, age, position of player, True Shooting percentage of player, Assist percentage, Steal percentage, Offensive rebound percentage, Defensive rebound percentage, Player efficiency rating, Minutes played, Value over replaced player is the estimated increase or decrease in contribution that a player provides over who he replaced, Win shares, and the player’s draft number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 Cleanup</a:t>
            </a:r>
            <a:endParaRPr/>
          </a:p>
        </p:txBody>
      </p:sp>
      <p:sp>
        <p:nvSpPr>
          <p:cNvPr id="86" name="Google Shape;86;p18"/>
          <p:cNvSpPr txBox="1"/>
          <p:nvPr>
            <p:ph idx="1" type="body"/>
          </p:nvPr>
        </p:nvSpPr>
        <p:spPr>
          <a:xfrm>
            <a:off x="311700" y="1152475"/>
            <a:ext cx="8520600" cy="1419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Removed non-US players</a:t>
            </a:r>
            <a:endParaRPr sz="2400"/>
          </a:p>
          <a:p>
            <a:pPr indent="-381000" lvl="0" marL="457200" rtl="0" algn="l">
              <a:spcBef>
                <a:spcPts val="0"/>
              </a:spcBef>
              <a:spcAft>
                <a:spcPts val="0"/>
              </a:spcAft>
              <a:buSzPts val="2400"/>
              <a:buChar char="●"/>
            </a:pPr>
            <a:r>
              <a:rPr lang="en" sz="2400"/>
              <a:t>Removed players with $0 salary</a:t>
            </a:r>
            <a:endParaRPr sz="2400"/>
          </a:p>
          <a:p>
            <a:pPr indent="-381000" lvl="0" marL="457200" rtl="0" algn="l">
              <a:spcBef>
                <a:spcPts val="0"/>
              </a:spcBef>
              <a:spcAft>
                <a:spcPts val="0"/>
              </a:spcAft>
              <a:buSzPts val="2400"/>
              <a:buChar char="●"/>
            </a:pPr>
            <a:r>
              <a:rPr lang="en" sz="2400"/>
              <a:t>Distribution of salary strongly </a:t>
            </a:r>
            <a:endParaRPr sz="2400"/>
          </a:p>
          <a:p>
            <a:pPr indent="0" lvl="0" marL="457200" rtl="0" algn="l">
              <a:spcBef>
                <a:spcPts val="1600"/>
              </a:spcBef>
              <a:spcAft>
                <a:spcPts val="1600"/>
              </a:spcAft>
              <a:buNone/>
            </a:pPr>
            <a:r>
              <a:t/>
            </a:r>
            <a:endParaRPr sz="2400"/>
          </a:p>
        </p:txBody>
      </p:sp>
      <p:sp>
        <p:nvSpPr>
          <p:cNvPr id="87" name="Google Shape;87;p18"/>
          <p:cNvSpPr txBox="1"/>
          <p:nvPr/>
        </p:nvSpPr>
        <p:spPr>
          <a:xfrm>
            <a:off x="311700" y="2377125"/>
            <a:ext cx="5185500" cy="10203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rPr lang="en" sz="2400">
                <a:solidFill>
                  <a:schemeClr val="dk2"/>
                </a:solidFill>
              </a:rPr>
              <a:t>skewed right</a:t>
            </a:r>
            <a:endParaRPr sz="2400">
              <a:solidFill>
                <a:schemeClr val="dk2"/>
              </a:solidFill>
            </a:endParaRPr>
          </a:p>
        </p:txBody>
      </p:sp>
      <p:pic>
        <p:nvPicPr>
          <p:cNvPr id="88" name="Google Shape;88;p18"/>
          <p:cNvPicPr preferRelativeResize="0"/>
          <p:nvPr/>
        </p:nvPicPr>
        <p:blipFill>
          <a:blip r:embed="rId3">
            <a:alphaModFix/>
          </a:blip>
          <a:stretch>
            <a:fillRect/>
          </a:stretch>
        </p:blipFill>
        <p:spPr>
          <a:xfrm>
            <a:off x="5259200" y="226150"/>
            <a:ext cx="3623700" cy="4792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Model Analysis</a:t>
            </a:r>
            <a:endParaRPr/>
          </a:p>
        </p:txBody>
      </p:sp>
      <p:sp>
        <p:nvSpPr>
          <p:cNvPr id="94" name="Google Shape;94;p19"/>
          <p:cNvSpPr txBox="1"/>
          <p:nvPr>
            <p:ph idx="1" type="body"/>
          </p:nvPr>
        </p:nvSpPr>
        <p:spPr>
          <a:xfrm>
            <a:off x="311700" y="1017725"/>
            <a:ext cx="5326200" cy="14193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Char char="●"/>
            </a:pPr>
            <a:r>
              <a:rPr lang="en" sz="1700"/>
              <a:t>Multiple linear models regressing the log of salary on single variables to see the effect of them on salary without controlling for other </a:t>
            </a:r>
            <a:r>
              <a:rPr lang="en" sz="1700"/>
              <a:t>variables</a:t>
            </a:r>
            <a:endParaRPr sz="1700"/>
          </a:p>
          <a:p>
            <a:pPr indent="-336550" lvl="0" marL="457200" rtl="0" algn="l">
              <a:spcBef>
                <a:spcPts val="0"/>
              </a:spcBef>
              <a:spcAft>
                <a:spcPts val="0"/>
              </a:spcAft>
              <a:buSzPts val="1700"/>
              <a:buChar char="●"/>
            </a:pPr>
            <a:r>
              <a:rPr lang="en" sz="1700"/>
              <a:t>One of the more important variables age was used first to check the relation with salary</a:t>
            </a:r>
            <a:endParaRPr sz="1700"/>
          </a:p>
          <a:p>
            <a:pPr indent="0" lvl="0" marL="457200" rtl="0" algn="l">
              <a:spcBef>
                <a:spcPts val="1600"/>
              </a:spcBef>
              <a:spcAft>
                <a:spcPts val="0"/>
              </a:spcAft>
              <a:buNone/>
            </a:pPr>
            <a:r>
              <a:t/>
            </a:r>
            <a:endParaRPr sz="1700"/>
          </a:p>
          <a:p>
            <a:pPr indent="0" lvl="0" marL="0" rtl="0" algn="l">
              <a:spcBef>
                <a:spcPts val="1600"/>
              </a:spcBef>
              <a:spcAft>
                <a:spcPts val="1600"/>
              </a:spcAft>
              <a:buNone/>
            </a:pPr>
            <a:r>
              <a:t/>
            </a:r>
            <a:endParaRPr/>
          </a:p>
        </p:txBody>
      </p:sp>
      <p:sp>
        <p:nvSpPr>
          <p:cNvPr id="95" name="Google Shape;95;p19"/>
          <p:cNvSpPr txBox="1"/>
          <p:nvPr/>
        </p:nvSpPr>
        <p:spPr>
          <a:xfrm>
            <a:off x="311700" y="2863975"/>
            <a:ext cx="4354500" cy="25410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2"/>
              </a:buClr>
              <a:buSzPts val="1700"/>
              <a:buChar char="●"/>
            </a:pPr>
            <a:r>
              <a:rPr lang="en" sz="1700">
                <a:solidFill>
                  <a:schemeClr val="dk2"/>
                </a:solidFill>
              </a:rPr>
              <a:t>Other models were used to check which variables were significant on their own for predicting salary of players and to check residuals</a:t>
            </a:r>
            <a:endParaRPr sz="1700">
              <a:solidFill>
                <a:schemeClr val="dk2"/>
              </a:solidFill>
            </a:endParaRPr>
          </a:p>
          <a:p>
            <a:pPr indent="0" lvl="0" marL="457200" rtl="0" algn="l">
              <a:spcBef>
                <a:spcPts val="0"/>
              </a:spcBef>
              <a:spcAft>
                <a:spcPts val="0"/>
              </a:spcAft>
              <a:buNone/>
            </a:pPr>
            <a:r>
              <a:t/>
            </a:r>
            <a:endParaRPr sz="1700">
              <a:solidFill>
                <a:schemeClr val="dk2"/>
              </a:solidFill>
            </a:endParaRPr>
          </a:p>
          <a:p>
            <a:pPr indent="-336550" lvl="0" marL="457200" rtl="0" algn="l">
              <a:spcBef>
                <a:spcPts val="0"/>
              </a:spcBef>
              <a:spcAft>
                <a:spcPts val="0"/>
              </a:spcAft>
              <a:buClr>
                <a:schemeClr val="dk2"/>
              </a:buClr>
              <a:buSzPts val="1700"/>
              <a:buChar char="●"/>
            </a:pPr>
            <a:r>
              <a:rPr lang="en" sz="1700">
                <a:solidFill>
                  <a:schemeClr val="dk2"/>
                </a:solidFill>
              </a:rPr>
              <a:t>Some of these included Games played, shooting percentage, assist percentage etc...</a:t>
            </a:r>
            <a:endParaRPr sz="1700">
              <a:solidFill>
                <a:schemeClr val="dk2"/>
              </a:solidFill>
            </a:endParaRPr>
          </a:p>
        </p:txBody>
      </p:sp>
      <p:pic>
        <p:nvPicPr>
          <p:cNvPr id="96" name="Google Shape;96;p19"/>
          <p:cNvPicPr preferRelativeResize="0"/>
          <p:nvPr/>
        </p:nvPicPr>
        <p:blipFill>
          <a:blip r:embed="rId3">
            <a:alphaModFix/>
          </a:blip>
          <a:stretch>
            <a:fillRect/>
          </a:stretch>
        </p:blipFill>
        <p:spPr>
          <a:xfrm>
            <a:off x="5284000" y="948798"/>
            <a:ext cx="3859999" cy="33453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151350" y="140225"/>
            <a:ext cx="9077100" cy="166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Effect Position Has On Predicting Salary Using True Shooting %</a:t>
            </a:r>
            <a:endParaRPr sz="2400"/>
          </a:p>
        </p:txBody>
      </p:sp>
      <p:pic>
        <p:nvPicPr>
          <p:cNvPr id="102" name="Google Shape;102;p20"/>
          <p:cNvPicPr preferRelativeResize="0"/>
          <p:nvPr/>
        </p:nvPicPr>
        <p:blipFill>
          <a:blip r:embed="rId3">
            <a:alphaModFix/>
          </a:blip>
          <a:stretch>
            <a:fillRect/>
          </a:stretch>
        </p:blipFill>
        <p:spPr>
          <a:xfrm>
            <a:off x="461058" y="791000"/>
            <a:ext cx="3020542" cy="4190948"/>
          </a:xfrm>
          <a:prstGeom prst="rect">
            <a:avLst/>
          </a:prstGeom>
          <a:noFill/>
          <a:ln>
            <a:noFill/>
          </a:ln>
        </p:spPr>
      </p:pic>
      <p:sp>
        <p:nvSpPr>
          <p:cNvPr id="103" name="Google Shape;103;p20"/>
          <p:cNvSpPr txBox="1"/>
          <p:nvPr/>
        </p:nvSpPr>
        <p:spPr>
          <a:xfrm>
            <a:off x="4034925" y="790988"/>
            <a:ext cx="4434300" cy="40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Interpretations:</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The true shooting percentage is affecting salary more significantly through positions Point Guard (PG) and Shooting Guard (SG).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The true shooting percentage is also marginally more valuable on Point Guard and Shooting Guard than others.  </a:t>
            </a:r>
            <a:endParaRPr>
              <a:solidFill>
                <a:schemeClr val="dk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pic>
        <p:nvPicPr>
          <p:cNvPr id="108" name="Google Shape;108;p21"/>
          <p:cNvPicPr preferRelativeResize="0"/>
          <p:nvPr/>
        </p:nvPicPr>
        <p:blipFill>
          <a:blip r:embed="rId3">
            <a:alphaModFix/>
          </a:blip>
          <a:stretch>
            <a:fillRect/>
          </a:stretch>
        </p:blipFill>
        <p:spPr>
          <a:xfrm>
            <a:off x="1799025" y="152400"/>
            <a:ext cx="5545962" cy="4838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