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1"/>
  </p:handoutMasterIdLst>
  <p:sldIdLst>
    <p:sldId id="283" r:id="rId3"/>
    <p:sldId id="290" r:id="rId4"/>
    <p:sldId id="291" r:id="rId6"/>
    <p:sldId id="296" r:id="rId7"/>
    <p:sldId id="294" r:id="rId8"/>
    <p:sldId id="298" r:id="rId9"/>
    <p:sldId id="257" r:id="rId10"/>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6"/>
            <p14:sldId id="294"/>
            <p14:sldId id="298"/>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4" name="Christopher Harrison" initials="CH" lastIdx="3"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9-05-24T07:45:32.538" idx="3">
    <p:pos x="7594" y="858"/>
    <p:text>We should call out PEP 8 which highlights the guidelines for formatting Python. (Specific to strings, the only thing they say WRT quotes is to be consistent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print </a:t>
            </a:r>
            <a:r>
              <a:rPr lang="zh-CN" altLang="en-US" dirty="0">
                <a:solidFill>
                  <a:schemeClr val="bg1"/>
                </a:solidFill>
              </a:rPr>
              <a:t>打印</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 displays output to your console</a:t>
            </a:r>
            <a:br>
              <a:rPr lang="en-US" b="1" dirty="0"/>
            </a:br>
            <a:r>
              <a:rPr lang="zh-CN" altLang="en-US" b="1" dirty="0"/>
              <a:t>打印函数在你的控制台显示输出结果</a:t>
            </a:r>
            <a:br>
              <a:rPr lang="en-US" b="1" dirty="0"/>
            </a:br>
            <a:br>
              <a:rPr lang="en-US" b="1" dirty="0"/>
            </a:br>
            <a:br>
              <a:rPr lang="en-US" b="1" dirty="0"/>
            </a:br>
            <a:endParaRPr lang="en-US" b="1" dirty="0"/>
          </a:p>
        </p:txBody>
      </p:sp>
      <p:sp>
        <p:nvSpPr>
          <p:cNvPr id="5" name="Text Placeholder 4"/>
          <p:cNvSpPr>
            <a:spLocks noGrp="1"/>
          </p:cNvSpPr>
          <p:nvPr>
            <p:ph type="body" sz="quarter" idx="10"/>
          </p:nvPr>
        </p:nvSpPr>
        <p:spPr>
          <a:xfrm>
            <a:off x="365760" y="1956435"/>
            <a:ext cx="11704320" cy="627864"/>
          </a:xfrm>
        </p:spPr>
        <p:txBody>
          <a:bodyPr/>
          <a:lstStyle/>
          <a:p>
            <a:r>
              <a:rPr lang="en-CA" dirty="0"/>
              <a:t>print(</a:t>
            </a:r>
            <a:r>
              <a:rPr lang="en-CA" dirty="0">
                <a:solidFill>
                  <a:srgbClr val="C00000"/>
                </a:solidFill>
              </a:rPr>
              <a:t>'Hello world'</a:t>
            </a:r>
            <a:r>
              <a:rPr lang="en-CA" dirty="0">
                <a:solidFill>
                  <a:schemeClr val="tx1"/>
                </a:solidFill>
              </a:rPr>
              <a:t>)</a:t>
            </a:r>
            <a:endParaRPr lang="en-CA" dirty="0">
              <a:solidFill>
                <a:schemeClr val="tx1"/>
              </a:solidFill>
            </a:endParaRPr>
          </a:p>
        </p:txBody>
      </p:sp>
      <p:sp>
        <p:nvSpPr>
          <p:cNvPr id="6" name="Text Placeholder 4"/>
          <p:cNvSpPr txBox="1"/>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Hello world</a:t>
            </a:r>
            <a:endParaRPr lang="en-CA" dirty="0">
              <a:solidFill>
                <a:schemeClr val="bg1"/>
              </a:solidFill>
            </a:endParaRPr>
          </a:p>
          <a:p>
            <a:endParaRPr lang="en-CA" dirty="0"/>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Enclose strings in single or double quotes</a:t>
            </a:r>
            <a:br>
              <a:rPr lang="en-US" b="1" dirty="0"/>
            </a:br>
            <a:r>
              <a:rPr lang="zh-CN" altLang="en-US" b="1" dirty="0"/>
              <a:t>字符串前后可以用单引号或双引号</a:t>
            </a:r>
            <a:br>
              <a:rPr lang="en-US" b="1" dirty="0"/>
            </a:br>
            <a:endParaRPr lang="en-US" dirty="0"/>
          </a:p>
        </p:txBody>
      </p:sp>
      <p:sp>
        <p:nvSpPr>
          <p:cNvPr id="5" name="Text Placeholder 4"/>
          <p:cNvSpPr>
            <a:spLocks noGrp="1"/>
          </p:cNvSpPr>
          <p:nvPr>
            <p:ph type="body" sz="quarter" idx="10"/>
          </p:nvPr>
        </p:nvSpPr>
        <p:spPr>
          <a:xfrm>
            <a:off x="305435" y="2228850"/>
            <a:ext cx="11704320" cy="1148007"/>
          </a:xfrm>
        </p:spPr>
        <p:txBody>
          <a:bodyPr/>
          <a:lstStyle/>
          <a:p>
            <a:r>
              <a:rPr lang="en-US" dirty="0"/>
              <a:t>print(</a:t>
            </a:r>
            <a:r>
              <a:rPr lang="en-US" dirty="0">
                <a:solidFill>
                  <a:srgbClr val="C00000"/>
                </a:solidFill>
              </a:rPr>
              <a:t>'Hello world single quotes'</a:t>
            </a:r>
            <a:r>
              <a:rPr lang="en-US" dirty="0">
                <a:solidFill>
                  <a:srgbClr val="002050"/>
                </a:solidFill>
              </a:rPr>
              <a:t>)</a:t>
            </a:r>
            <a:endParaRPr lang="en-US" dirty="0">
              <a:solidFill>
                <a:srgbClr val="002050"/>
              </a:solidFill>
            </a:endParaRPr>
          </a:p>
          <a:p>
            <a:r>
              <a:rPr lang="en-US" dirty="0"/>
              <a:t>print</a:t>
            </a:r>
            <a:r>
              <a:rPr lang="en-US" dirty="0">
                <a:solidFill>
                  <a:srgbClr val="002050"/>
                </a:solidFill>
              </a:rPr>
              <a:t>(</a:t>
            </a:r>
            <a:r>
              <a:rPr lang="en-US" dirty="0">
                <a:solidFill>
                  <a:srgbClr val="C00000"/>
                </a:solidFill>
              </a:rPr>
              <a:t>"Hello world double quotes"</a:t>
            </a:r>
            <a:r>
              <a:rPr lang="en-US" dirty="0">
                <a:solidFill>
                  <a:srgbClr val="002050"/>
                </a:solidFill>
              </a:rPr>
              <a:t>)</a:t>
            </a:r>
            <a:endParaRPr lang="en-US" dirty="0">
              <a:solidFill>
                <a:srgbClr val="002050"/>
              </a:solidFill>
            </a:endParaRPr>
          </a:p>
        </p:txBody>
      </p:sp>
      <p:sp>
        <p:nvSpPr>
          <p:cNvPr id="6" name="Text Placeholder 4"/>
          <p:cNvSpPr txBox="1"/>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Hello world single quotes</a:t>
            </a:r>
            <a:endParaRPr lang="en-CA" dirty="0">
              <a:solidFill>
                <a:schemeClr val="bg1"/>
              </a:solidFill>
            </a:endParaRPr>
          </a:p>
          <a:p>
            <a:r>
              <a:rPr lang="en-CA" dirty="0">
                <a:solidFill>
                  <a:schemeClr val="bg1"/>
                </a:solidFill>
              </a:rPr>
              <a:t>Hello world double quotes</a:t>
            </a:r>
            <a:endParaRPr lang="en-CA" dirty="0"/>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information from the user</a:t>
            </a:r>
            <a:br>
              <a:rPr lang="en-US" b="1" dirty="0"/>
            </a:br>
            <a:r>
              <a:rPr lang="zh-CN" altLang="en-US" b="1" dirty="0"/>
              <a:t>从用户输入获取信息使用</a:t>
            </a:r>
            <a:r>
              <a:rPr altLang="zh-CN" b="1" dirty="0"/>
              <a:t>Input</a:t>
            </a:r>
            <a:endParaRPr altLang="zh-CN" b="1" dirty="0"/>
          </a:p>
        </p:txBody>
      </p:sp>
      <p:sp>
        <p:nvSpPr>
          <p:cNvPr id="5" name="Text Placeholder 4"/>
          <p:cNvSpPr>
            <a:spLocks noGrp="1"/>
          </p:cNvSpPr>
          <p:nvPr>
            <p:ph type="body" sz="quarter" idx="10"/>
          </p:nvPr>
        </p:nvSpPr>
        <p:spPr>
          <a:xfrm>
            <a:off x="366395" y="1986915"/>
            <a:ext cx="11704320" cy="1148007"/>
          </a:xfrm>
        </p:spPr>
        <p:txBody>
          <a:bodyPr/>
          <a:lstStyle/>
          <a:p>
            <a:r>
              <a:rPr lang="en-US" dirty="0"/>
              <a:t>name = input(</a:t>
            </a:r>
            <a:r>
              <a:rPr lang="en-US" dirty="0">
                <a:solidFill>
                  <a:srgbClr val="C00000"/>
                </a:solidFill>
              </a:rPr>
              <a:t>'Please enter your name: '</a:t>
            </a:r>
            <a:r>
              <a:rPr lang="en-US" dirty="0"/>
              <a:t>)</a:t>
            </a:r>
            <a:endParaRPr lang="en-US" dirty="0"/>
          </a:p>
          <a:p>
            <a:r>
              <a:rPr lang="en-US" dirty="0"/>
              <a:t>print(name</a:t>
            </a:r>
            <a:r>
              <a:rPr lang="en-US" dirty="0">
                <a:solidFill>
                  <a:srgbClr val="002050"/>
                </a:solidFill>
              </a:rPr>
              <a:t>)</a:t>
            </a:r>
            <a:endParaRPr lang="en-US" dirty="0">
              <a:solidFill>
                <a:srgbClr val="002050"/>
              </a:solidFill>
            </a:endParaRPr>
          </a:p>
        </p:txBody>
      </p:sp>
      <p:sp>
        <p:nvSpPr>
          <p:cNvPr id="6" name="Text Placeholder 4"/>
          <p:cNvSpPr txBox="1"/>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Please enter your name: Susan</a:t>
            </a:r>
            <a:endParaRPr lang="en-CA" dirty="0">
              <a:solidFill>
                <a:schemeClr val="bg1"/>
              </a:solidFill>
            </a:endParaRPr>
          </a:p>
          <a:p>
            <a:r>
              <a:rPr lang="en-CA" dirty="0">
                <a:solidFill>
                  <a:schemeClr val="bg1"/>
                </a:solidFill>
              </a:rPr>
              <a:t>Susan</a:t>
            </a:r>
            <a:endParaRPr lang="en-CA" dirty="0">
              <a:solidFill>
                <a:schemeClr val="bg1"/>
              </a:solidFill>
            </a:endParaRPr>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Printing blank lines can improve readability</a:t>
            </a:r>
            <a:br>
              <a:rPr lang="en-US" b="1" dirty="0"/>
            </a:br>
            <a:r>
              <a:rPr lang="zh-CN" altLang="en-US" b="1" dirty="0"/>
              <a:t>打印空行调整可读性</a:t>
            </a:r>
            <a:endParaRPr lang="zh-CN" altLang="en-US" b="1" dirty="0"/>
          </a:p>
        </p:txBody>
      </p:sp>
      <p:sp>
        <p:nvSpPr>
          <p:cNvPr id="5" name="Text Placeholder 4"/>
          <p:cNvSpPr>
            <a:spLocks noGrp="1"/>
          </p:cNvSpPr>
          <p:nvPr>
            <p:ph type="body" sz="quarter" idx="10"/>
          </p:nvPr>
        </p:nvSpPr>
        <p:spPr>
          <a:xfrm>
            <a:off x="366395" y="1512570"/>
            <a:ext cx="11704320" cy="2708434"/>
          </a:xfrm>
        </p:spPr>
        <p:txBody>
          <a:bodyPr/>
          <a:lstStyle/>
          <a:p>
            <a:r>
              <a:rPr lang="en-US" dirty="0"/>
              <a:t>print(</a:t>
            </a:r>
            <a:r>
              <a:rPr lang="en-US" dirty="0">
                <a:solidFill>
                  <a:srgbClr val="C00000"/>
                </a:solidFill>
              </a:rPr>
              <a:t>'Hello world'</a:t>
            </a:r>
            <a:r>
              <a:rPr lang="en-US" dirty="0">
                <a:solidFill>
                  <a:srgbClr val="002050"/>
                </a:solidFill>
              </a:rPr>
              <a:t>)</a:t>
            </a:r>
            <a:endParaRPr lang="en-US" dirty="0">
              <a:solidFill>
                <a:srgbClr val="002050"/>
              </a:solidFill>
            </a:endParaRPr>
          </a:p>
          <a:p>
            <a:r>
              <a:rPr lang="en-US" dirty="0">
                <a:highlight>
                  <a:srgbClr val="FFFF00"/>
                </a:highlight>
              </a:rPr>
              <a:t>print()</a:t>
            </a:r>
            <a:endParaRPr lang="en-US" dirty="0">
              <a:highlight>
                <a:srgbClr val="FFFF00"/>
              </a:highlight>
            </a:endParaRPr>
          </a:p>
          <a:p>
            <a:r>
              <a:rPr lang="en-US" dirty="0"/>
              <a:t>print(</a:t>
            </a:r>
            <a:r>
              <a:rPr lang="en-US" dirty="0">
                <a:solidFill>
                  <a:srgbClr val="C00000"/>
                </a:solidFill>
              </a:rPr>
              <a:t>'Did you see that blank line?'</a:t>
            </a:r>
            <a:r>
              <a:rPr lang="en-US" dirty="0">
                <a:solidFill>
                  <a:srgbClr val="002050"/>
                </a:solidFill>
              </a:rPr>
              <a:t>)</a:t>
            </a:r>
            <a:endParaRPr lang="en-US" dirty="0">
              <a:solidFill>
                <a:srgbClr val="002050"/>
              </a:solidFill>
            </a:endParaRPr>
          </a:p>
          <a:p>
            <a:r>
              <a:rPr lang="en-US" dirty="0"/>
              <a:t>print(</a:t>
            </a:r>
            <a:r>
              <a:rPr lang="en-US" dirty="0">
                <a:solidFill>
                  <a:srgbClr val="C00000"/>
                </a:solidFill>
              </a:rPr>
              <a:t>'Blank line </a:t>
            </a:r>
            <a:r>
              <a:rPr lang="en-US" dirty="0">
                <a:solidFill>
                  <a:srgbClr val="C00000"/>
                </a:solidFill>
                <a:highlight>
                  <a:srgbClr val="FFFF00"/>
                </a:highlight>
              </a:rPr>
              <a:t>\</a:t>
            </a:r>
            <a:r>
              <a:rPr lang="en-US" dirty="0" err="1">
                <a:solidFill>
                  <a:srgbClr val="C00000"/>
                </a:solidFill>
                <a:highlight>
                  <a:srgbClr val="FFFF00"/>
                </a:highlight>
              </a:rPr>
              <a:t>n</a:t>
            </a:r>
            <a:r>
              <a:rPr lang="en-US" dirty="0" err="1">
                <a:solidFill>
                  <a:srgbClr val="C00000"/>
                </a:solidFill>
              </a:rPr>
              <a:t>in</a:t>
            </a:r>
            <a:r>
              <a:rPr lang="en-US" dirty="0">
                <a:solidFill>
                  <a:srgbClr val="C00000"/>
                </a:solidFill>
              </a:rPr>
              <a:t> the middle of string'</a:t>
            </a:r>
            <a:r>
              <a:rPr lang="en-US" dirty="0">
                <a:solidFill>
                  <a:srgbClr val="002050"/>
                </a:solidFill>
              </a:rPr>
              <a:t>)</a:t>
            </a:r>
            <a:endParaRPr lang="en-CA" dirty="0"/>
          </a:p>
          <a:p>
            <a:endParaRPr lang="en-US" dirty="0">
              <a:solidFill>
                <a:srgbClr val="002050"/>
              </a:solidFill>
            </a:endParaRPr>
          </a:p>
        </p:txBody>
      </p:sp>
      <p:sp>
        <p:nvSpPr>
          <p:cNvPr id="6" name="Text Placeholder 4"/>
          <p:cNvSpPr txBox="1"/>
          <p:nvPr/>
        </p:nvSpPr>
        <p:spPr>
          <a:xfrm>
            <a:off x="365760" y="3725862"/>
            <a:ext cx="11704320" cy="2708434"/>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Hello world</a:t>
            </a:r>
            <a:endParaRPr lang="en-US" dirty="0">
              <a:solidFill>
                <a:schemeClr val="bg1"/>
              </a:solidFill>
            </a:endParaRPr>
          </a:p>
          <a:p>
            <a:endParaRPr lang="en-US" dirty="0">
              <a:solidFill>
                <a:schemeClr val="bg1"/>
              </a:solidFill>
            </a:endParaRPr>
          </a:p>
          <a:p>
            <a:r>
              <a:rPr lang="en-US" dirty="0">
                <a:solidFill>
                  <a:schemeClr val="bg1"/>
                </a:solidFill>
              </a:rPr>
              <a:t>Did you see that blank line?</a:t>
            </a:r>
            <a:endParaRPr lang="en-US" dirty="0">
              <a:solidFill>
                <a:schemeClr val="bg1"/>
              </a:solidFill>
            </a:endParaRPr>
          </a:p>
          <a:p>
            <a:r>
              <a:rPr lang="en-US" dirty="0">
                <a:solidFill>
                  <a:schemeClr val="bg1"/>
                </a:solidFill>
              </a:rPr>
              <a:t>Blank line</a:t>
            </a:r>
            <a:endParaRPr lang="en-US" dirty="0">
              <a:solidFill>
                <a:schemeClr val="bg1"/>
              </a:solidFill>
            </a:endParaRPr>
          </a:p>
          <a:p>
            <a:r>
              <a:rPr lang="en-US" dirty="0">
                <a:solidFill>
                  <a:schemeClr val="bg1"/>
                </a:solidFill>
              </a:rPr>
              <a:t>in the middle of string</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Debugging with print  </a:t>
            </a:r>
            <a:r>
              <a:rPr lang="zh-CN" altLang="en-US" b="1" dirty="0"/>
              <a:t>通过</a:t>
            </a:r>
            <a:r>
              <a:rPr altLang="zh-CN" b="1" dirty="0"/>
              <a:t>print</a:t>
            </a:r>
            <a:r>
              <a:rPr lang="zh-CN" altLang="en-US" b="1" dirty="0"/>
              <a:t>可以调试代码输出结果</a:t>
            </a:r>
            <a:endParaRPr lang="zh-CN" altLang="en-US" b="1" dirty="0"/>
          </a:p>
        </p:txBody>
      </p:sp>
      <p:sp>
        <p:nvSpPr>
          <p:cNvPr id="5" name="Text Placeholder 4"/>
          <p:cNvSpPr>
            <a:spLocks noGrp="1"/>
          </p:cNvSpPr>
          <p:nvPr>
            <p:ph type="body" sz="quarter" idx="10"/>
          </p:nvPr>
        </p:nvSpPr>
        <p:spPr>
          <a:xfrm>
            <a:off x="365760" y="1543050"/>
            <a:ext cx="11704320" cy="3416320"/>
          </a:xfrm>
        </p:spPr>
        <p:txBody>
          <a:bodyPr/>
          <a:lstStyle/>
          <a:p>
            <a:r>
              <a:rPr lang="en-US" sz="2800" dirty="0"/>
              <a:t>print(</a:t>
            </a:r>
            <a:r>
              <a:rPr lang="en-US" sz="2800" dirty="0">
                <a:solidFill>
                  <a:srgbClr val="C00000"/>
                </a:solidFill>
              </a:rPr>
              <a:t>'Adding numbers'</a:t>
            </a:r>
            <a:r>
              <a:rPr lang="en-US" sz="2800" dirty="0">
                <a:solidFill>
                  <a:srgbClr val="002050"/>
                </a:solidFill>
              </a:rPr>
              <a:t>)</a:t>
            </a:r>
            <a:endParaRPr lang="en-US" sz="2800" dirty="0">
              <a:solidFill>
                <a:srgbClr val="002050"/>
              </a:solidFill>
            </a:endParaRPr>
          </a:p>
          <a:p>
            <a:r>
              <a:rPr lang="en-US" sz="2800" dirty="0"/>
              <a:t>x = 42 + 206</a:t>
            </a:r>
            <a:endParaRPr lang="en-US" sz="2800" dirty="0"/>
          </a:p>
          <a:p>
            <a:r>
              <a:rPr lang="en-US" sz="2800" dirty="0"/>
              <a:t>print(</a:t>
            </a:r>
            <a:r>
              <a:rPr lang="en-US" sz="2800" dirty="0">
                <a:solidFill>
                  <a:srgbClr val="C00000"/>
                </a:solidFill>
              </a:rPr>
              <a:t>'Performing division'</a:t>
            </a:r>
            <a:r>
              <a:rPr lang="en-US" sz="2800" dirty="0">
                <a:solidFill>
                  <a:srgbClr val="002050"/>
                </a:solidFill>
              </a:rPr>
              <a:t>)</a:t>
            </a:r>
            <a:endParaRPr lang="en-US" sz="2800" dirty="0">
              <a:solidFill>
                <a:srgbClr val="002050"/>
              </a:solidFill>
            </a:endParaRPr>
          </a:p>
          <a:p>
            <a:r>
              <a:rPr lang="en-US" sz="2800" dirty="0"/>
              <a:t>y = x / 0</a:t>
            </a:r>
            <a:endParaRPr lang="en-US" sz="2800" dirty="0"/>
          </a:p>
          <a:p>
            <a:r>
              <a:rPr lang="en-US" sz="2800" dirty="0"/>
              <a:t>print(</a:t>
            </a:r>
            <a:r>
              <a:rPr lang="en-US" sz="2800" dirty="0">
                <a:solidFill>
                  <a:srgbClr val="C00000"/>
                </a:solidFill>
              </a:rPr>
              <a:t>'Math complete'</a:t>
            </a:r>
            <a:r>
              <a:rPr lang="en-US" sz="2800" dirty="0">
                <a:solidFill>
                  <a:srgbClr val="002050"/>
                </a:solidFill>
              </a:rPr>
              <a:t>)</a:t>
            </a:r>
            <a:endParaRPr lang="en-US" sz="2800" dirty="0">
              <a:solidFill>
                <a:srgbClr val="002050"/>
              </a:solidFill>
            </a:endParaRPr>
          </a:p>
          <a:p>
            <a:endParaRPr lang="en-CA" sz="2800" dirty="0"/>
          </a:p>
          <a:p>
            <a:endParaRPr lang="en-US" sz="2800" dirty="0">
              <a:solidFill>
                <a:srgbClr val="002050"/>
              </a:solidFill>
            </a:endParaRPr>
          </a:p>
        </p:txBody>
      </p:sp>
      <p:sp>
        <p:nvSpPr>
          <p:cNvPr id="6" name="Text Placeholder 4"/>
          <p:cNvSpPr txBox="1"/>
          <p:nvPr/>
        </p:nvSpPr>
        <p:spPr>
          <a:xfrm>
            <a:off x="365760" y="3953885"/>
            <a:ext cx="11704320" cy="2896177"/>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chemeClr val="bg1"/>
                </a:solidFill>
              </a:rPr>
              <a:t>Adding numbers</a:t>
            </a:r>
            <a:endParaRPr lang="en-US" sz="2800" dirty="0">
              <a:solidFill>
                <a:schemeClr val="bg1"/>
              </a:solidFill>
            </a:endParaRPr>
          </a:p>
          <a:p>
            <a:r>
              <a:rPr lang="en-US" sz="2800" dirty="0">
                <a:solidFill>
                  <a:schemeClr val="bg1"/>
                </a:solidFill>
              </a:rPr>
              <a:t>Performing division</a:t>
            </a:r>
            <a:endParaRPr lang="en-US" sz="2800" dirty="0">
              <a:solidFill>
                <a:schemeClr val="bg1"/>
              </a:solidFill>
            </a:endParaRPr>
          </a:p>
          <a:p>
            <a:r>
              <a:rPr lang="en-US" sz="2800" dirty="0">
                <a:solidFill>
                  <a:schemeClr val="bg1"/>
                </a:solidFill>
              </a:rPr>
              <a:t>Traceback (most recent call last):</a:t>
            </a:r>
            <a:endParaRPr lang="en-US" sz="2800" dirty="0">
              <a:solidFill>
                <a:schemeClr val="bg1"/>
              </a:solidFill>
            </a:endParaRPr>
          </a:p>
          <a:p>
            <a:r>
              <a:rPr lang="en-US" sz="2800" dirty="0">
                <a:solidFill>
                  <a:schemeClr val="bg1"/>
                </a:solidFill>
              </a:rPr>
              <a:t>  File "demo.py", line 4, in &lt;module&gt;</a:t>
            </a:r>
            <a:endParaRPr lang="en-US" sz="2800" dirty="0">
              <a:solidFill>
                <a:schemeClr val="bg1"/>
              </a:solidFill>
            </a:endParaRPr>
          </a:p>
          <a:p>
            <a:r>
              <a:rPr lang="en-US" sz="2800" dirty="0">
                <a:solidFill>
                  <a:schemeClr val="bg1"/>
                </a:solidFill>
              </a:rPr>
              <a:t>    y = x / 0</a:t>
            </a:r>
            <a:endParaRPr lang="en-US" sz="2800" dirty="0">
              <a:solidFill>
                <a:schemeClr val="bg1"/>
              </a:solidFill>
            </a:endParaRPr>
          </a:p>
          <a:p>
            <a:r>
              <a:rPr lang="en-US" sz="2800" dirty="0" err="1">
                <a:solidFill>
                  <a:schemeClr val="bg1"/>
                </a:solidFill>
              </a:rPr>
              <a:t>ZeroDivisionError</a:t>
            </a:r>
            <a:r>
              <a:rPr lang="en-US" sz="2800" dirty="0">
                <a:solidFill>
                  <a:schemeClr val="bg1"/>
                </a:solidFill>
              </a:rPr>
              <a:t>: float division by zero</a:t>
            </a:r>
            <a:endParaRPr lang="en-US" sz="28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934</Words>
  <Application>WPS 演示</Application>
  <PresentationFormat>Custom</PresentationFormat>
  <Paragraphs>62</Paragraphs>
  <Slides>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print</vt:lpstr>
      <vt:lpstr>print displays output to your console</vt:lpstr>
      <vt:lpstr>Enclose strings in single or double quotes</vt:lpstr>
      <vt:lpstr>Getting information from the user</vt:lpstr>
      <vt:lpstr>Printing blank lines can improve readability</vt:lpstr>
      <vt:lpstr>Debugging with print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207</cp:revision>
  <dcterms:created xsi:type="dcterms:W3CDTF">2015-06-04T21:40:00Z</dcterms:created>
  <dcterms:modified xsi:type="dcterms:W3CDTF">2020-01-09T06:14:45Z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