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2"/>
  </p:handoutMasterIdLst>
  <p:sldIdLst>
    <p:sldId id="283" r:id="rId3"/>
    <p:sldId id="298" r:id="rId4"/>
    <p:sldId id="304" r:id="rId6"/>
    <p:sldId id="306" r:id="rId7"/>
    <p:sldId id="305" r:id="rId8"/>
    <p:sldId id="303" r:id="rId9"/>
    <p:sldId id="307" r:id="rId10"/>
    <p:sldId id="257" r:id="rId11"/>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04"/>
            <p14:sldId id="306"/>
            <p14:sldId id="305"/>
            <p14:sldId id="303"/>
            <p14:sldId id="307"/>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Function parameters</a:t>
            </a:r>
            <a:br>
              <a:rPr lang="en-US" dirty="0">
                <a:solidFill>
                  <a:schemeClr val="bg1"/>
                </a:solidFill>
              </a:rPr>
            </a:br>
            <a:r>
              <a:rPr lang="zh-CN" altLang="en-US" dirty="0">
                <a:solidFill>
                  <a:schemeClr val="bg1"/>
                </a:solidFill>
              </a:rPr>
              <a:t>方法的参数</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We already learned to create functions which accept a parameter and return values</a:t>
            </a:r>
            <a:r>
              <a:rPr lang="zh-CN" altLang="en-US" sz="3600" b="1" dirty="0"/>
              <a:t>我们已经见识过创建方法接收参数并给出返回值</a:t>
            </a:r>
            <a:endParaRPr lang="zh-CN" altLang="en-US" sz="3600" b="1" dirty="0"/>
          </a:p>
        </p:txBody>
      </p:sp>
      <p:sp>
        <p:nvSpPr>
          <p:cNvPr id="5" name="Text Placeholder 4"/>
          <p:cNvSpPr>
            <a:spLocks noGrp="1"/>
          </p:cNvSpPr>
          <p:nvPr>
            <p:ph type="body" sz="quarter" idx="10"/>
          </p:nvPr>
        </p:nvSpPr>
        <p:spPr>
          <a:xfrm>
            <a:off x="365760" y="1897062"/>
            <a:ext cx="11704320" cy="3748719"/>
          </a:xfrm>
        </p:spPr>
        <p:txBody>
          <a:bodyPr/>
          <a:lstStyle/>
          <a:p>
            <a:r>
              <a:rPr lang="en-US" sz="2400" dirty="0"/>
              <a:t>def </a:t>
            </a:r>
            <a:r>
              <a:rPr lang="en-US" sz="2400" dirty="0" err="1"/>
              <a:t>get_initial</a:t>
            </a:r>
            <a:r>
              <a:rPr lang="en-US" sz="2400" dirty="0"/>
              <a:t>(</a:t>
            </a:r>
            <a:r>
              <a:rPr lang="en-US" sz="2400" dirty="0">
                <a:highlight>
                  <a:srgbClr val="FFFF00"/>
                </a:highlight>
              </a:rPr>
              <a:t>name</a:t>
            </a:r>
            <a:r>
              <a:rPr lang="en-US" sz="2400" dirty="0"/>
              <a:t>):</a:t>
            </a:r>
            <a:endParaRPr lang="en-US" sz="2400" dirty="0"/>
          </a:p>
          <a:p>
            <a:r>
              <a:rPr lang="en-CA" dirty="0"/>
              <a:t>	</a:t>
            </a:r>
            <a:r>
              <a:rPr lang="en-CA" sz="2400" dirty="0"/>
              <a:t>initial = name[0:1].upper()</a:t>
            </a:r>
            <a:endParaRPr lang="en-CA" sz="2400" dirty="0"/>
          </a:p>
          <a:p>
            <a:r>
              <a:rPr lang="en-US" sz="2400" dirty="0"/>
              <a:t>	</a:t>
            </a:r>
            <a:r>
              <a:rPr lang="en-US" sz="2400" dirty="0">
                <a:highlight>
                  <a:srgbClr val="FFFF00"/>
                </a:highlight>
              </a:rPr>
              <a:t>return initial</a:t>
            </a:r>
            <a:endParaRPr lang="en-US" sz="2400" dirty="0">
              <a:highlight>
                <a:srgbClr val="FFFF00"/>
              </a:highlight>
            </a:endParaRP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endParaRPr lang="en-US" sz="2400" dirty="0">
              <a:solidFill>
                <a:srgbClr val="002050"/>
              </a:solidFill>
            </a:endParaRP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endParaRPr lang="en-US" sz="2400" dirty="0">
              <a:highlight>
                <a:srgbClr val="FFFF00"/>
              </a:highlight>
            </a:endParaRP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endParaRPr lang="en-CA" sz="2400" dirty="0"/>
          </a:p>
          <a:p>
            <a:endParaRPr lang="en-US" sz="2400" dirty="0"/>
          </a:p>
        </p:txBody>
      </p:sp>
      <p:sp>
        <p:nvSpPr>
          <p:cNvPr id="6" name="Text Placeholder 4"/>
          <p:cNvSpPr txBox="1"/>
          <p:nvPr/>
        </p:nvSpPr>
        <p:spPr>
          <a:xfrm>
            <a:off x="365760" y="5097462"/>
            <a:ext cx="11704320" cy="11480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94838" y="4161314"/>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Pass the parameters in the same order they are listed in the function declaration</a:t>
            </a:r>
            <a:endParaRPr lang="en-CA" sz="2400" dirty="0">
              <a:solidFill>
                <a:srgbClr val="FF0000"/>
              </a:solidFill>
            </a:endParaRPr>
          </a:p>
        </p:txBody>
      </p:sp>
      <p:sp>
        <p:nvSpPr>
          <p:cNvPr id="4" name="Title 3"/>
          <p:cNvSpPr>
            <a:spLocks noGrp="1"/>
          </p:cNvSpPr>
          <p:nvPr>
            <p:ph type="title"/>
          </p:nvPr>
        </p:nvSpPr>
        <p:spPr/>
        <p:txBody>
          <a:bodyPr/>
          <a:lstStyle/>
          <a:p>
            <a:r>
              <a:rPr lang="en-US" b="1" dirty="0"/>
              <a:t>Functions can accept multiple parameters</a:t>
            </a:r>
            <a:r>
              <a:rPr lang="zh-CN" altLang="en-US" b="1" dirty="0">
                <a:ea typeface="宋体" panose="02010600030101010101" pitchFamily="2" charset="-122"/>
              </a:rPr>
              <a:t>方法可以接收多个参数</a:t>
            </a:r>
            <a:endParaRPr lang="zh-CN" altLang="en-US" b="1" dirty="0">
              <a:ea typeface="宋体" panose="02010600030101010101" pitchFamily="2" charset="-122"/>
            </a:endParaRPr>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highlight>
                  <a:srgbClr val="FFFF00"/>
                </a:highlight>
              </a:rPr>
              <a:t>(name, </a:t>
            </a:r>
            <a:r>
              <a:rPr lang="en-US" sz="2400" dirty="0" err="1">
                <a:highlight>
                  <a:srgbClr val="FFFF00"/>
                </a:highlight>
              </a:rPr>
              <a:t>force_uppercase</a:t>
            </a:r>
            <a:r>
              <a:rPr lang="en-US" sz="2400" dirty="0">
                <a:highlight>
                  <a:srgbClr val="FFFF00"/>
                </a:highlight>
              </a:rPr>
              <a:t>):</a:t>
            </a:r>
            <a:endParaRPr lang="en-US" sz="2400" dirty="0">
              <a:highlight>
                <a:srgbClr val="FFFF00"/>
              </a:highlight>
            </a:endParaRPr>
          </a:p>
          <a:p>
            <a:r>
              <a:rPr lang="en-US" sz="2400" dirty="0"/>
              <a:t>    if </a:t>
            </a:r>
            <a:r>
              <a:rPr lang="en-US" sz="2400" dirty="0" err="1"/>
              <a:t>force_uppercase</a:t>
            </a:r>
            <a:r>
              <a:rPr lang="en-US" sz="2400" dirty="0"/>
              <a:t>:</a:t>
            </a:r>
            <a:endParaRPr lang="en-US" sz="2400" dirty="0"/>
          </a:p>
          <a:p>
            <a:r>
              <a:rPr lang="en-US" sz="2400" dirty="0"/>
              <a:t>        initial = name[0:1].upper()</a:t>
            </a:r>
            <a:endParaRPr lang="en-US" sz="2400" dirty="0"/>
          </a:p>
          <a:p>
            <a:r>
              <a:rPr lang="en-US" sz="2400" dirty="0"/>
              <a:t>    else:</a:t>
            </a:r>
            <a:endParaRPr lang="en-US" sz="2400" dirty="0"/>
          </a:p>
          <a:p>
            <a:r>
              <a:rPr lang="en-US" sz="2400" dirty="0"/>
              <a:t>        initial = name[0:1]</a:t>
            </a:r>
            <a:endParaRPr lang="en-US" sz="2400" dirty="0"/>
          </a:p>
          <a:p>
            <a:r>
              <a:rPr lang="en-US" sz="2400" dirty="0"/>
              <a:t>    return initial</a:t>
            </a:r>
            <a:endParaRPr lang="en-US" sz="2400" dirty="0"/>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endParaRPr lang="en-US" sz="2400" dirty="0">
              <a:solidFill>
                <a:srgbClr val="333333"/>
              </a:solidFill>
            </a:endParaRP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False)</a:t>
            </a:r>
            <a:endParaRPr lang="en-US" sz="2400" dirty="0">
              <a:highlight>
                <a:srgbClr val="FFFF00"/>
              </a:highlight>
            </a:endParaRP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endParaRPr lang="en-US" sz="2400" dirty="0"/>
          </a:p>
          <a:p>
            <a:endParaRPr lang="en-US" sz="2400" dirty="0"/>
          </a:p>
        </p:txBody>
      </p:sp>
      <p:sp>
        <p:nvSpPr>
          <p:cNvPr id="6" name="Text Placeholder 4"/>
          <p:cNvSpPr txBox="1"/>
          <p:nvPr/>
        </p:nvSpPr>
        <p:spPr>
          <a:xfrm>
            <a:off x="365760" y="5707062"/>
            <a:ext cx="11704320" cy="11480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endParaRPr lang="en-US" dirty="0">
              <a:solidFill>
                <a:schemeClr val="bg1"/>
              </a:solidFill>
            </a:endParaRPr>
          </a:p>
        </p:txBody>
      </p:sp>
      <p:sp>
        <p:nvSpPr>
          <p:cNvPr id="2" name="Arrow: Right 1"/>
          <p:cNvSpPr/>
          <p:nvPr/>
        </p:nvSpPr>
        <p:spPr bwMode="auto">
          <a:xfrm rot="10800000">
            <a:off x="9113837" y="5123673"/>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specify a default value for a parameter</a:t>
            </a:r>
            <a:r>
              <a:rPr lang="zh-CN" altLang="en-US" b="1" dirty="0"/>
              <a:t>你可以指定参数的默认值</a:t>
            </a:r>
            <a:endParaRPr lang="zh-CN" altLang="en-US" b="1" dirty="0"/>
          </a:p>
        </p:txBody>
      </p:sp>
      <p:sp>
        <p:nvSpPr>
          <p:cNvPr id="5" name="Text Placeholder 4"/>
          <p:cNvSpPr>
            <a:spLocks noGrp="1"/>
          </p:cNvSpPr>
          <p:nvPr>
            <p:ph type="body" sz="quarter" idx="10"/>
          </p:nvPr>
        </p:nvSpPr>
        <p:spPr>
          <a:xfrm>
            <a:off x="365760" y="1897062"/>
            <a:ext cx="11704320" cy="4456605"/>
          </a:xfrm>
        </p:spPr>
        <p:txBody>
          <a:bodyPr/>
          <a:lstStyle/>
          <a:p>
            <a:r>
              <a:rPr lang="en-US" sz="2400" dirty="0"/>
              <a:t>def </a:t>
            </a:r>
            <a:r>
              <a:rPr lang="en-US" sz="2400" dirty="0" err="1"/>
              <a:t>get_initial</a:t>
            </a:r>
            <a:r>
              <a:rPr lang="en-US" sz="2400" dirty="0"/>
              <a:t>(name, </a:t>
            </a:r>
            <a:r>
              <a:rPr lang="en-US" sz="2400" dirty="0" err="1">
                <a:highlight>
                  <a:srgbClr val="FFFF00"/>
                </a:highlight>
              </a:rPr>
              <a:t>force_uppercase</a:t>
            </a:r>
            <a:r>
              <a:rPr lang="en-US" sz="2400" dirty="0">
                <a:highlight>
                  <a:srgbClr val="FFFF00"/>
                </a:highlight>
              </a:rPr>
              <a:t>=True</a:t>
            </a:r>
            <a:r>
              <a:rPr lang="en-US" sz="2400" dirty="0"/>
              <a:t>):</a:t>
            </a:r>
            <a:endParaRPr lang="en-US" sz="2400" dirty="0"/>
          </a:p>
          <a:p>
            <a:r>
              <a:rPr lang="en-US" sz="2400" dirty="0"/>
              <a:t>    if </a:t>
            </a:r>
            <a:r>
              <a:rPr lang="en-US" sz="2400" dirty="0" err="1"/>
              <a:t>force_uppercase</a:t>
            </a:r>
            <a:r>
              <a:rPr lang="en-US" sz="2400" dirty="0"/>
              <a:t>:</a:t>
            </a:r>
            <a:endParaRPr lang="en-US" sz="2400" dirty="0"/>
          </a:p>
          <a:p>
            <a:r>
              <a:rPr lang="en-US" sz="2400" dirty="0"/>
              <a:t>        initial = name[0:1].upper()</a:t>
            </a:r>
            <a:endParaRPr lang="en-US" sz="2400" dirty="0"/>
          </a:p>
          <a:p>
            <a:r>
              <a:rPr lang="en-US" sz="2400" dirty="0"/>
              <a:t>    else:</a:t>
            </a:r>
            <a:endParaRPr lang="en-US" sz="2400" dirty="0"/>
          </a:p>
          <a:p>
            <a:r>
              <a:rPr lang="en-US" sz="2400" dirty="0"/>
              <a:t>       initial = name[0:1]</a:t>
            </a:r>
            <a:endParaRPr lang="en-US" sz="2400" dirty="0"/>
          </a:p>
          <a:p>
            <a:r>
              <a:rPr lang="en-US" sz="2400" dirty="0"/>
              <a:t>    return initial</a:t>
            </a:r>
            <a:endParaRPr lang="en-US" sz="2400" dirty="0"/>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endParaRPr lang="en-US" sz="2400" dirty="0">
              <a:solidFill>
                <a:srgbClr val="333333"/>
              </a:solidFill>
            </a:endParaRP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endParaRPr lang="en-US" sz="2400" dirty="0">
              <a:highlight>
                <a:srgbClr val="FFFF00"/>
              </a:highlight>
            </a:endParaRPr>
          </a:p>
          <a:p>
            <a:br>
              <a:rPr lang="en-US" sz="2400" dirty="0"/>
            </a:br>
            <a:r>
              <a:rPr lang="en-US" sz="2400" dirty="0"/>
              <a:t>print('Your initial is: ' + </a:t>
            </a:r>
            <a:r>
              <a:rPr lang="en-US" sz="2400" dirty="0" err="1"/>
              <a:t>first_name_initial</a:t>
            </a:r>
            <a:r>
              <a:rPr lang="en-US" sz="2400" dirty="0"/>
              <a:t>)</a:t>
            </a:r>
            <a:endParaRPr lang="en-US" sz="2400" dirty="0"/>
          </a:p>
        </p:txBody>
      </p:sp>
      <p:sp>
        <p:nvSpPr>
          <p:cNvPr id="6" name="Text Placeholder 4"/>
          <p:cNvSpPr txBox="1"/>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You can also assign the values to parameters by name when you call the function</a:t>
            </a:r>
            <a:r>
              <a:rPr lang="zh-CN" altLang="en-US" sz="3200" b="1" dirty="0"/>
              <a:t>你也可以传入参数时按参数名字传入</a:t>
            </a:r>
            <a:endParaRPr lang="zh-CN" altLang="en-US" sz="3200" b="1"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t>(name, </a:t>
            </a:r>
            <a:r>
              <a:rPr lang="en-US" sz="2400" dirty="0" err="1"/>
              <a:t>force_uppercase</a:t>
            </a:r>
            <a:r>
              <a:rPr lang="en-US" sz="2400" dirty="0"/>
              <a:t>):</a:t>
            </a:r>
            <a:endParaRPr lang="en-US" sz="2400" dirty="0"/>
          </a:p>
          <a:p>
            <a:r>
              <a:rPr lang="en-US" sz="2400" dirty="0"/>
              <a:t>    if </a:t>
            </a:r>
            <a:r>
              <a:rPr lang="en-US" sz="2400" dirty="0" err="1"/>
              <a:t>force_uppercase</a:t>
            </a:r>
            <a:r>
              <a:rPr lang="en-US" sz="2400" dirty="0"/>
              <a:t>:</a:t>
            </a:r>
            <a:endParaRPr lang="en-US" sz="2400" dirty="0"/>
          </a:p>
          <a:p>
            <a:r>
              <a:rPr lang="en-US" sz="2400" dirty="0"/>
              <a:t>        initial = name[0:1].upper()</a:t>
            </a:r>
            <a:endParaRPr lang="en-US" sz="2400" dirty="0"/>
          </a:p>
          <a:p>
            <a:r>
              <a:rPr lang="en-US" sz="2400" dirty="0"/>
              <a:t>    else:</a:t>
            </a:r>
            <a:endParaRPr lang="en-US" sz="2400" dirty="0"/>
          </a:p>
          <a:p>
            <a:r>
              <a:rPr lang="en-US" sz="2400" dirty="0"/>
              <a:t>        initial = name[0:1]</a:t>
            </a:r>
            <a:endParaRPr lang="en-US" sz="2400" dirty="0"/>
          </a:p>
          <a:p>
            <a:r>
              <a:rPr lang="en-US" sz="2400" dirty="0"/>
              <a:t>     return initial</a:t>
            </a:r>
            <a:endParaRPr lang="en-US" sz="2400" dirty="0"/>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endParaRPr lang="en-US" sz="2400" dirty="0">
              <a:solidFill>
                <a:srgbClr val="333333"/>
              </a:solidFill>
            </a:endParaRPr>
          </a:p>
          <a:p>
            <a:r>
              <a:rPr lang="en-US" sz="2400" dirty="0" err="1"/>
              <a:t>first_name_initial</a:t>
            </a:r>
            <a:r>
              <a:rPr lang="en-US" sz="2400" dirty="0"/>
              <a:t> = </a:t>
            </a:r>
            <a:r>
              <a:rPr lang="en-US" sz="2400" dirty="0" err="1"/>
              <a:t>get_initial</a:t>
            </a:r>
            <a:r>
              <a:rPr lang="en-US" sz="2400" dirty="0"/>
              <a:t>(</a:t>
            </a:r>
            <a:r>
              <a:rPr lang="en-US" sz="2400" dirty="0" err="1">
                <a:highlight>
                  <a:srgbClr val="FFFF00"/>
                </a:highlight>
              </a:rPr>
              <a:t>force_uppercase</a:t>
            </a:r>
            <a:r>
              <a:rPr lang="en-US" sz="2400" dirty="0">
                <a:highlight>
                  <a:srgbClr val="FFFF00"/>
                </a:highlight>
              </a:rPr>
              <a:t>=True</a:t>
            </a:r>
            <a:r>
              <a:rPr lang="en-US" sz="2400" dirty="0"/>
              <a:t>,\</a:t>
            </a:r>
            <a:endParaRPr lang="en-US" sz="2400" dirty="0"/>
          </a:p>
          <a:p>
            <a:r>
              <a:rPr lang="en-US" sz="2400" dirty="0"/>
              <a:t>                                 </a:t>
            </a:r>
            <a:r>
              <a:rPr lang="en-US" sz="2400" dirty="0">
                <a:highlight>
                  <a:srgbClr val="FFFF00"/>
                </a:highlight>
              </a:rPr>
              <a:t>name=</a:t>
            </a:r>
            <a:r>
              <a:rPr lang="en-US" sz="2400" dirty="0" err="1">
                <a:highlight>
                  <a:srgbClr val="FFFF00"/>
                </a:highlight>
              </a:rPr>
              <a:t>first_name</a:t>
            </a:r>
            <a:r>
              <a:rPr lang="en-US" sz="2400" dirty="0"/>
              <a:t>) </a:t>
            </a:r>
            <a:endParaRPr lang="en-US" sz="2400" dirty="0"/>
          </a:p>
          <a:p>
            <a:br>
              <a:rPr lang="en-US" sz="2400" dirty="0"/>
            </a:br>
            <a:r>
              <a:rPr lang="en-US" sz="2400" dirty="0"/>
              <a:t>print('Your initial is: ' + </a:t>
            </a:r>
            <a:r>
              <a:rPr lang="en-US" sz="2400" dirty="0" err="1"/>
              <a:t>first_name_initial</a:t>
            </a:r>
            <a:r>
              <a:rPr lang="en-US" sz="2400" dirty="0"/>
              <a:t>)</a:t>
            </a:r>
            <a:endParaRPr lang="en-US" sz="2400" dirty="0"/>
          </a:p>
        </p:txBody>
      </p:sp>
      <p:sp>
        <p:nvSpPr>
          <p:cNvPr id="6" name="Text Placeholder 4"/>
          <p:cNvSpPr txBox="1"/>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endParaRPr lang="en-US" dirty="0">
              <a:solidFill>
                <a:schemeClr val="bg1"/>
              </a:solidFill>
            </a:endParaRPr>
          </a:p>
        </p:txBody>
      </p:sp>
      <p:sp>
        <p:nvSpPr>
          <p:cNvPr id="7" name="TextBox 6"/>
          <p:cNvSpPr txBox="1"/>
          <p:nvPr/>
        </p:nvSpPr>
        <p:spPr>
          <a:xfrm>
            <a:off x="7856386" y="2352333"/>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When you use named parameters, you can specify parameters in any order</a:t>
            </a:r>
            <a:endParaRPr lang="en-CA" sz="2400" dirty="0">
              <a:solidFill>
                <a:srgbClr val="FF0000"/>
              </a:solidFill>
            </a:endParaRPr>
          </a:p>
        </p:txBody>
      </p:sp>
      <p:sp>
        <p:nvSpPr>
          <p:cNvPr id="8" name="Arrow: Right 7"/>
          <p:cNvSpPr/>
          <p:nvPr/>
        </p:nvSpPr>
        <p:spPr bwMode="auto">
          <a:xfrm rot="5400000">
            <a:off x="8953507" y="4766350"/>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Using the named notation when calling functions makes your code more readable</a:t>
            </a:r>
            <a:r>
              <a:rPr lang="zh-CN" altLang="en-US" sz="3200" b="1" dirty="0"/>
              <a:t>使用名字指定传参使代码可读性增强</a:t>
            </a:r>
            <a:endParaRPr lang="zh-CN" altLang="en-US" sz="3200" b="1" dirty="0"/>
          </a:p>
        </p:txBody>
      </p:sp>
      <p:sp>
        <p:nvSpPr>
          <p:cNvPr id="5" name="Text Placeholder 4"/>
          <p:cNvSpPr>
            <a:spLocks noGrp="1"/>
          </p:cNvSpPr>
          <p:nvPr>
            <p:ph type="body" sz="quarter" idx="10"/>
          </p:nvPr>
        </p:nvSpPr>
        <p:spPr>
          <a:xfrm>
            <a:off x="365760" y="1897062"/>
            <a:ext cx="11704320" cy="4533549"/>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endParaRPr lang="en-CA" sz="2400" dirty="0">
              <a:highlight>
                <a:srgbClr val="FFFF00"/>
              </a:highlight>
            </a:endParaRP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endParaRPr lang="en-CA" sz="2400" dirty="0">
              <a:highlight>
                <a:srgbClr val="FFFF00"/>
              </a:highlight>
            </a:endParaRP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endParaRPr lang="en-CA" sz="2400" dirty="0"/>
          </a:p>
          <a:p>
            <a:r>
              <a:rPr lang="en-CA" sz="2400" dirty="0">
                <a:solidFill>
                  <a:schemeClr val="tx2"/>
                </a:solidFill>
              </a:rPr>
              <a:t>    # Imagine code here that logs our error to a database or file</a:t>
            </a:r>
            <a:endParaRPr lang="en-CA" sz="2400" dirty="0">
              <a:solidFill>
                <a:schemeClr val="tx2"/>
              </a:solidFill>
            </a:endParaRPr>
          </a:p>
          <a:p>
            <a:br>
              <a:rPr lang="en-CA" sz="2400" dirty="0"/>
            </a:br>
            <a:r>
              <a:rPr lang="en-CA" sz="2400" dirty="0" err="1"/>
              <a:t>first_number</a:t>
            </a:r>
            <a:r>
              <a:rPr lang="en-CA" sz="2400" dirty="0"/>
              <a:t> = 10</a:t>
            </a:r>
            <a:endParaRPr lang="en-CA" sz="2400" dirty="0"/>
          </a:p>
          <a:p>
            <a:r>
              <a:rPr lang="en-CA" sz="2400" dirty="0" err="1"/>
              <a:t>second_number</a:t>
            </a:r>
            <a:r>
              <a:rPr lang="en-CA" sz="2400" dirty="0"/>
              <a:t> = 5</a:t>
            </a:r>
            <a:endParaRPr lang="en-CA" sz="2400" dirty="0"/>
          </a:p>
          <a:p>
            <a:r>
              <a:rPr lang="en-CA" sz="2400" dirty="0"/>
              <a:t>if </a:t>
            </a:r>
            <a:r>
              <a:rPr lang="en-CA" sz="2400" dirty="0" err="1"/>
              <a:t>first_number</a:t>
            </a:r>
            <a:r>
              <a:rPr lang="en-CA" sz="2400" dirty="0"/>
              <a:t> &gt; </a:t>
            </a:r>
            <a:r>
              <a:rPr lang="en-CA" sz="2400" dirty="0" err="1"/>
              <a:t>second_number</a:t>
            </a:r>
            <a:r>
              <a:rPr lang="en-CA" sz="2400" dirty="0"/>
              <a:t>:</a:t>
            </a:r>
            <a:endParaRPr lang="en-CA" sz="2400" dirty="0"/>
          </a:p>
          <a:p>
            <a:r>
              <a:rPr lang="en-CA" sz="2400" dirty="0">
                <a:highlight>
                  <a:srgbClr val="FFFF00"/>
                </a:highlight>
              </a:rPr>
              <a:t>    </a:t>
            </a:r>
            <a:r>
              <a:rPr lang="en-CA" sz="2400" dirty="0" err="1">
                <a:highlight>
                  <a:srgbClr val="FFFF00"/>
                </a:highlight>
              </a:rPr>
              <a:t>error_logger</a:t>
            </a:r>
            <a:r>
              <a:rPr lang="en-CA" sz="2400" dirty="0">
                <a:highlight>
                  <a:srgbClr val="FFFF00"/>
                </a:highlight>
              </a:rPr>
              <a:t>(45, 1, True,</a:t>
            </a:r>
            <a:endParaRPr lang="en-CA" sz="2400" dirty="0">
              <a:highlight>
                <a:srgbClr val="FFFF00"/>
              </a:highlight>
            </a:endParaRPr>
          </a:p>
          <a:p>
            <a:r>
              <a:rPr lang="en-CA" sz="2400" dirty="0">
                <a:highlight>
                  <a:srgbClr val="FFFF00"/>
                </a:highlight>
              </a:rPr>
              <a:t>                 </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endParaRPr lang="en-CA" sz="2400" dirty="0">
              <a:solidFill>
                <a:srgbClr val="333333"/>
              </a:solidFill>
              <a:highlight>
                <a:srgbClr val="FFFF00"/>
              </a:highlight>
            </a:endParaRPr>
          </a:p>
          <a:p>
            <a:r>
              <a:rPr lang="en-CA" sz="2400" dirty="0">
                <a:highlight>
                  <a:srgbClr val="FFFF00"/>
                </a:highlight>
              </a:rPr>
              <a:t>                 </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endParaRPr lang="en-CA" sz="2400" dirty="0">
              <a:solidFill>
                <a:srgbClr val="333333"/>
              </a:solidFill>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897062"/>
            <a:ext cx="11704320" cy="4942892"/>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endParaRPr lang="en-CA" sz="2400" dirty="0">
              <a:highlight>
                <a:srgbClr val="FFFF00"/>
              </a:highlight>
            </a:endParaRP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endParaRPr lang="en-CA" sz="2400" dirty="0">
              <a:highlight>
                <a:srgbClr val="FFFF00"/>
              </a:highlight>
            </a:endParaRP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endParaRPr lang="en-CA" sz="2400" dirty="0"/>
          </a:p>
          <a:p>
            <a:r>
              <a:rPr lang="en-CA" sz="2400" dirty="0">
                <a:solidFill>
                  <a:schemeClr val="tx2"/>
                </a:solidFill>
              </a:rPr>
              <a:t>    # Imagine code here that logs our error to a database or file</a:t>
            </a:r>
            <a:endParaRPr lang="en-CA" sz="2400" dirty="0">
              <a:solidFill>
                <a:schemeClr val="tx2"/>
              </a:solidFill>
            </a:endParaRPr>
          </a:p>
          <a:p>
            <a:br>
              <a:rPr lang="en-CA" sz="2400" dirty="0"/>
            </a:br>
            <a:r>
              <a:rPr lang="en-CA" sz="2400" dirty="0" err="1"/>
              <a:t>first_number</a:t>
            </a:r>
            <a:r>
              <a:rPr lang="en-CA" sz="2400" dirty="0"/>
              <a:t> = 10</a:t>
            </a:r>
            <a:endParaRPr lang="en-CA" sz="2400" dirty="0"/>
          </a:p>
          <a:p>
            <a:r>
              <a:rPr lang="en-CA" sz="2400" dirty="0" err="1"/>
              <a:t>second_number</a:t>
            </a:r>
            <a:r>
              <a:rPr lang="en-CA" sz="2400" dirty="0"/>
              <a:t> = 5</a:t>
            </a:r>
            <a:endParaRPr lang="en-CA" sz="2400" dirty="0"/>
          </a:p>
          <a:p>
            <a:r>
              <a:rPr lang="en-CA" sz="2400" dirty="0"/>
              <a:t>if </a:t>
            </a:r>
            <a:r>
              <a:rPr lang="en-CA" sz="2400" dirty="0" err="1"/>
              <a:t>first_number</a:t>
            </a:r>
            <a:r>
              <a:rPr lang="en-CA" sz="2400" dirty="0"/>
              <a:t> &gt; </a:t>
            </a:r>
            <a:r>
              <a:rPr lang="en-CA" sz="2400" dirty="0" err="1"/>
              <a:t>second_number</a:t>
            </a:r>
            <a:r>
              <a:rPr lang="en-CA" sz="2400" dirty="0"/>
              <a:t>:</a:t>
            </a:r>
            <a:endParaRPr lang="en-CA" sz="2400" dirty="0"/>
          </a:p>
          <a:p>
            <a:r>
              <a:rPr lang="en-CA" sz="2400" dirty="0">
                <a:highlight>
                  <a:srgbClr val="FFFF00"/>
                </a:highlight>
              </a:rPr>
              <a:t>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=45, </a:t>
            </a:r>
            <a:r>
              <a:rPr lang="en-CA" sz="2400" dirty="0" err="1">
                <a:highlight>
                  <a:srgbClr val="FFFF00"/>
                </a:highlight>
              </a:rPr>
              <a:t>error_severity</a:t>
            </a:r>
            <a:r>
              <a:rPr lang="en-CA" sz="2400" dirty="0">
                <a:highlight>
                  <a:srgbClr val="FFFF00"/>
                </a:highlight>
              </a:rPr>
              <a:t>=1,</a:t>
            </a:r>
            <a:endParaRPr lang="en-CA" sz="2400" dirty="0">
              <a:highlight>
                <a:srgbClr val="FFFF00"/>
              </a:highlight>
            </a:endParaRPr>
          </a:p>
          <a:p>
            <a:r>
              <a:rPr lang="en-CA" sz="2400" dirty="0">
                <a:highlight>
                  <a:srgbClr val="FFFF00"/>
                </a:highlight>
              </a:rPr>
              <a:t>                 </a:t>
            </a:r>
            <a:r>
              <a:rPr lang="en-CA" sz="2400" dirty="0" err="1">
                <a:highlight>
                  <a:srgbClr val="FFFF00"/>
                </a:highlight>
              </a:rPr>
              <a:t>log_to_db</a:t>
            </a:r>
            <a:r>
              <a:rPr lang="en-CA" sz="2400" dirty="0">
                <a:highlight>
                  <a:srgbClr val="FFFF00"/>
                </a:highlight>
              </a:rPr>
              <a:t>=True,</a:t>
            </a:r>
            <a:endParaRPr lang="en-CA" sz="2400" dirty="0">
              <a:highlight>
                <a:srgbClr val="FFFF00"/>
              </a:highlight>
            </a:endParaRPr>
          </a:p>
          <a:p>
            <a:r>
              <a:rPr lang="en-CA" sz="2400" dirty="0">
                <a:highlight>
                  <a:srgbClr val="FFFF00"/>
                </a:highlight>
              </a:rPr>
              <a:t>                 </a:t>
            </a:r>
            <a:r>
              <a:rPr lang="en-CA" sz="2400" dirty="0" err="1">
                <a:highlight>
                  <a:srgbClr val="FFFF00"/>
                </a:highlight>
              </a:rPr>
              <a:t>error_message</a:t>
            </a:r>
            <a:r>
              <a:rPr lang="en-CA" sz="2400" dirty="0">
                <a:highlight>
                  <a:srgbClr val="FFFF00"/>
                </a:highlight>
              </a:rPr>
              <a:t>=</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endParaRPr lang="en-CA" sz="2400" dirty="0">
              <a:solidFill>
                <a:srgbClr val="333333"/>
              </a:solidFill>
              <a:highlight>
                <a:srgbClr val="FFFF00"/>
              </a:highlight>
            </a:endParaRPr>
          </a:p>
          <a:p>
            <a:r>
              <a:rPr lang="en-CA" sz="2400" dirty="0">
                <a:highlight>
                  <a:srgbClr val="FFFF00"/>
                </a:highlight>
              </a:rPr>
              <a:t>                 </a:t>
            </a:r>
            <a:r>
              <a:rPr lang="en-CA" sz="2400" dirty="0" err="1">
                <a:highlight>
                  <a:srgbClr val="FFFF00"/>
                </a:highlight>
              </a:rPr>
              <a:t>source_module</a:t>
            </a:r>
            <a:r>
              <a:rPr lang="en-CA" sz="2400" dirty="0">
                <a:highlight>
                  <a:srgbClr val="FFFF00"/>
                </a:highlight>
              </a:rPr>
              <a:t>=</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endParaRPr lang="en-CA" sz="2400" dirty="0">
              <a:solidFill>
                <a:srgbClr val="333333"/>
              </a:solidFill>
              <a:highlight>
                <a:srgbClr val="FFFF00"/>
              </a:highlight>
            </a:endParaRPr>
          </a:p>
        </p:txBody>
      </p:sp>
      <p:sp>
        <p:nvSpPr>
          <p:cNvPr id="2" name="Title 3"/>
          <p:cNvSpPr>
            <a:spLocks noGrp="1"/>
          </p:cNvSpPr>
          <p:nvPr/>
        </p:nvSpPr>
        <p:spPr>
          <a:xfrm>
            <a:off x="492760" y="492760"/>
            <a:ext cx="11704320" cy="914400"/>
          </a:xfrm>
          <a:prstGeom prst="rect">
            <a:avLst/>
          </a:prstGeom>
        </p:spPr>
        <p:txBody>
          <a:bodyPr vert="horz" wrap="square" lIns="91440" tIns="91440" rIns="91440" bIns="91440" rtlCol="0" anchor="t">
            <a:noAutofit/>
          </a:bodyPr>
          <a:lst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a:lstStyle>
          <a:p>
            <a:r>
              <a:rPr lang="en-US" sz="3200" b="1" dirty="0"/>
              <a:t>Using the named notation when calling functions makes your code more readable</a:t>
            </a:r>
            <a:r>
              <a:rPr lang="zh-CN" altLang="en-US" sz="3200" b="1" dirty="0"/>
              <a:t>使用名字指定传参使代码可读性增强</a:t>
            </a:r>
            <a:endParaRPr lang="zh-CN" altLang="en-US" sz="3200" b="1" dirty="0"/>
          </a:p>
        </p:txBody>
      </p:sp>
      <p:sp>
        <p:nvSpPr>
          <p:cNvPr id="3" name="标题 2"/>
          <p:cNvSpPr/>
          <p:nvPr>
            <p:ph type="title"/>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2857</Words>
  <Application>WPS 演示</Application>
  <PresentationFormat>Custom</PresentationFormat>
  <Paragraphs>93</Paragraphs>
  <Slides>8</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Function parameters</vt:lpstr>
      <vt:lpstr>We already learned to create functions which accept a parameter and return values</vt:lpstr>
      <vt:lpstr>Functions can accept multiple parameters</vt:lpstr>
      <vt:lpstr>You can specify a default value for a parameter</vt:lpstr>
      <vt:lpstr>You can also assign the values to parameters by name when you call the function</vt:lpstr>
      <vt:lpstr>Using the named notation when calling functions makes your code more readable</vt:lpstr>
      <vt:lpstr>Using the named notation when calling functions makes your code more readable使用名字指定传参使代码可读性增强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205</cp:revision>
  <dcterms:created xsi:type="dcterms:W3CDTF">2015-06-04T21:40:00Z</dcterms:created>
  <dcterms:modified xsi:type="dcterms:W3CDTF">2020-01-10T07:52:24Z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