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2"/>
  </p:handoutMasterIdLst>
  <p:sldIdLst>
    <p:sldId id="283" r:id="rId3"/>
    <p:sldId id="298" r:id="rId4"/>
    <p:sldId id="308" r:id="rId6"/>
    <p:sldId id="309" r:id="rId7"/>
    <p:sldId id="310" r:id="rId8"/>
    <p:sldId id="311" r:id="rId9"/>
    <p:sldId id="312" r:id="rId10"/>
    <p:sldId id="257" r:id="rId11"/>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310"/>
            <p14:sldId id="311"/>
            <p14:sldId id="312"/>
            <p14:sldId id="257"/>
            <p14:sldId id="308"/>
            <p14:sldId id="30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BCF2"/>
    <a:srgbClr val="FFFC9E"/>
    <a:srgbClr val="4668C5"/>
    <a:srgbClr val="002050"/>
    <a:srgbClr val="0072C6"/>
    <a:srgbClr val="DC3C00"/>
    <a:srgbClr val="EEEEEE"/>
    <a:srgbClr val="737373"/>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Calling an API  </a:t>
            </a:r>
            <a:r>
              <a:rPr lang="zh-CN" altLang="en-US" dirty="0">
                <a:solidFill>
                  <a:schemeClr val="bg1"/>
                </a:solidFill>
              </a:rPr>
              <a:t>调用</a:t>
            </a:r>
            <a:r>
              <a:rPr altLang="zh-CN" dirty="0">
                <a:solidFill>
                  <a:schemeClr val="bg1"/>
                </a:solidFill>
              </a:rPr>
              <a:t>API</a:t>
            </a:r>
            <a:endParaRPr altLang="zh-C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CA" b="1" dirty="0"/>
              <a:t>What is a web service? </a:t>
            </a:r>
            <a:r>
              <a:rPr lang="zh-CN" altLang="en-CA" b="1" dirty="0"/>
              <a:t>什么是</a:t>
            </a:r>
            <a:r>
              <a:rPr altLang="zh-CN" b="1" dirty="0"/>
              <a:t>web</a:t>
            </a:r>
            <a:r>
              <a:rPr lang="zh-CN" altLang="en-US" b="1" dirty="0"/>
              <a:t>服务</a:t>
            </a:r>
            <a:endParaRPr lang="zh-CN" altLang="en-US" b="1" dirty="0"/>
          </a:p>
        </p:txBody>
      </p:sp>
      <p:sp>
        <p:nvSpPr>
          <p:cNvPr id="15" name="Text Placeholder 14"/>
          <p:cNvSpPr>
            <a:spLocks noGrp="1"/>
          </p:cNvSpPr>
          <p:nvPr>
            <p:ph type="body" sz="quarter" idx="10"/>
          </p:nvPr>
        </p:nvSpPr>
        <p:spPr>
          <a:xfrm>
            <a:off x="365760" y="1371600"/>
            <a:ext cx="11704320" cy="3668395"/>
          </a:xfrm>
        </p:spPr>
        <p:txBody>
          <a:bodyPr/>
          <a:lstStyle/>
          <a:p>
            <a:r>
              <a:rPr lang="en-US" dirty="0"/>
              <a:t>When a developer wants to share the functionality of a function but not the actual code in the program, they can place the function on a web server.</a:t>
            </a:r>
            <a:br>
              <a:rPr lang="en-US" dirty="0"/>
            </a:br>
            <a:r>
              <a:rPr lang="zh-CN" altLang="en-US" dirty="0"/>
              <a:t>当一个开发者分享一个方法而不是实现代码，他可以发布一个</a:t>
            </a:r>
            <a:r>
              <a:rPr lang="en-US" altLang="zh-CN" dirty="0"/>
              <a:t>web</a:t>
            </a:r>
            <a:r>
              <a:rPr lang="zh-CN" altLang="en-US" dirty="0"/>
              <a:t>服务</a:t>
            </a:r>
            <a:br>
              <a:rPr lang="en-US" dirty="0"/>
            </a:br>
            <a:r>
              <a:rPr lang="en-US" dirty="0"/>
              <a:t>A programmer with the address of that function on the web server and the required permissions can call the function</a:t>
            </a:r>
            <a:br>
              <a:rPr lang="en-US" dirty="0"/>
            </a:br>
            <a:r>
              <a:rPr lang="zh-CN" altLang="en-US" dirty="0"/>
              <a:t>一个请求地址调用可以请求对应的方法。</a:t>
            </a:r>
            <a:br>
              <a:rPr lang="en-US" dirty="0"/>
            </a:br>
            <a:r>
              <a:rPr lang="en-US" dirty="0"/>
              <a:t>This is called a web service</a:t>
            </a:r>
            <a:r>
              <a:rPr lang="zh-CN" altLang="en-US" dirty="0"/>
              <a:t>这就被称为网页服务</a:t>
            </a:r>
            <a:br>
              <a:rPr lang="en-US" b="1" dirty="0"/>
            </a:br>
            <a:br>
              <a:rPr lang="en-US" b="1" dirty="0"/>
            </a:br>
            <a:endParaRPr lang="en-CA" dirty="0"/>
          </a:p>
        </p:txBody>
      </p:sp>
      <p:sp>
        <p:nvSpPr>
          <p:cNvPr id="7" name="Rectangle 6"/>
          <p:cNvSpPr/>
          <p:nvPr/>
        </p:nvSpPr>
        <p:spPr bwMode="auto">
          <a:xfrm>
            <a:off x="8275635" y="3725862"/>
            <a:ext cx="2057401" cy="3200400"/>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2000"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http://contoso</a:t>
            </a:r>
            <a:endParaRPr lang="en-CA" sz="2000"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9" name="Rectangle: Rounded Corners 8"/>
          <p:cNvSpPr/>
          <p:nvPr/>
        </p:nvSpPr>
        <p:spPr bwMode="auto">
          <a:xfrm>
            <a:off x="8504237" y="4735654"/>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1200" dirty="0">
                <a:solidFill>
                  <a:srgbClr val="333333"/>
                </a:solidFill>
                <a:ea typeface="Segoe UI" panose="020B0502040204020203" pitchFamily="34" charset="0"/>
                <a:cs typeface="Segoe UI" panose="020B0502040204020203" pitchFamily="34" charset="0"/>
              </a:rPr>
              <a:t>analyze()</a:t>
            </a:r>
            <a:endParaRPr lang="en-CA" sz="1200" dirty="0">
              <a:solidFill>
                <a:srgbClr val="333333"/>
              </a:solidFill>
              <a:ea typeface="Segoe UI" panose="020B0502040204020203" pitchFamily="34" charset="0"/>
              <a:cs typeface="Segoe UI" panose="020B0502040204020203" pitchFamily="34" charset="0"/>
            </a:endParaRPr>
          </a:p>
        </p:txBody>
      </p:sp>
      <p:sp>
        <p:nvSpPr>
          <p:cNvPr id="10" name="Rectangle: Rounded Corners 9"/>
          <p:cNvSpPr/>
          <p:nvPr/>
        </p:nvSpPr>
        <p:spPr bwMode="auto">
          <a:xfrm>
            <a:off x="8495095" y="5452957"/>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spcBef>
                <a:spcPct val="0"/>
              </a:spcBef>
              <a:spcAft>
                <a:spcPct val="0"/>
              </a:spcAft>
            </a:pPr>
            <a:r>
              <a:rPr lang="en-CA" sz="1200" dirty="0" err="1">
                <a:solidFill>
                  <a:srgbClr val="333333"/>
                </a:solidFill>
                <a:ea typeface="Segoe UI" panose="020B0502040204020203" pitchFamily="34" charset="0"/>
                <a:cs typeface="Segoe UI" panose="020B0502040204020203" pitchFamily="34" charset="0"/>
              </a:rPr>
              <a:t>ocr</a:t>
            </a:r>
            <a:r>
              <a:rPr lang="en-CA" sz="1200" dirty="0">
                <a:solidFill>
                  <a:srgbClr val="333333"/>
                </a:solidFill>
                <a:ea typeface="Segoe UI" panose="020B0502040204020203" pitchFamily="34" charset="0"/>
                <a:cs typeface="Segoe UI" panose="020B0502040204020203" pitchFamily="34" charset="0"/>
              </a:rPr>
              <a:t>()</a:t>
            </a:r>
            <a:endParaRPr lang="en-CA" sz="1200" dirty="0">
              <a:solidFill>
                <a:srgbClr val="333333"/>
              </a:solidFill>
              <a:ea typeface="Segoe UI" panose="020B0502040204020203" pitchFamily="34" charset="0"/>
              <a:cs typeface="Segoe UI" panose="020B0502040204020203" pitchFamily="34" charset="0"/>
            </a:endParaRPr>
          </a:p>
        </p:txBody>
      </p:sp>
      <p:sp>
        <p:nvSpPr>
          <p:cNvPr id="11" name="Rectangle: Rounded Corners 10"/>
          <p:cNvSpPr/>
          <p:nvPr/>
        </p:nvSpPr>
        <p:spPr bwMode="auto">
          <a:xfrm>
            <a:off x="8499666" y="609406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spcBef>
                <a:spcPct val="0"/>
              </a:spcBef>
              <a:spcAft>
                <a:spcPct val="0"/>
              </a:spcAft>
            </a:pPr>
            <a:r>
              <a:rPr lang="en-CA" sz="1200" dirty="0" err="1">
                <a:solidFill>
                  <a:srgbClr val="333333"/>
                </a:solidFill>
                <a:ea typeface="Segoe UI" panose="020B0502040204020203" pitchFamily="34" charset="0"/>
                <a:cs typeface="Segoe UI" panose="020B0502040204020203" pitchFamily="34" charset="0"/>
              </a:rPr>
              <a:t>recognizeText</a:t>
            </a:r>
            <a:r>
              <a:rPr lang="en-CA" sz="1200" dirty="0">
                <a:solidFill>
                  <a:srgbClr val="333333"/>
                </a:solidFill>
                <a:ea typeface="Segoe UI" panose="020B0502040204020203" pitchFamily="34" charset="0"/>
                <a:cs typeface="Segoe UI" panose="020B0502040204020203" pitchFamily="34" charset="0"/>
              </a:rPr>
              <a:t>()</a:t>
            </a:r>
            <a:endParaRPr lang="en-CA" sz="1200" dirty="0">
              <a:solidFill>
                <a:srgbClr val="333333"/>
              </a:solidFill>
              <a:ea typeface="Segoe UI" panose="020B0502040204020203" pitchFamily="34" charset="0"/>
              <a:cs typeface="Segoe UI" panose="020B0502040204020203" pitchFamily="34" charset="0"/>
            </a:endParaRPr>
          </a:p>
        </p:txBody>
      </p:sp>
      <p:sp>
        <p:nvSpPr>
          <p:cNvPr id="12" name="Rectangle: Rounded Corners 11"/>
          <p:cNvSpPr/>
          <p:nvPr/>
        </p:nvSpPr>
        <p:spPr bwMode="auto">
          <a:xfrm>
            <a:off x="2408237" y="4716462"/>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1200" dirty="0" err="1">
                <a:solidFill>
                  <a:srgbClr val="333333"/>
                </a:solidFill>
                <a:ea typeface="Segoe UI" panose="020B0502040204020203" pitchFamily="34" charset="0"/>
                <a:cs typeface="Segoe UI" panose="020B0502040204020203" pitchFamily="34" charset="0"/>
              </a:rPr>
              <a:t>MyPythonCode</a:t>
            </a:r>
            <a:endParaRPr lang="en-CA" sz="1200" dirty="0">
              <a:solidFill>
                <a:srgbClr val="333333"/>
              </a:solidFill>
              <a:ea typeface="Segoe UI" panose="020B0502040204020203" pitchFamily="34" charset="0"/>
              <a:cs typeface="Segoe UI" panose="020B0502040204020203" pitchFamily="34" charset="0"/>
            </a:endParaRPr>
          </a:p>
        </p:txBody>
      </p:sp>
      <p:sp>
        <p:nvSpPr>
          <p:cNvPr id="13" name="Arrow: Right 12"/>
          <p:cNvSpPr/>
          <p:nvPr/>
        </p:nvSpPr>
        <p:spPr bwMode="auto">
          <a:xfrm>
            <a:off x="3932238" y="4921068"/>
            <a:ext cx="4572000"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grpSp>
        <p:nvGrpSpPr>
          <p:cNvPr id="21" name="Group 20"/>
          <p:cNvGrpSpPr/>
          <p:nvPr/>
        </p:nvGrpSpPr>
        <p:grpSpPr>
          <a:xfrm>
            <a:off x="4353862" y="4132271"/>
            <a:ext cx="3322320" cy="1921642"/>
            <a:chOff x="975076" y="5072883"/>
            <a:chExt cx="2880961" cy="1921642"/>
          </a:xfrm>
        </p:grpSpPr>
        <p:pic>
          <p:nvPicPr>
            <p:cNvPr id="20" name="Picture 19" descr="A close up of a logo&#10;&#10;Description automatically generated"/>
            <p:cNvPicPr>
              <a:picLocks noChangeAspect="1"/>
            </p:cNvPicPr>
            <p:nvPr/>
          </p:nvPicPr>
          <p:blipFill>
            <a:blip r:embed="rId1"/>
            <a:stretch>
              <a:fillRect/>
            </a:stretch>
          </p:blipFill>
          <p:spPr>
            <a:xfrm>
              <a:off x="975076" y="5072883"/>
              <a:ext cx="2880961" cy="1921642"/>
            </a:xfrm>
            <a:prstGeom prst="rect">
              <a:avLst/>
            </a:prstGeom>
          </p:spPr>
        </p:pic>
        <p:sp>
          <p:nvSpPr>
            <p:cNvPr id="18" name="TextBox 17"/>
            <p:cNvSpPr txBox="1"/>
            <p:nvPr/>
          </p:nvSpPr>
          <p:spPr>
            <a:xfrm>
              <a:off x="1346009" y="5717371"/>
              <a:ext cx="2133599" cy="517065"/>
            </a:xfrm>
            <a:prstGeom prst="rect">
              <a:avLst/>
            </a:prstGeom>
            <a:noFill/>
          </p:spPr>
          <p:txBody>
            <a:bodyPr wrap="square" lIns="182880" tIns="146304" rIns="182880" bIns="146304" rtlCol="0">
              <a:spAutoFit/>
            </a:bodyPr>
            <a:lstStyle/>
            <a:p>
              <a:pPr>
                <a:lnSpc>
                  <a:spcPct val="90000"/>
                </a:lnSpc>
                <a:spcAft>
                  <a:spcPts val="600"/>
                </a:spcAft>
              </a:pPr>
              <a:r>
                <a:rPr lang="en-CA" sz="1600" dirty="0">
                  <a:gradFill>
                    <a:gsLst>
                      <a:gs pos="2917">
                        <a:schemeClr val="tx1"/>
                      </a:gs>
                      <a:gs pos="30000">
                        <a:schemeClr val="tx1"/>
                      </a:gs>
                    </a:gsLst>
                    <a:lin ang="5400000" scaled="0"/>
                  </a:gradFill>
                </a:rPr>
                <a:t>http://contoso/analyze</a:t>
              </a:r>
              <a:endParaRPr lang="en-CA" sz="1600" dirty="0">
                <a:gradFill>
                  <a:gsLst>
                    <a:gs pos="2917">
                      <a:schemeClr val="tx1"/>
                    </a:gs>
                    <a:gs pos="30000">
                      <a:schemeClr val="tx1"/>
                    </a:gs>
                  </a:gsLst>
                  <a:lin ang="5400000" scaled="0"/>
                </a:gra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What is an API  </a:t>
            </a:r>
            <a:r>
              <a:rPr lang="zh-CN" altLang="en-CA" b="1" dirty="0"/>
              <a:t>什么是</a:t>
            </a:r>
            <a:r>
              <a:rPr altLang="zh-CN" b="1" dirty="0"/>
              <a:t>API</a:t>
            </a:r>
            <a:endParaRPr altLang="zh-CN" b="1" dirty="0"/>
          </a:p>
        </p:txBody>
      </p:sp>
      <p:sp>
        <p:nvSpPr>
          <p:cNvPr id="3" name="Text Placeholder 2"/>
          <p:cNvSpPr>
            <a:spLocks noGrp="1"/>
          </p:cNvSpPr>
          <p:nvPr>
            <p:ph type="body" sz="quarter" idx="10"/>
          </p:nvPr>
        </p:nvSpPr>
        <p:spPr>
          <a:xfrm>
            <a:off x="365760" y="1371600"/>
            <a:ext cx="11704320" cy="3589020"/>
          </a:xfrm>
        </p:spPr>
        <p:txBody>
          <a:bodyPr/>
          <a:lstStyle/>
          <a:p>
            <a:r>
              <a:rPr lang="en-CA" dirty="0"/>
              <a:t>You can't call a function unless you know the function name and the required parameters</a:t>
            </a:r>
            <a:endParaRPr lang="en-CA" dirty="0"/>
          </a:p>
          <a:p>
            <a:r>
              <a:rPr lang="zh-CN" altLang="en-CA" dirty="0"/>
              <a:t>你不知道方法名和参数的情况下无法调用</a:t>
            </a:r>
            <a:endParaRPr lang="en-CA" dirty="0"/>
          </a:p>
          <a:p>
            <a:r>
              <a:rPr lang="en-CA" dirty="0"/>
              <a:t>When you create a web service you create an Application Programming Interface (API)</a:t>
            </a:r>
            <a:r>
              <a:rPr lang="zh-CN" altLang="en-CA" dirty="0"/>
              <a:t>你创建了网页服务你就创建了一个应用接口</a:t>
            </a:r>
            <a:r>
              <a:rPr lang="en-US" altLang="zh-CN" dirty="0"/>
              <a:t>API</a:t>
            </a:r>
            <a:endParaRPr lang="en-CA" dirty="0"/>
          </a:p>
          <a:p>
            <a:endParaRPr lang="en-CA" dirty="0"/>
          </a:p>
          <a:p>
            <a:r>
              <a:rPr lang="en-CA" dirty="0"/>
              <a:t>The API defines the function names and parameters so others know how to call your function. </a:t>
            </a:r>
            <a:r>
              <a:rPr lang="en-US" altLang="en-CA" dirty="0"/>
              <a:t>API</a:t>
            </a:r>
            <a:r>
              <a:rPr lang="zh-CN" altLang="en-US" dirty="0"/>
              <a:t>定义了方法名和方法参数其他人知道如何去调用它。</a:t>
            </a:r>
            <a:endParaRPr lang="zh-CN" altLang="en-US" dirty="0"/>
          </a:p>
        </p:txBody>
      </p:sp>
      <p:sp>
        <p:nvSpPr>
          <p:cNvPr id="5" name="Rectangle 4"/>
          <p:cNvSpPr/>
          <p:nvPr/>
        </p:nvSpPr>
        <p:spPr>
          <a:xfrm>
            <a:off x="2332037" y="5438259"/>
            <a:ext cx="6583918" cy="523220"/>
          </a:xfrm>
          <a:prstGeom prst="rect">
            <a:avLst/>
          </a:prstGeom>
        </p:spPr>
        <p:txBody>
          <a:bodyPr wrap="none">
            <a:spAutoFit/>
          </a:bodyPr>
          <a:lstStyle/>
          <a:p>
            <a:r>
              <a:rPr lang="en-US" sz="2800" dirty="0"/>
              <a:t>analyze(</a:t>
            </a:r>
            <a:r>
              <a:rPr lang="en-US" sz="2800" dirty="0" err="1"/>
              <a:t>visualfeatures</a:t>
            </a:r>
            <a:r>
              <a:rPr lang="en-US" sz="2800" dirty="0"/>
              <a:t>, details, language)</a:t>
            </a:r>
            <a:endParaRPr lang="en-US" sz="2800" dirty="0">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395" y="209550"/>
            <a:ext cx="11704320" cy="914400"/>
          </a:xfrm>
        </p:spPr>
        <p:txBody>
          <a:bodyPr/>
          <a:lstStyle/>
          <a:p>
            <a:r>
              <a:rPr lang="en-CA" sz="3600" b="1" dirty="0"/>
              <a:t>Keys allow me to track which users have permission to use my web service</a:t>
            </a:r>
            <a:br>
              <a:rPr lang="en-CA" sz="3600" b="1" dirty="0"/>
            </a:br>
            <a:r>
              <a:rPr lang="zh-CN" altLang="en-CA" sz="3600" b="1" dirty="0"/>
              <a:t>密钥能让我们追踪到有权限访问我们</a:t>
            </a:r>
            <a:r>
              <a:rPr altLang="zh-CN" sz="3600" b="1" dirty="0"/>
              <a:t>web</a:t>
            </a:r>
            <a:r>
              <a:rPr lang="zh-CN" altLang="en-US" sz="3600" b="1" dirty="0"/>
              <a:t>服务的用户</a:t>
            </a:r>
            <a:endParaRPr lang="zh-CN" altLang="en-US" sz="3600" b="1" dirty="0"/>
          </a:p>
        </p:txBody>
      </p:sp>
      <p:sp>
        <p:nvSpPr>
          <p:cNvPr id="3" name="Text Placeholder 2"/>
          <p:cNvSpPr>
            <a:spLocks noGrp="1"/>
          </p:cNvSpPr>
          <p:nvPr>
            <p:ph type="body" sz="quarter" idx="10"/>
          </p:nvPr>
        </p:nvSpPr>
        <p:spPr>
          <a:xfrm>
            <a:off x="365760" y="1897062"/>
            <a:ext cx="11704320" cy="3124200"/>
          </a:xfrm>
        </p:spPr>
        <p:txBody>
          <a:bodyPr/>
          <a:lstStyle/>
          <a:p>
            <a:r>
              <a:rPr lang="en-CA" dirty="0"/>
              <a:t>A developer signs up on my web site, or buys a license for my software and is provided a unique key </a:t>
            </a:r>
            <a:r>
              <a:rPr lang="zh-CN" altLang="en-CA" dirty="0"/>
              <a:t>一个开发者注册了我们的网页或购买了软件证书就会颁发一个独一无二的密钥</a:t>
            </a:r>
            <a:endParaRPr lang="en-CA" dirty="0"/>
          </a:p>
          <a:p>
            <a:r>
              <a:rPr lang="en-CA" dirty="0"/>
              <a:t>When the developer calls my web service they provide their unique key and I am able to verify the key has been approved for calls to my web service</a:t>
            </a:r>
            <a:endParaRPr lang="en-CA" dirty="0"/>
          </a:p>
          <a:p>
            <a:r>
              <a:rPr lang="zh-CN" altLang="en-CA" dirty="0"/>
              <a:t>当开发者调用服务时就可以依据该密钥验证其是否</a:t>
            </a:r>
            <a:endParaRPr lang="zh-CN" altLang="en-CA" dirty="0"/>
          </a:p>
          <a:p>
            <a:r>
              <a:rPr lang="zh-CN" altLang="en-CA" dirty="0"/>
              <a:t>能够访问</a:t>
            </a:r>
            <a:endParaRPr lang="zh-CN" altLang="en-CA" dirty="0"/>
          </a:p>
        </p:txBody>
      </p:sp>
      <p:sp>
        <p:nvSpPr>
          <p:cNvPr id="4" name="Rectangle 3"/>
          <p:cNvSpPr/>
          <p:nvPr/>
        </p:nvSpPr>
        <p:spPr bwMode="auto">
          <a:xfrm>
            <a:off x="8275636" y="4174608"/>
            <a:ext cx="1905001" cy="2751653"/>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2400" dirty="0">
                <a:gradFill>
                  <a:gsLst>
                    <a:gs pos="0">
                      <a:srgbClr val="FFFFFF"/>
                    </a:gs>
                    <a:gs pos="100000">
                      <a:srgbClr val="FFFFFF"/>
                    </a:gs>
                  </a:gsLst>
                  <a:lin ang="5400000" scaled="0"/>
                </a:gradFill>
                <a:ea typeface="Segoe UI" panose="020B0502040204020203" pitchFamily="34" charset="0"/>
                <a:cs typeface="Segoe UI" panose="020B0502040204020203" pitchFamily="34" charset="0"/>
              </a:rPr>
              <a:t>Web server</a:t>
            </a:r>
            <a:endParaRPr lang="en-CA" sz="2400"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6" name="Rectangle: Rounded Corners 5"/>
          <p:cNvSpPr/>
          <p:nvPr/>
        </p:nvSpPr>
        <p:spPr bwMode="auto">
          <a:xfrm>
            <a:off x="8504237" y="4735654"/>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1200" dirty="0">
                <a:solidFill>
                  <a:srgbClr val="333333"/>
                </a:solidFill>
                <a:ea typeface="Segoe UI" panose="020B0502040204020203" pitchFamily="34" charset="0"/>
                <a:cs typeface="Segoe UI" panose="020B0502040204020203" pitchFamily="34" charset="0"/>
              </a:rPr>
              <a:t>analyze()</a:t>
            </a:r>
            <a:endParaRPr lang="en-CA" sz="1200" dirty="0">
              <a:solidFill>
                <a:srgbClr val="333333"/>
              </a:solidFill>
              <a:ea typeface="Segoe UI" panose="020B0502040204020203" pitchFamily="34" charset="0"/>
              <a:cs typeface="Segoe UI" panose="020B0502040204020203" pitchFamily="34" charset="0"/>
            </a:endParaRPr>
          </a:p>
        </p:txBody>
      </p:sp>
      <p:sp>
        <p:nvSpPr>
          <p:cNvPr id="7" name="Rectangle: Rounded Corners 6"/>
          <p:cNvSpPr/>
          <p:nvPr/>
        </p:nvSpPr>
        <p:spPr bwMode="auto">
          <a:xfrm>
            <a:off x="8495095" y="5452957"/>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spcBef>
                <a:spcPct val="0"/>
              </a:spcBef>
              <a:spcAft>
                <a:spcPct val="0"/>
              </a:spcAft>
            </a:pPr>
            <a:r>
              <a:rPr lang="en-CA" sz="1200" dirty="0" err="1">
                <a:solidFill>
                  <a:srgbClr val="333333"/>
                </a:solidFill>
                <a:ea typeface="Segoe UI" panose="020B0502040204020203" pitchFamily="34" charset="0"/>
                <a:cs typeface="Segoe UI" panose="020B0502040204020203" pitchFamily="34" charset="0"/>
              </a:rPr>
              <a:t>ocr</a:t>
            </a:r>
            <a:r>
              <a:rPr lang="en-CA" sz="1200" dirty="0">
                <a:solidFill>
                  <a:srgbClr val="333333"/>
                </a:solidFill>
                <a:ea typeface="Segoe UI" panose="020B0502040204020203" pitchFamily="34" charset="0"/>
                <a:cs typeface="Segoe UI" panose="020B0502040204020203" pitchFamily="34" charset="0"/>
              </a:rPr>
              <a:t>()</a:t>
            </a:r>
            <a:endParaRPr lang="en-CA" sz="1200" dirty="0">
              <a:solidFill>
                <a:srgbClr val="333333"/>
              </a:solidFill>
              <a:ea typeface="Segoe UI" panose="020B0502040204020203" pitchFamily="34" charset="0"/>
              <a:cs typeface="Segoe UI" panose="020B0502040204020203" pitchFamily="34" charset="0"/>
            </a:endParaRPr>
          </a:p>
        </p:txBody>
      </p:sp>
      <p:sp>
        <p:nvSpPr>
          <p:cNvPr id="8" name="Rectangle: Rounded Corners 7"/>
          <p:cNvSpPr/>
          <p:nvPr/>
        </p:nvSpPr>
        <p:spPr bwMode="auto">
          <a:xfrm>
            <a:off x="8499666" y="609406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spcBef>
                <a:spcPct val="0"/>
              </a:spcBef>
              <a:spcAft>
                <a:spcPct val="0"/>
              </a:spcAft>
            </a:pPr>
            <a:r>
              <a:rPr lang="en-CA" sz="1200" dirty="0" err="1">
                <a:solidFill>
                  <a:srgbClr val="333333"/>
                </a:solidFill>
                <a:ea typeface="Segoe UI" panose="020B0502040204020203" pitchFamily="34" charset="0"/>
                <a:cs typeface="Segoe UI" panose="020B0502040204020203" pitchFamily="34" charset="0"/>
              </a:rPr>
              <a:t>recognizeText</a:t>
            </a:r>
            <a:r>
              <a:rPr lang="en-CA" sz="1200" dirty="0">
                <a:solidFill>
                  <a:srgbClr val="333333"/>
                </a:solidFill>
                <a:ea typeface="Segoe UI" panose="020B0502040204020203" pitchFamily="34" charset="0"/>
                <a:cs typeface="Segoe UI" panose="020B0502040204020203" pitchFamily="34" charset="0"/>
              </a:rPr>
              <a:t>()</a:t>
            </a:r>
            <a:endParaRPr lang="en-CA" sz="1200" dirty="0">
              <a:solidFill>
                <a:srgbClr val="333333"/>
              </a:solidFill>
              <a:ea typeface="Segoe UI" panose="020B0502040204020203" pitchFamily="34" charset="0"/>
              <a:cs typeface="Segoe UI" panose="020B0502040204020203" pitchFamily="34" charset="0"/>
            </a:endParaRPr>
          </a:p>
        </p:txBody>
      </p:sp>
      <p:sp>
        <p:nvSpPr>
          <p:cNvPr id="9" name="Rectangle: Rounded Corners 8"/>
          <p:cNvSpPr/>
          <p:nvPr/>
        </p:nvSpPr>
        <p:spPr bwMode="auto">
          <a:xfrm>
            <a:off x="2925926" y="4716462"/>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1200" dirty="0" err="1">
                <a:solidFill>
                  <a:srgbClr val="333333"/>
                </a:solidFill>
                <a:ea typeface="Segoe UI" panose="020B0502040204020203" pitchFamily="34" charset="0"/>
                <a:cs typeface="Segoe UI" panose="020B0502040204020203" pitchFamily="34" charset="0"/>
              </a:rPr>
              <a:t>MyPythonCode</a:t>
            </a:r>
            <a:endParaRPr lang="en-CA" sz="1200" dirty="0">
              <a:solidFill>
                <a:srgbClr val="333333"/>
              </a:solidFill>
              <a:ea typeface="Segoe UI" panose="020B0502040204020203" pitchFamily="34" charset="0"/>
              <a:cs typeface="Segoe UI" panose="020B0502040204020203" pitchFamily="34" charset="0"/>
            </a:endParaRPr>
          </a:p>
        </p:txBody>
      </p:sp>
      <p:sp>
        <p:nvSpPr>
          <p:cNvPr id="10" name="Arrow: Right 9"/>
          <p:cNvSpPr/>
          <p:nvPr/>
        </p:nvSpPr>
        <p:spPr bwMode="auto">
          <a:xfrm>
            <a:off x="4449926" y="4921068"/>
            <a:ext cx="4054311"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12" name="Picture 11"/>
          <p:cNvPicPr>
            <a:picLocks noChangeAspect="1"/>
          </p:cNvPicPr>
          <p:nvPr/>
        </p:nvPicPr>
        <p:blipFill>
          <a:blip r:embed="rId1"/>
          <a:stretch>
            <a:fillRect/>
          </a:stretch>
        </p:blipFill>
        <p:spPr>
          <a:xfrm>
            <a:off x="4556606" y="4528779"/>
            <a:ext cx="525463" cy="525463"/>
          </a:xfrm>
          <a:prstGeom prst="rect">
            <a:avLst/>
          </a:prstGeom>
        </p:spPr>
      </p:pic>
      <p:pic>
        <p:nvPicPr>
          <p:cNvPr id="15" name="Picture 14" descr="A close up of a logo&#10;&#10;Description automatically generated"/>
          <p:cNvPicPr>
            <a:picLocks noChangeAspect="1"/>
          </p:cNvPicPr>
          <p:nvPr/>
        </p:nvPicPr>
        <p:blipFill>
          <a:blip r:embed="rId2"/>
          <a:stretch>
            <a:fillRect/>
          </a:stretch>
        </p:blipFill>
        <p:spPr>
          <a:xfrm>
            <a:off x="8168956" y="5117398"/>
            <a:ext cx="677862" cy="677862"/>
          </a:xfrm>
          <a:prstGeom prst="rect">
            <a:avLst/>
          </a:prstGeom>
        </p:spPr>
      </p:pic>
      <p:pic>
        <p:nvPicPr>
          <p:cNvPr id="16" name="Picture 15" descr="A close up of a logo&#10;&#10;Description automatically generated"/>
          <p:cNvPicPr>
            <a:picLocks noChangeAspect="1"/>
          </p:cNvPicPr>
          <p:nvPr/>
        </p:nvPicPr>
        <p:blipFill>
          <a:blip r:embed="rId2"/>
          <a:stretch>
            <a:fillRect/>
          </a:stretch>
        </p:blipFill>
        <p:spPr>
          <a:xfrm>
            <a:off x="8146096" y="4364094"/>
            <a:ext cx="677862" cy="677862"/>
          </a:xfrm>
          <a:prstGeom prst="rect">
            <a:avLst/>
          </a:prstGeom>
        </p:spPr>
      </p:pic>
      <p:pic>
        <p:nvPicPr>
          <p:cNvPr id="17" name="Picture 16" descr="A close up of a logo&#10;&#10;Description automatically generated"/>
          <p:cNvPicPr>
            <a:picLocks noChangeAspect="1"/>
          </p:cNvPicPr>
          <p:nvPr/>
        </p:nvPicPr>
        <p:blipFill>
          <a:blip r:embed="rId2"/>
          <a:stretch>
            <a:fillRect/>
          </a:stretch>
        </p:blipFill>
        <p:spPr>
          <a:xfrm>
            <a:off x="8173244" y="5797544"/>
            <a:ext cx="677862" cy="6778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There is a standard for sending messages across the web</a:t>
            </a:r>
            <a:r>
              <a:rPr lang="zh-CN" altLang="en-CA" b="1" dirty="0"/>
              <a:t>标准的发送消息的方法</a:t>
            </a:r>
            <a:endParaRPr lang="zh-CN" altLang="en-CA" b="1" dirty="0"/>
          </a:p>
        </p:txBody>
      </p:sp>
      <p:sp>
        <p:nvSpPr>
          <p:cNvPr id="3" name="Text Placeholder 2"/>
          <p:cNvSpPr>
            <a:spLocks noGrp="1"/>
          </p:cNvSpPr>
          <p:nvPr>
            <p:ph type="body" sz="quarter" idx="10"/>
          </p:nvPr>
        </p:nvSpPr>
        <p:spPr>
          <a:xfrm>
            <a:off x="365759" y="1897061"/>
            <a:ext cx="11415077" cy="3918585"/>
          </a:xfrm>
        </p:spPr>
        <p:txBody>
          <a:bodyPr/>
          <a:lstStyle/>
          <a:p>
            <a:r>
              <a:rPr lang="en-CA" sz="2400" dirty="0"/>
              <a:t>Hypertext Transfer Protocol (HTTP) is a standard protocol for sending messages across the web </a:t>
            </a:r>
            <a:r>
              <a:rPr lang="zh-CN" altLang="en-CA" sz="2400" dirty="0"/>
              <a:t>超文本传输协议</a:t>
            </a:r>
            <a:r>
              <a:rPr lang="en-US" altLang="zh-CN" sz="2400" dirty="0"/>
              <a:t>HTTP</a:t>
            </a:r>
            <a:r>
              <a:rPr lang="zh-CN" altLang="en-US" sz="2400" dirty="0"/>
              <a:t>是网络传输信息的标准协议</a:t>
            </a:r>
            <a:endParaRPr lang="en-CA" sz="2400" dirty="0"/>
          </a:p>
          <a:p>
            <a:pPr marL="457200" indent="-457200">
              <a:buFont typeface="Arial" panose="020B0604020202020204" pitchFamily="34" charset="0"/>
              <a:buChar char="•"/>
            </a:pPr>
            <a:r>
              <a:rPr lang="en-CA" sz="2400" dirty="0"/>
              <a:t>GET  </a:t>
            </a:r>
            <a:r>
              <a:rPr lang="en-US" altLang="en-CA" sz="2400" dirty="0"/>
              <a:t>GET</a:t>
            </a:r>
            <a:r>
              <a:rPr lang="zh-CN" altLang="en-US" sz="2400" dirty="0"/>
              <a:t>方法</a:t>
            </a:r>
            <a:endParaRPr lang="en-CA" sz="2400" dirty="0"/>
          </a:p>
          <a:p>
            <a:pPr marL="685800" lvl="1" indent="-457200">
              <a:buFont typeface="Arial" panose="020B0604020202020204" pitchFamily="34" charset="0"/>
              <a:buChar char="•"/>
            </a:pPr>
            <a:r>
              <a:rPr lang="en-CA" sz="1600" dirty="0"/>
              <a:t>Pass values in query string only </a:t>
            </a:r>
            <a:r>
              <a:rPr lang="zh-CN" altLang="en-CA" sz="1600" dirty="0"/>
              <a:t>在</a:t>
            </a:r>
            <a:r>
              <a:rPr lang="en-US" altLang="zh-CN" sz="1600" dirty="0"/>
              <a:t>query</a:t>
            </a:r>
            <a:r>
              <a:rPr lang="zh-CN" altLang="en-US" sz="1600" dirty="0"/>
              <a:t>字符串中传递消息</a:t>
            </a:r>
            <a:endParaRPr lang="en-CA" sz="1600" dirty="0"/>
          </a:p>
          <a:p>
            <a:pPr marL="914400" lvl="2" indent="-457200">
              <a:buFont typeface="Arial" panose="020B0604020202020204" pitchFamily="34" charset="0"/>
              <a:buChar char="•"/>
            </a:pPr>
            <a:r>
              <a:rPr lang="en-CA" sz="1600" dirty="0"/>
              <a:t>Special characters must be "escaped" </a:t>
            </a:r>
            <a:r>
              <a:rPr lang="zh-CN" altLang="en-CA" sz="1600" dirty="0"/>
              <a:t>特殊字符必须被转义</a:t>
            </a:r>
            <a:endParaRPr lang="en-CA" sz="1600" dirty="0"/>
          </a:p>
          <a:p>
            <a:pPr marL="914400" lvl="2" indent="-457200">
              <a:buFont typeface="Arial" panose="020B0604020202020204" pitchFamily="34" charset="0"/>
              <a:buChar char="•"/>
            </a:pPr>
            <a:r>
              <a:rPr lang="en-CA" sz="1600" dirty="0"/>
              <a:t>Limited amount of data   </a:t>
            </a:r>
            <a:r>
              <a:rPr lang="zh-CN" altLang="en-CA" sz="1600" dirty="0"/>
              <a:t>限制数据大小</a:t>
            </a:r>
            <a:endParaRPr lang="en-CA" sz="1600" dirty="0"/>
          </a:p>
          <a:p>
            <a:pPr marL="457200" indent="-457200">
              <a:buFont typeface="Arial" panose="020B0604020202020204" pitchFamily="34" charset="0"/>
              <a:buChar char="•"/>
            </a:pPr>
            <a:r>
              <a:rPr lang="en-CA" sz="2400" dirty="0"/>
              <a:t>POST  </a:t>
            </a:r>
            <a:r>
              <a:rPr lang="en-US" altLang="en-CA" sz="2400" dirty="0"/>
              <a:t>POST</a:t>
            </a:r>
            <a:r>
              <a:rPr lang="zh-CN" altLang="en-US" sz="2400" dirty="0"/>
              <a:t>方法</a:t>
            </a:r>
            <a:endParaRPr lang="en-CA" sz="2400" dirty="0"/>
          </a:p>
          <a:p>
            <a:pPr marL="685800" lvl="1" indent="-457200">
              <a:buFont typeface="Arial" panose="020B0604020202020204" pitchFamily="34" charset="0"/>
              <a:buChar char="•"/>
            </a:pPr>
            <a:r>
              <a:rPr lang="en-CA" sz="1600" dirty="0"/>
              <a:t>Pass values in query string </a:t>
            </a:r>
            <a:r>
              <a:rPr lang="en-CA" sz="1600" b="1" dirty="0"/>
              <a:t>and</a:t>
            </a:r>
            <a:r>
              <a:rPr lang="en-CA" sz="1600" dirty="0"/>
              <a:t> body </a:t>
            </a:r>
            <a:r>
              <a:rPr lang="zh-CN" altLang="en-CA" sz="1600" dirty="0"/>
              <a:t>可在</a:t>
            </a:r>
            <a:r>
              <a:rPr lang="en-US" altLang="zh-CN" sz="1600" dirty="0"/>
              <a:t>query</a:t>
            </a:r>
            <a:r>
              <a:rPr lang="zh-CN" altLang="en-US" sz="1600" dirty="0"/>
              <a:t>和</a:t>
            </a:r>
            <a:r>
              <a:rPr lang="en-US" altLang="zh-CN" sz="1600" dirty="0"/>
              <a:t>body</a:t>
            </a:r>
            <a:r>
              <a:rPr lang="zh-CN" altLang="en-US" sz="1600" dirty="0"/>
              <a:t>中传递消息</a:t>
            </a:r>
            <a:endParaRPr lang="en-CA" sz="1600" dirty="0"/>
          </a:p>
          <a:p>
            <a:pPr marL="914400" lvl="2" indent="-457200">
              <a:buFont typeface="Arial" panose="020B0604020202020204" pitchFamily="34" charset="0"/>
              <a:buChar char="•"/>
            </a:pPr>
            <a:r>
              <a:rPr lang="en-CA" sz="1600" dirty="0"/>
              <a:t>No need to escape special characters if passed in body </a:t>
            </a:r>
            <a:r>
              <a:rPr lang="en-US" altLang="en-CA" sz="1600" dirty="0"/>
              <a:t>body</a:t>
            </a:r>
            <a:r>
              <a:rPr lang="zh-CN" altLang="en-US" sz="1600" dirty="0"/>
              <a:t>中的信息无需转义</a:t>
            </a:r>
            <a:endParaRPr lang="en-CA" sz="1600" dirty="0"/>
          </a:p>
          <a:p>
            <a:pPr marL="914400" lvl="2" indent="-457200">
              <a:buFont typeface="Arial" panose="020B0604020202020204" pitchFamily="34" charset="0"/>
              <a:buChar char="•"/>
            </a:pPr>
            <a:r>
              <a:rPr lang="en-CA" sz="1600" dirty="0"/>
              <a:t>Can pass large amounts of data, including images, in body </a:t>
            </a:r>
            <a:r>
              <a:rPr lang="zh-CN" altLang="en-CA" sz="1600" dirty="0"/>
              <a:t>可以传递非常大的数据图片等</a:t>
            </a:r>
            <a:endParaRPr lang="en-CA" sz="1600" dirty="0"/>
          </a:p>
          <a:p>
            <a:endParaRPr lang="en-CA" dirty="0"/>
          </a:p>
        </p:txBody>
      </p:sp>
      <p:sp>
        <p:nvSpPr>
          <p:cNvPr id="4" name="Rectangle 3"/>
          <p:cNvSpPr/>
          <p:nvPr/>
        </p:nvSpPr>
        <p:spPr bwMode="auto">
          <a:xfrm>
            <a:off x="9892443" y="3268662"/>
            <a:ext cx="1905001" cy="2751653"/>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rPr>
              <a:t>contoso</a:t>
            </a:r>
            <a:endParaRPr lang="en-CA" sz="2400"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6" name="Rectangle: Rounded Corners 5"/>
          <p:cNvSpPr/>
          <p:nvPr/>
        </p:nvSpPr>
        <p:spPr bwMode="auto">
          <a:xfrm>
            <a:off x="10121044" y="3829708"/>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1200" dirty="0">
                <a:solidFill>
                  <a:srgbClr val="333333"/>
                </a:solidFill>
                <a:ea typeface="Segoe UI" panose="020B0502040204020203" pitchFamily="34" charset="0"/>
                <a:cs typeface="Segoe UI" panose="020B0502040204020203" pitchFamily="34" charset="0"/>
              </a:rPr>
              <a:t>analyze()</a:t>
            </a:r>
            <a:endParaRPr lang="en-CA" sz="1200" dirty="0">
              <a:solidFill>
                <a:srgbClr val="333333"/>
              </a:solidFill>
              <a:ea typeface="Segoe UI" panose="020B0502040204020203" pitchFamily="34" charset="0"/>
              <a:cs typeface="Segoe UI" panose="020B0502040204020203" pitchFamily="34" charset="0"/>
            </a:endParaRPr>
          </a:p>
        </p:txBody>
      </p:sp>
      <p:sp>
        <p:nvSpPr>
          <p:cNvPr id="7" name="Rectangle: Rounded Corners 6"/>
          <p:cNvSpPr/>
          <p:nvPr/>
        </p:nvSpPr>
        <p:spPr bwMode="auto">
          <a:xfrm>
            <a:off x="10111902" y="454701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spcBef>
                <a:spcPct val="0"/>
              </a:spcBef>
              <a:spcAft>
                <a:spcPct val="0"/>
              </a:spcAft>
            </a:pPr>
            <a:r>
              <a:rPr lang="en-CA" sz="1200" dirty="0" err="1">
                <a:solidFill>
                  <a:srgbClr val="333333"/>
                </a:solidFill>
                <a:ea typeface="Segoe UI" panose="020B0502040204020203" pitchFamily="34" charset="0"/>
                <a:cs typeface="Segoe UI" panose="020B0502040204020203" pitchFamily="34" charset="0"/>
              </a:rPr>
              <a:t>ocr</a:t>
            </a:r>
            <a:r>
              <a:rPr lang="en-CA" sz="1200" dirty="0">
                <a:solidFill>
                  <a:srgbClr val="333333"/>
                </a:solidFill>
                <a:ea typeface="Segoe UI" panose="020B0502040204020203" pitchFamily="34" charset="0"/>
                <a:cs typeface="Segoe UI" panose="020B0502040204020203" pitchFamily="34" charset="0"/>
              </a:rPr>
              <a:t>()</a:t>
            </a:r>
            <a:endParaRPr lang="en-CA" sz="1200" dirty="0">
              <a:solidFill>
                <a:srgbClr val="333333"/>
              </a:solidFill>
              <a:ea typeface="Segoe UI" panose="020B0502040204020203" pitchFamily="34" charset="0"/>
              <a:cs typeface="Segoe UI" panose="020B0502040204020203" pitchFamily="34" charset="0"/>
            </a:endParaRPr>
          </a:p>
        </p:txBody>
      </p:sp>
      <p:sp>
        <p:nvSpPr>
          <p:cNvPr id="8" name="Rectangle: Rounded Corners 7"/>
          <p:cNvSpPr/>
          <p:nvPr/>
        </p:nvSpPr>
        <p:spPr bwMode="auto">
          <a:xfrm>
            <a:off x="10116473" y="5188115"/>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spcBef>
                <a:spcPct val="0"/>
              </a:spcBef>
              <a:spcAft>
                <a:spcPct val="0"/>
              </a:spcAft>
            </a:pPr>
            <a:r>
              <a:rPr lang="en-CA" sz="1200" dirty="0" err="1">
                <a:solidFill>
                  <a:srgbClr val="333333"/>
                </a:solidFill>
                <a:ea typeface="Segoe UI" panose="020B0502040204020203" pitchFamily="34" charset="0"/>
                <a:cs typeface="Segoe UI" panose="020B0502040204020203" pitchFamily="34" charset="0"/>
              </a:rPr>
              <a:t>recognizeText</a:t>
            </a:r>
            <a:r>
              <a:rPr lang="en-CA" sz="1200" dirty="0">
                <a:solidFill>
                  <a:srgbClr val="333333"/>
                </a:solidFill>
                <a:ea typeface="Segoe UI" panose="020B0502040204020203" pitchFamily="34" charset="0"/>
                <a:cs typeface="Segoe UI" panose="020B0502040204020203" pitchFamily="34" charset="0"/>
              </a:rPr>
              <a:t>()</a:t>
            </a:r>
            <a:endParaRPr lang="en-CA" sz="1200" dirty="0">
              <a:solidFill>
                <a:srgbClr val="333333"/>
              </a:solidFill>
              <a:ea typeface="Segoe UI" panose="020B0502040204020203" pitchFamily="34" charset="0"/>
              <a:cs typeface="Segoe UI" panose="020B0502040204020203" pitchFamily="34" charset="0"/>
            </a:endParaRPr>
          </a:p>
        </p:txBody>
      </p:sp>
      <p:sp>
        <p:nvSpPr>
          <p:cNvPr id="9" name="Rectangle: Rounded Corners 8"/>
          <p:cNvSpPr/>
          <p:nvPr/>
        </p:nvSpPr>
        <p:spPr bwMode="auto">
          <a:xfrm>
            <a:off x="6094948" y="3829708"/>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1200" dirty="0" err="1">
                <a:solidFill>
                  <a:srgbClr val="333333"/>
                </a:solidFill>
                <a:ea typeface="Segoe UI" panose="020B0502040204020203" pitchFamily="34" charset="0"/>
                <a:cs typeface="Segoe UI" panose="020B0502040204020203" pitchFamily="34" charset="0"/>
              </a:rPr>
              <a:t>MyPythonCode</a:t>
            </a:r>
            <a:endParaRPr lang="en-CA" sz="1200" dirty="0">
              <a:solidFill>
                <a:srgbClr val="333333"/>
              </a:solidFill>
              <a:ea typeface="Segoe UI" panose="020B0502040204020203" pitchFamily="34" charset="0"/>
              <a:cs typeface="Segoe UI" panose="020B0502040204020203" pitchFamily="34" charset="0"/>
            </a:endParaRPr>
          </a:p>
        </p:txBody>
      </p:sp>
      <p:sp>
        <p:nvSpPr>
          <p:cNvPr id="10" name="Arrow: Right 9"/>
          <p:cNvSpPr/>
          <p:nvPr/>
        </p:nvSpPr>
        <p:spPr bwMode="auto">
          <a:xfrm>
            <a:off x="7635556" y="4015122"/>
            <a:ext cx="2485488"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TextBox 10"/>
          <p:cNvSpPr txBox="1"/>
          <p:nvPr/>
        </p:nvSpPr>
        <p:spPr>
          <a:xfrm>
            <a:off x="7974943" y="3539146"/>
            <a:ext cx="1762790" cy="627864"/>
          </a:xfrm>
          <a:prstGeom prst="rect">
            <a:avLst/>
          </a:prstGeom>
          <a:noFill/>
        </p:spPr>
        <p:txBody>
          <a:bodyPr wrap="non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GET, POST</a:t>
            </a:r>
            <a:endParaRPr lang="en-CA" sz="2400" dirty="0">
              <a:gradFill>
                <a:gsLst>
                  <a:gs pos="2917">
                    <a:schemeClr val="tx1"/>
                  </a:gs>
                  <a:gs pos="30000">
                    <a:schemeClr val="tx1"/>
                  </a:gs>
                </a:gsLst>
                <a:lin ang="5400000" scaled="0"/>
              </a:gra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The requests library simplifies HTTP calls from Python code</a:t>
            </a:r>
            <a:r>
              <a:rPr lang="zh-CN" altLang="en-CA" b="1" dirty="0"/>
              <a:t>使用</a:t>
            </a:r>
            <a:r>
              <a:rPr altLang="zh-CN" b="1" dirty="0"/>
              <a:t>Python</a:t>
            </a:r>
            <a:r>
              <a:rPr lang="zh-CN" altLang="en-US" b="1" dirty="0"/>
              <a:t>可以简单的发送</a:t>
            </a:r>
            <a:r>
              <a:rPr altLang="zh-CN" b="1" dirty="0"/>
              <a:t>http</a:t>
            </a:r>
            <a:r>
              <a:rPr lang="zh-CN" altLang="en-US" b="1" dirty="0"/>
              <a:t>请求</a:t>
            </a:r>
            <a:endParaRPr lang="zh-CN" altLang="en-US" b="1" dirty="0"/>
          </a:p>
        </p:txBody>
      </p:sp>
      <p:sp>
        <p:nvSpPr>
          <p:cNvPr id="4" name="Rectangle 3"/>
          <p:cNvSpPr/>
          <p:nvPr/>
        </p:nvSpPr>
        <p:spPr bwMode="auto">
          <a:xfrm>
            <a:off x="7056437" y="3268662"/>
            <a:ext cx="1905001" cy="2751653"/>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rPr>
              <a:t>contoso</a:t>
            </a:r>
            <a:endParaRPr lang="en-CA" sz="2400"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6" name="Rectangle: Rounded Corners 5"/>
          <p:cNvSpPr/>
          <p:nvPr/>
        </p:nvSpPr>
        <p:spPr bwMode="auto">
          <a:xfrm>
            <a:off x="7285038" y="3829708"/>
            <a:ext cx="1524000" cy="6096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1200" dirty="0">
                <a:solidFill>
                  <a:srgbClr val="333333"/>
                </a:solidFill>
                <a:ea typeface="Segoe UI" panose="020B0502040204020203" pitchFamily="34" charset="0"/>
                <a:cs typeface="Segoe UI" panose="020B0502040204020203" pitchFamily="34" charset="0"/>
              </a:rPr>
              <a:t>analyze()</a:t>
            </a:r>
            <a:endParaRPr lang="en-CA" sz="1200" dirty="0">
              <a:solidFill>
                <a:srgbClr val="333333"/>
              </a:solidFill>
              <a:ea typeface="Segoe UI" panose="020B0502040204020203" pitchFamily="34" charset="0"/>
              <a:cs typeface="Segoe UI" panose="020B0502040204020203" pitchFamily="34" charset="0"/>
            </a:endParaRPr>
          </a:p>
        </p:txBody>
      </p:sp>
      <p:sp>
        <p:nvSpPr>
          <p:cNvPr id="7" name="Rectangle: Rounded Corners 6"/>
          <p:cNvSpPr/>
          <p:nvPr/>
        </p:nvSpPr>
        <p:spPr bwMode="auto">
          <a:xfrm>
            <a:off x="7275896" y="4547011"/>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spcBef>
                <a:spcPct val="0"/>
              </a:spcBef>
              <a:spcAft>
                <a:spcPct val="0"/>
              </a:spcAft>
            </a:pPr>
            <a:r>
              <a:rPr lang="en-CA" sz="1200" dirty="0" err="1">
                <a:solidFill>
                  <a:srgbClr val="333333"/>
                </a:solidFill>
                <a:ea typeface="Segoe UI" panose="020B0502040204020203" pitchFamily="34" charset="0"/>
                <a:cs typeface="Segoe UI" panose="020B0502040204020203" pitchFamily="34" charset="0"/>
              </a:rPr>
              <a:t>ocr</a:t>
            </a:r>
            <a:r>
              <a:rPr lang="en-CA" sz="1200" dirty="0">
                <a:solidFill>
                  <a:srgbClr val="333333"/>
                </a:solidFill>
                <a:ea typeface="Segoe UI" panose="020B0502040204020203" pitchFamily="34" charset="0"/>
                <a:cs typeface="Segoe UI" panose="020B0502040204020203" pitchFamily="34" charset="0"/>
              </a:rPr>
              <a:t>()</a:t>
            </a:r>
            <a:endParaRPr lang="en-CA" sz="1200" dirty="0">
              <a:solidFill>
                <a:srgbClr val="333333"/>
              </a:solidFill>
              <a:ea typeface="Segoe UI" panose="020B0502040204020203" pitchFamily="34" charset="0"/>
              <a:cs typeface="Segoe UI" panose="020B0502040204020203" pitchFamily="34" charset="0"/>
            </a:endParaRPr>
          </a:p>
        </p:txBody>
      </p:sp>
      <p:sp>
        <p:nvSpPr>
          <p:cNvPr id="8" name="Rectangle: Rounded Corners 7"/>
          <p:cNvSpPr/>
          <p:nvPr/>
        </p:nvSpPr>
        <p:spPr bwMode="auto">
          <a:xfrm>
            <a:off x="7280467" y="5188115"/>
            <a:ext cx="1524000" cy="533400"/>
          </a:xfrm>
          <a:prstGeom prst="roundRect">
            <a:avLst/>
          </a:prstGeom>
          <a:solidFill>
            <a:srgbClr val="FFFC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spcBef>
                <a:spcPct val="0"/>
              </a:spcBef>
              <a:spcAft>
                <a:spcPct val="0"/>
              </a:spcAft>
            </a:pPr>
            <a:r>
              <a:rPr lang="en-CA" sz="1200" dirty="0" err="1">
                <a:solidFill>
                  <a:srgbClr val="333333"/>
                </a:solidFill>
                <a:ea typeface="Segoe UI" panose="020B0502040204020203" pitchFamily="34" charset="0"/>
                <a:cs typeface="Segoe UI" panose="020B0502040204020203" pitchFamily="34" charset="0"/>
              </a:rPr>
              <a:t>recognizeText</a:t>
            </a:r>
            <a:r>
              <a:rPr lang="en-CA" sz="1200" dirty="0">
                <a:solidFill>
                  <a:srgbClr val="333333"/>
                </a:solidFill>
                <a:ea typeface="Segoe UI" panose="020B0502040204020203" pitchFamily="34" charset="0"/>
                <a:cs typeface="Segoe UI" panose="020B0502040204020203" pitchFamily="34" charset="0"/>
              </a:rPr>
              <a:t>()</a:t>
            </a:r>
            <a:endParaRPr lang="en-CA" sz="1200" dirty="0">
              <a:solidFill>
                <a:srgbClr val="333333"/>
              </a:solidFill>
              <a:ea typeface="Segoe UI" panose="020B0502040204020203" pitchFamily="34" charset="0"/>
              <a:cs typeface="Segoe UI" panose="020B0502040204020203" pitchFamily="34" charset="0"/>
            </a:endParaRPr>
          </a:p>
        </p:txBody>
      </p:sp>
      <p:sp>
        <p:nvSpPr>
          <p:cNvPr id="9" name="Rectangle: Rounded Corners 8"/>
          <p:cNvSpPr/>
          <p:nvPr/>
        </p:nvSpPr>
        <p:spPr bwMode="auto">
          <a:xfrm>
            <a:off x="1706727" y="3810516"/>
            <a:ext cx="1524000" cy="609600"/>
          </a:xfrm>
          <a:prstGeom prst="roundRect">
            <a:avLst/>
          </a:prstGeom>
          <a:solidFill>
            <a:srgbClr val="FFFC9E"/>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sz="1200" dirty="0" err="1">
                <a:solidFill>
                  <a:srgbClr val="333333"/>
                </a:solidFill>
                <a:ea typeface="Segoe UI" panose="020B0502040204020203" pitchFamily="34" charset="0"/>
                <a:cs typeface="Segoe UI" panose="020B0502040204020203" pitchFamily="34" charset="0"/>
              </a:rPr>
              <a:t>MyPythonCode</a:t>
            </a:r>
            <a:endParaRPr lang="en-CA" sz="1200" dirty="0">
              <a:solidFill>
                <a:srgbClr val="333333"/>
              </a:solidFill>
              <a:ea typeface="Segoe UI" panose="020B0502040204020203" pitchFamily="34" charset="0"/>
              <a:cs typeface="Segoe UI" panose="020B0502040204020203" pitchFamily="34" charset="0"/>
            </a:endParaRPr>
          </a:p>
        </p:txBody>
      </p:sp>
      <p:sp>
        <p:nvSpPr>
          <p:cNvPr id="10" name="Arrow: Right 9"/>
          <p:cNvSpPr/>
          <p:nvPr/>
        </p:nvSpPr>
        <p:spPr bwMode="auto">
          <a:xfrm>
            <a:off x="3230727" y="4015122"/>
            <a:ext cx="4054311" cy="303776"/>
          </a:xfrm>
          <a:prstGeom prst="rightArrow">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11" name="TextBox 10"/>
          <p:cNvSpPr txBox="1"/>
          <p:nvPr/>
        </p:nvSpPr>
        <p:spPr>
          <a:xfrm>
            <a:off x="2764435" y="2068496"/>
            <a:ext cx="3996928" cy="1523494"/>
          </a:xfrm>
          <a:prstGeom prst="rect">
            <a:avLst/>
          </a:prstGeom>
          <a:noFill/>
        </p:spPr>
        <p:txBody>
          <a:bodyPr wrap="none" lIns="182880" tIns="146304" rIns="182880" bIns="146304" rtlCol="0">
            <a:spAutoFit/>
          </a:bodyPr>
          <a:lstStyle/>
          <a:p>
            <a:pPr>
              <a:lnSpc>
                <a:spcPct val="90000"/>
              </a:lnSpc>
              <a:spcAft>
                <a:spcPts val="600"/>
              </a:spcAft>
            </a:pPr>
            <a:r>
              <a:rPr lang="en-CA" dirty="0" err="1">
                <a:gradFill>
                  <a:gsLst>
                    <a:gs pos="2917">
                      <a:schemeClr val="tx1"/>
                    </a:gs>
                    <a:gs pos="30000">
                      <a:schemeClr val="tx1"/>
                    </a:gs>
                  </a:gsLst>
                  <a:lin ang="5400000" scaled="0"/>
                </a:gradFill>
              </a:rPr>
              <a:t>requests.post</a:t>
            </a:r>
            <a:r>
              <a:rPr lang="en-CA" dirty="0">
                <a:gradFill>
                  <a:gsLst>
                    <a:gs pos="2917">
                      <a:schemeClr val="tx1"/>
                    </a:gs>
                    <a:gs pos="30000">
                      <a:schemeClr val="tx1"/>
                    </a:gs>
                  </a:gsLst>
                  <a:lin ang="5400000" scaled="0"/>
                </a:gradFill>
              </a:rPr>
              <a:t>(address, </a:t>
            </a:r>
            <a:endParaRPr lang="en-CA" dirty="0">
              <a:gradFill>
                <a:gsLst>
                  <a:gs pos="2917">
                    <a:schemeClr val="tx1"/>
                  </a:gs>
                  <a:gs pos="30000">
                    <a:schemeClr val="tx1"/>
                  </a:gs>
                </a:gsLst>
                <a:lin ang="5400000" scaled="0"/>
              </a:gradFill>
            </a:endParaRPr>
          </a:p>
          <a:p>
            <a:pPr>
              <a:lnSpc>
                <a:spcPct val="90000"/>
              </a:lnSpc>
              <a:spcAft>
                <a:spcPts val="600"/>
              </a:spcAft>
            </a:pPr>
            <a:r>
              <a:rPr lang="en-CA" dirty="0">
                <a:gradFill>
                  <a:gsLst>
                    <a:gs pos="2917">
                      <a:schemeClr val="tx1"/>
                    </a:gs>
                    <a:gs pos="30000">
                      <a:schemeClr val="tx1"/>
                    </a:gs>
                  </a:gsLst>
                  <a:lin ang="5400000" scaled="0"/>
                </a:gradFill>
              </a:rPr>
              <a:t>                       </a:t>
            </a:r>
            <a:r>
              <a:rPr lang="en-CA" dirty="0" err="1">
                <a:gradFill>
                  <a:gsLst>
                    <a:gs pos="2917">
                      <a:schemeClr val="tx1"/>
                    </a:gs>
                    <a:gs pos="30000">
                      <a:schemeClr val="tx1"/>
                    </a:gs>
                  </a:gsLst>
                  <a:lin ang="5400000" scaled="0"/>
                </a:gradFill>
              </a:rPr>
              <a:t>http_headers</a:t>
            </a:r>
            <a:r>
              <a:rPr lang="en-CA" dirty="0">
                <a:gradFill>
                  <a:gsLst>
                    <a:gs pos="2917">
                      <a:schemeClr val="tx1"/>
                    </a:gs>
                    <a:gs pos="30000">
                      <a:schemeClr val="tx1"/>
                    </a:gs>
                  </a:gsLst>
                  <a:lin ang="5400000" scaled="0"/>
                </a:gradFill>
              </a:rPr>
              <a:t>, </a:t>
            </a:r>
            <a:endParaRPr lang="en-CA" dirty="0">
              <a:gradFill>
                <a:gsLst>
                  <a:gs pos="2917">
                    <a:schemeClr val="tx1"/>
                  </a:gs>
                  <a:gs pos="30000">
                    <a:schemeClr val="tx1"/>
                  </a:gs>
                </a:gsLst>
                <a:lin ang="5400000" scaled="0"/>
              </a:gradFill>
            </a:endParaRPr>
          </a:p>
          <a:p>
            <a:pPr>
              <a:lnSpc>
                <a:spcPct val="90000"/>
              </a:lnSpc>
              <a:spcAft>
                <a:spcPts val="600"/>
              </a:spcAft>
            </a:pPr>
            <a:r>
              <a:rPr lang="en-CA" dirty="0">
                <a:gradFill>
                  <a:gsLst>
                    <a:gs pos="2917">
                      <a:schemeClr val="tx1"/>
                    </a:gs>
                    <a:gs pos="30000">
                      <a:schemeClr val="tx1"/>
                    </a:gs>
                  </a:gsLst>
                  <a:lin ang="5400000" scaled="0"/>
                </a:gradFill>
              </a:rPr>
              <a:t>                       </a:t>
            </a:r>
            <a:r>
              <a:rPr lang="en-CA" dirty="0" err="1">
                <a:gradFill>
                  <a:gsLst>
                    <a:gs pos="2917">
                      <a:schemeClr val="tx1"/>
                    </a:gs>
                    <a:gs pos="30000">
                      <a:schemeClr val="tx1"/>
                    </a:gs>
                  </a:gsLst>
                  <a:lin ang="5400000" scaled="0"/>
                </a:gradFill>
              </a:rPr>
              <a:t>function_parameters</a:t>
            </a:r>
            <a:r>
              <a:rPr lang="en-CA" dirty="0">
                <a:gradFill>
                  <a:gsLst>
                    <a:gs pos="2917">
                      <a:schemeClr val="tx1"/>
                    </a:gs>
                    <a:gs pos="30000">
                      <a:schemeClr val="tx1"/>
                    </a:gs>
                  </a:gsLst>
                  <a:lin ang="5400000" scaled="0"/>
                </a:gradFill>
              </a:rPr>
              <a:t>, </a:t>
            </a:r>
            <a:endParaRPr lang="en-CA" dirty="0">
              <a:gradFill>
                <a:gsLst>
                  <a:gs pos="2917">
                    <a:schemeClr val="tx1"/>
                  </a:gs>
                  <a:gs pos="30000">
                    <a:schemeClr val="tx1"/>
                  </a:gs>
                </a:gsLst>
                <a:lin ang="5400000" scaled="0"/>
              </a:gradFill>
            </a:endParaRPr>
          </a:p>
          <a:p>
            <a:pPr>
              <a:lnSpc>
                <a:spcPct val="90000"/>
              </a:lnSpc>
              <a:spcAft>
                <a:spcPts val="600"/>
              </a:spcAft>
            </a:pPr>
            <a:r>
              <a:rPr lang="en-CA" dirty="0">
                <a:gradFill>
                  <a:gsLst>
                    <a:gs pos="2917">
                      <a:schemeClr val="tx1"/>
                    </a:gs>
                    <a:gs pos="30000">
                      <a:schemeClr val="tx1"/>
                    </a:gs>
                  </a:gsLst>
                  <a:lin ang="5400000" scaled="0"/>
                </a:gradFill>
              </a:rPr>
              <a:t>                       </a:t>
            </a:r>
            <a:r>
              <a:rPr lang="en-CA" dirty="0" err="1">
                <a:gradFill>
                  <a:gsLst>
                    <a:gs pos="2917">
                      <a:schemeClr val="tx1"/>
                    </a:gs>
                    <a:gs pos="30000">
                      <a:schemeClr val="tx1"/>
                    </a:gs>
                  </a:gsLst>
                  <a:lin ang="5400000" scaled="0"/>
                </a:gradFill>
              </a:rPr>
              <a:t>message_body</a:t>
            </a:r>
            <a:r>
              <a:rPr lang="en-CA" dirty="0">
                <a:gradFill>
                  <a:gsLst>
                    <a:gs pos="2917">
                      <a:schemeClr val="tx1"/>
                    </a:gs>
                    <a:gs pos="30000">
                      <a:schemeClr val="tx1"/>
                    </a:gs>
                  </a:gsLst>
                  <a:lin ang="5400000" scaled="0"/>
                </a:gradFill>
              </a:rPr>
              <a:t>)</a:t>
            </a:r>
            <a:endParaRPr lang="en-CA" dirty="0">
              <a:gradFill>
                <a:gsLst>
                  <a:gs pos="2917">
                    <a:schemeClr val="tx1"/>
                  </a:gs>
                  <a:gs pos="30000">
                    <a:schemeClr val="tx1"/>
                  </a:gs>
                </a:gsLst>
                <a:lin ang="5400000" scaled="0"/>
              </a:gradFill>
            </a:endParaRPr>
          </a:p>
        </p:txBody>
      </p:sp>
      <p:sp>
        <p:nvSpPr>
          <p:cNvPr id="3" name="Rectangle 2"/>
          <p:cNvSpPr/>
          <p:nvPr/>
        </p:nvSpPr>
        <p:spPr bwMode="auto">
          <a:xfrm>
            <a:off x="7601822" y="2168076"/>
            <a:ext cx="2108210" cy="708880"/>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dirty="0">
                <a:solidFill>
                  <a:srgbClr val="333333"/>
                </a:solidFill>
                <a:ea typeface="Segoe UI" panose="020B0502040204020203" pitchFamily="34" charset="0"/>
                <a:cs typeface="Segoe UI" panose="020B0502040204020203" pitchFamily="34" charset="0"/>
              </a:rPr>
              <a:t>content-type,</a:t>
            </a:r>
            <a:endParaRPr lang="en-CA" dirty="0">
              <a:solidFill>
                <a:srgbClr val="333333"/>
              </a:solidFill>
              <a:ea typeface="Segoe UI" panose="020B0502040204020203" pitchFamily="34" charset="0"/>
              <a:cs typeface="Segoe UI" panose="020B0502040204020203" pitchFamily="34" charset="0"/>
            </a:endParaRPr>
          </a:p>
          <a:p>
            <a:pPr algn="ctr" defTabSz="932180" fontAlgn="base">
              <a:lnSpc>
                <a:spcPct val="90000"/>
              </a:lnSpc>
              <a:spcBef>
                <a:spcPct val="0"/>
              </a:spcBef>
              <a:spcAft>
                <a:spcPct val="0"/>
              </a:spcAft>
            </a:pPr>
            <a:r>
              <a:rPr lang="en-CA" dirty="0">
                <a:solidFill>
                  <a:srgbClr val="333333"/>
                </a:solidFill>
                <a:ea typeface="Segoe UI" panose="020B0502040204020203" pitchFamily="34" charset="0"/>
                <a:cs typeface="Segoe UI" panose="020B0502040204020203" pitchFamily="34" charset="0"/>
              </a:rPr>
              <a:t>API key</a:t>
            </a:r>
            <a:endParaRPr lang="en-CA" dirty="0">
              <a:solidFill>
                <a:srgbClr val="333333"/>
              </a:solidFill>
              <a:ea typeface="Segoe UI" panose="020B0502040204020203" pitchFamily="34" charset="0"/>
              <a:cs typeface="Segoe UI" panose="020B0502040204020203" pitchFamily="34" charset="0"/>
            </a:endParaRPr>
          </a:p>
        </p:txBody>
      </p:sp>
      <p:sp>
        <p:nvSpPr>
          <p:cNvPr id="24" name="Isosceles Triangle 23"/>
          <p:cNvSpPr/>
          <p:nvPr/>
        </p:nvSpPr>
        <p:spPr bwMode="auto">
          <a:xfrm rot="16200000">
            <a:off x="6349543" y="1624673"/>
            <a:ext cx="708878" cy="1795685"/>
          </a:xfrm>
          <a:prstGeom prst="triangle">
            <a:avLst>
              <a:gd name="adj" fmla="val 32382"/>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5" name="Rectangle 24"/>
          <p:cNvSpPr/>
          <p:nvPr/>
        </p:nvSpPr>
        <p:spPr bwMode="auto">
          <a:xfrm>
            <a:off x="7435056" y="2030473"/>
            <a:ext cx="2108210" cy="454776"/>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dirty="0" err="1">
                <a:solidFill>
                  <a:srgbClr val="333333"/>
                </a:solidFill>
                <a:ea typeface="Segoe UI" panose="020B0502040204020203" pitchFamily="34" charset="0"/>
                <a:cs typeface="Segoe UI" panose="020B0502040204020203" pitchFamily="34" charset="0"/>
              </a:rPr>
              <a:t>contoso</a:t>
            </a:r>
            <a:r>
              <a:rPr lang="en-CA" dirty="0">
                <a:solidFill>
                  <a:srgbClr val="333333"/>
                </a:solidFill>
                <a:ea typeface="Segoe UI" panose="020B0502040204020203" pitchFamily="34" charset="0"/>
                <a:cs typeface="Segoe UI" panose="020B0502040204020203" pitchFamily="34" charset="0"/>
              </a:rPr>
              <a:t>/analyze</a:t>
            </a:r>
            <a:endParaRPr lang="en-CA" dirty="0">
              <a:solidFill>
                <a:srgbClr val="333333"/>
              </a:solidFill>
              <a:ea typeface="Segoe UI" panose="020B0502040204020203" pitchFamily="34" charset="0"/>
              <a:cs typeface="Segoe UI" panose="020B0502040204020203" pitchFamily="34" charset="0"/>
            </a:endParaRPr>
          </a:p>
        </p:txBody>
      </p:sp>
      <p:sp>
        <p:nvSpPr>
          <p:cNvPr id="26" name="Isosceles Triangle 25"/>
          <p:cNvSpPr/>
          <p:nvPr/>
        </p:nvSpPr>
        <p:spPr bwMode="auto">
          <a:xfrm rot="16200000">
            <a:off x="6312003" y="1357845"/>
            <a:ext cx="450427" cy="1795684"/>
          </a:xfrm>
          <a:prstGeom prst="triangle">
            <a:avLst>
              <a:gd name="adj" fmla="val 32382"/>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7" name="Rectangle 26"/>
          <p:cNvSpPr/>
          <p:nvPr/>
        </p:nvSpPr>
        <p:spPr bwMode="auto">
          <a:xfrm>
            <a:off x="8373741" y="2522515"/>
            <a:ext cx="2108210" cy="708880"/>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dirty="0" err="1">
                <a:solidFill>
                  <a:srgbClr val="333333"/>
                </a:solidFill>
                <a:ea typeface="Segoe UI" panose="020B0502040204020203" pitchFamily="34" charset="0"/>
                <a:cs typeface="Segoe UI" panose="020B0502040204020203" pitchFamily="34" charset="0"/>
              </a:rPr>
              <a:t>visualfeatures</a:t>
            </a:r>
            <a:r>
              <a:rPr lang="en-CA" dirty="0">
                <a:solidFill>
                  <a:srgbClr val="333333"/>
                </a:solidFill>
                <a:ea typeface="Segoe UI" panose="020B0502040204020203" pitchFamily="34" charset="0"/>
                <a:cs typeface="Segoe UI" panose="020B0502040204020203" pitchFamily="34" charset="0"/>
              </a:rPr>
              <a:t>, details, language</a:t>
            </a:r>
            <a:endParaRPr lang="en-CA" dirty="0">
              <a:solidFill>
                <a:srgbClr val="333333"/>
              </a:solidFill>
              <a:ea typeface="Segoe UI" panose="020B0502040204020203" pitchFamily="34" charset="0"/>
              <a:cs typeface="Segoe UI" panose="020B0502040204020203" pitchFamily="34" charset="0"/>
            </a:endParaRPr>
          </a:p>
        </p:txBody>
      </p:sp>
      <p:sp>
        <p:nvSpPr>
          <p:cNvPr id="28" name="Isosceles Triangle 27"/>
          <p:cNvSpPr/>
          <p:nvPr/>
        </p:nvSpPr>
        <p:spPr bwMode="auto">
          <a:xfrm rot="16200000">
            <a:off x="7152001" y="1979112"/>
            <a:ext cx="708878" cy="1795685"/>
          </a:xfrm>
          <a:prstGeom prst="triangle">
            <a:avLst>
              <a:gd name="adj" fmla="val 32382"/>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9" name="Rectangle 28"/>
          <p:cNvSpPr/>
          <p:nvPr/>
        </p:nvSpPr>
        <p:spPr bwMode="auto">
          <a:xfrm>
            <a:off x="1121515" y="2998983"/>
            <a:ext cx="1984142" cy="533400"/>
          </a:xfrm>
          <a:prstGeom prst="rect">
            <a:avLst/>
          </a:prstGeom>
          <a:no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r>
              <a:rPr lang="en-CA" dirty="0">
                <a:solidFill>
                  <a:srgbClr val="333333"/>
                </a:solidFill>
                <a:ea typeface="Segoe UI" panose="020B0502040204020203" pitchFamily="34" charset="0"/>
                <a:cs typeface="Segoe UI" panose="020B0502040204020203" pitchFamily="34" charset="0"/>
              </a:rPr>
              <a:t>image file</a:t>
            </a:r>
            <a:endParaRPr lang="en-CA" dirty="0">
              <a:solidFill>
                <a:srgbClr val="333333"/>
              </a:solidFill>
              <a:ea typeface="Segoe UI" panose="020B0502040204020203" pitchFamily="34" charset="0"/>
              <a:cs typeface="Segoe UI" panose="020B0502040204020203" pitchFamily="34" charset="0"/>
            </a:endParaRPr>
          </a:p>
        </p:txBody>
      </p:sp>
      <p:sp>
        <p:nvSpPr>
          <p:cNvPr id="30" name="Isosceles Triangle 29"/>
          <p:cNvSpPr/>
          <p:nvPr/>
        </p:nvSpPr>
        <p:spPr bwMode="auto">
          <a:xfrm rot="5400000">
            <a:off x="3447085" y="2657554"/>
            <a:ext cx="533399" cy="1216258"/>
          </a:xfrm>
          <a:prstGeom prst="triangle">
            <a:avLst>
              <a:gd name="adj" fmla="val 60760"/>
            </a:avLst>
          </a:prstGeom>
          <a:solidFill>
            <a:schemeClr val="bg1"/>
          </a:solidFill>
          <a:ln>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Learning how to </a:t>
            </a:r>
            <a:r>
              <a:rPr lang="en-CA"/>
              <a:t>call APIs </a:t>
            </a:r>
            <a:r>
              <a:rPr lang="en-CA" dirty="0"/>
              <a:t>unlocks functionality from developers and software companies around the world</a:t>
            </a:r>
            <a:br>
              <a:rPr lang="en-CA" dirty="0"/>
            </a:br>
            <a:r>
              <a:rPr lang="zh-CN" altLang="en-CA" dirty="0"/>
              <a:t>学会怎么调用</a:t>
            </a:r>
            <a:r>
              <a:rPr altLang="zh-CN" dirty="0"/>
              <a:t>API</a:t>
            </a:r>
            <a:r>
              <a:rPr lang="zh-CN" altLang="en-US" dirty="0"/>
              <a:t>可以连接上</a:t>
            </a:r>
            <a:r>
              <a:rPr lang="zh-CN" altLang="en-US" dirty="0"/>
              <a:t>全世界的</a:t>
            </a:r>
            <a:r>
              <a:rPr lang="zh-CN" altLang="en-US" dirty="0"/>
              <a:t>软件公司和开发者</a:t>
            </a:r>
            <a:endParaRPr lang="zh-CN" altLang="en-US" dirty="0"/>
          </a:p>
        </p:txBody>
      </p:sp>
      <p:sp>
        <p:nvSpPr>
          <p:cNvPr id="3" name="Text Placeholder 2"/>
          <p:cNvSpPr>
            <a:spLocks noGrp="1"/>
          </p:cNvSpPr>
          <p:nvPr>
            <p:ph type="body" sz="quarter" idx="10"/>
          </p:nvPr>
        </p:nvSpPr>
        <p:spPr>
          <a:xfrm>
            <a:off x="365760" y="3703002"/>
            <a:ext cx="11704320" cy="1498600"/>
          </a:xfrm>
        </p:spPr>
        <p:txBody>
          <a:bodyPr/>
          <a:lstStyle/>
          <a:p>
            <a:r>
              <a:rPr lang="en-CA" dirty="0"/>
              <a:t>API parameters and keys requirements will vary</a:t>
            </a:r>
            <a:endParaRPr lang="en-CA" dirty="0"/>
          </a:p>
          <a:p>
            <a:r>
              <a:rPr lang="en-CA" dirty="0"/>
              <a:t>Refer to product and API documentation to learn how to call a specific API</a:t>
            </a:r>
            <a:endParaRPr lang="en-CA" dirty="0"/>
          </a:p>
          <a:p>
            <a:r>
              <a:rPr lang="en-US" altLang="en-CA" dirty="0"/>
              <a:t>API</a:t>
            </a:r>
            <a:r>
              <a:rPr lang="zh-CN" altLang="en-US" dirty="0"/>
              <a:t>参数和密钥依据产品和</a:t>
            </a:r>
            <a:r>
              <a:rPr lang="en-US" altLang="zh-CN" dirty="0"/>
              <a:t>API</a:t>
            </a:r>
            <a:r>
              <a:rPr lang="zh-CN" altLang="en-US" dirty="0"/>
              <a:t>文档各不相同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2527</Words>
  <Application>WPS 演示</Application>
  <PresentationFormat>Custom</PresentationFormat>
  <Paragraphs>102</Paragraphs>
  <Slides>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Calling an API</vt:lpstr>
      <vt:lpstr>What is a web service?</vt:lpstr>
      <vt:lpstr>What is an API</vt:lpstr>
      <vt:lpstr>Keys allow me to track which users have permission to use my web service</vt:lpstr>
      <vt:lpstr>There is a standard for sending messages across the web</vt:lpstr>
      <vt:lpstr>The requests library simplifies HTTP calls from Python code</vt:lpstr>
      <vt:lpstr>Learning how to call APIs unlocks functionality from developers and software companies around the world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207</cp:revision>
  <dcterms:created xsi:type="dcterms:W3CDTF">2015-06-04T21:40:00Z</dcterms:created>
  <dcterms:modified xsi:type="dcterms:W3CDTF">2020-01-10T08:23:27Z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KSOProductBuildVer">
    <vt:lpwstr>2052-11.1.0.9339</vt:lpwstr>
  </property>
</Properties>
</file>