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2"/>
  </p:handoutMasterIdLst>
  <p:sldIdLst>
    <p:sldId id="283" r:id="rId3"/>
    <p:sldId id="290" r:id="rId4"/>
    <p:sldId id="304" r:id="rId6"/>
    <p:sldId id="305" r:id="rId7"/>
    <p:sldId id="306" r:id="rId8"/>
    <p:sldId id="308" r:id="rId9"/>
    <p:sldId id="309" r:id="rId10"/>
    <p:sldId id="257" r:id="rId11"/>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304"/>
            <p14:sldId id="305"/>
            <p14:sldId id="306"/>
            <p14:sldId id="308"/>
            <p14:sldId id="309"/>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2050"/>
    <a:srgbClr val="0072C6"/>
    <a:srgbClr val="DC3C00"/>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Dates  </a:t>
            </a:r>
            <a:r>
              <a:rPr lang="zh-CN" altLang="en-US" dirty="0">
                <a:solidFill>
                  <a:schemeClr val="bg1"/>
                </a:solidFill>
              </a:rPr>
              <a:t>日期</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8435" y="163195"/>
            <a:ext cx="11704320" cy="914400"/>
          </a:xfrm>
        </p:spPr>
        <p:txBody>
          <a:bodyPr/>
          <a:lstStyle/>
          <a:p>
            <a:r>
              <a:rPr lang="en-US" b="1" dirty="0"/>
              <a:t>We often need current date and time when logging errors and saving data</a:t>
            </a:r>
            <a:br>
              <a:rPr lang="en-US" b="1" dirty="0"/>
            </a:br>
            <a:r>
              <a:rPr lang="zh-CN" altLang="en-US" b="1" dirty="0"/>
              <a:t>通常我们需要再保存数据或错误日志中记录当前的日期和时间</a:t>
            </a:r>
            <a:endParaRPr lang="zh-CN" altLang="en-US" b="1" dirty="0"/>
          </a:p>
        </p:txBody>
      </p:sp>
      <p:sp>
        <p:nvSpPr>
          <p:cNvPr id="5" name="Text Placeholder 4"/>
          <p:cNvSpPr>
            <a:spLocks noGrp="1"/>
          </p:cNvSpPr>
          <p:nvPr>
            <p:ph type="body" sz="quarter" idx="10"/>
          </p:nvPr>
        </p:nvSpPr>
        <p:spPr>
          <a:xfrm>
            <a:off x="366395" y="2620650"/>
            <a:ext cx="11704320" cy="3671774"/>
          </a:xfrm>
        </p:spPr>
        <p:txBody>
          <a:bodyPr/>
          <a:lstStyle/>
          <a:p>
            <a:r>
              <a:rPr lang="en-US" dirty="0">
                <a:solidFill>
                  <a:schemeClr val="tx2"/>
                </a:solidFill>
              </a:rPr>
              <a:t># To get current date and time </a:t>
            </a:r>
            <a:endParaRPr lang="en-US" dirty="0">
              <a:solidFill>
                <a:schemeClr val="tx2"/>
              </a:solidFill>
            </a:endParaRPr>
          </a:p>
          <a:p>
            <a:r>
              <a:rPr lang="en-US" dirty="0">
                <a:solidFill>
                  <a:schemeClr val="tx2"/>
                </a:solidFill>
              </a:rPr>
              <a:t># we need to use the datetime library</a:t>
            </a:r>
            <a:endParaRPr lang="en-US" dirty="0">
              <a:solidFill>
                <a:schemeClr val="tx2"/>
              </a:solidFill>
            </a:endParaRPr>
          </a:p>
          <a:p>
            <a:r>
              <a:rPr lang="en-US" dirty="0"/>
              <a:t>from datetime import datetime</a:t>
            </a:r>
            <a:endParaRPr lang="en-US" dirty="0"/>
          </a:p>
          <a:p>
            <a:br>
              <a:rPr lang="en-US" dirty="0"/>
            </a:br>
            <a:r>
              <a:rPr lang="en-US" dirty="0" err="1"/>
              <a:t>current_date</a:t>
            </a:r>
            <a:r>
              <a:rPr lang="en-US" dirty="0"/>
              <a:t> = </a:t>
            </a:r>
            <a:r>
              <a:rPr lang="en-US" dirty="0" err="1"/>
              <a:t>datetime.now</a:t>
            </a:r>
            <a:r>
              <a:rPr lang="en-US" dirty="0"/>
              <a:t>()</a:t>
            </a:r>
            <a:endParaRPr lang="en-US" dirty="0"/>
          </a:p>
          <a:p>
            <a:r>
              <a:rPr lang="en-US" dirty="0">
                <a:solidFill>
                  <a:schemeClr val="tx2"/>
                </a:solidFill>
              </a:rPr>
              <a:t># the now function returns a datetime object</a:t>
            </a:r>
            <a:endParaRPr lang="en-US" dirty="0">
              <a:solidFill>
                <a:schemeClr val="tx2"/>
              </a:solidFill>
            </a:endParaRPr>
          </a:p>
          <a:p>
            <a:r>
              <a:rPr lang="en-US" dirty="0"/>
              <a:t>print(</a:t>
            </a:r>
            <a:r>
              <a:rPr lang="en-US" dirty="0">
                <a:solidFill>
                  <a:srgbClr val="C00000"/>
                </a:solidFill>
              </a:rPr>
              <a:t>'Today is: ' </a:t>
            </a:r>
            <a:r>
              <a:rPr lang="en-US" dirty="0"/>
              <a:t>+ str(</a:t>
            </a:r>
            <a:r>
              <a:rPr lang="en-US" dirty="0" err="1"/>
              <a:t>current_date</a:t>
            </a:r>
            <a:r>
              <a:rPr lang="en-US" dirty="0"/>
              <a:t>))</a:t>
            </a:r>
            <a:endParaRPr lang="en-US" dirty="0"/>
          </a:p>
        </p:txBody>
      </p:sp>
      <p:sp>
        <p:nvSpPr>
          <p:cNvPr id="6" name="Text Placeholder 4"/>
          <p:cNvSpPr txBox="1"/>
          <p:nvPr/>
        </p:nvSpPr>
        <p:spPr>
          <a:xfrm>
            <a:off x="366458" y="6366559"/>
            <a:ext cx="11704320" cy="627864"/>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Today is: 2019-06-06 16:17:18.694511</a:t>
            </a:r>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3195" y="0"/>
            <a:ext cx="11704320" cy="914400"/>
          </a:xfrm>
        </p:spPr>
        <p:txBody>
          <a:bodyPr/>
          <a:lstStyle/>
          <a:p>
            <a:r>
              <a:rPr lang="en-US" b="1" dirty="0"/>
              <a:t>There are functions you can use with datetime objects to manipulate dates</a:t>
            </a:r>
            <a:br>
              <a:rPr lang="en-US" b="1" dirty="0"/>
            </a:br>
            <a:r>
              <a:rPr lang="zh-CN" altLang="en-US" b="1" dirty="0"/>
              <a:t>下面是一些我们用于操作日期对象的方法</a:t>
            </a:r>
            <a:endParaRPr lang="zh-CN" altLang="en-US" b="1" dirty="0"/>
          </a:p>
        </p:txBody>
      </p:sp>
      <p:sp>
        <p:nvSpPr>
          <p:cNvPr id="5" name="Text Placeholder 4"/>
          <p:cNvSpPr>
            <a:spLocks noGrp="1"/>
          </p:cNvSpPr>
          <p:nvPr>
            <p:ph type="body" sz="quarter" idx="10"/>
          </p:nvPr>
        </p:nvSpPr>
        <p:spPr>
          <a:xfrm>
            <a:off x="365760" y="1918975"/>
            <a:ext cx="11704320" cy="4206875"/>
          </a:xfrm>
        </p:spPr>
        <p:txBody>
          <a:bodyPr/>
          <a:lstStyle/>
          <a:p>
            <a:r>
              <a:rPr lang="en-US" sz="2800" dirty="0"/>
              <a:t>from datetime import datetime, </a:t>
            </a:r>
            <a:r>
              <a:rPr lang="en-US" sz="2800" dirty="0" err="1"/>
              <a:t>timedelta</a:t>
            </a:r>
            <a:endParaRPr lang="en-US" sz="2800" dirty="0"/>
          </a:p>
          <a:p>
            <a:r>
              <a:rPr lang="en-US" sz="2800" dirty="0"/>
              <a:t>today = </a:t>
            </a:r>
            <a:r>
              <a:rPr lang="en-US" sz="2800" dirty="0" err="1"/>
              <a:t>datetime.now</a:t>
            </a:r>
            <a:r>
              <a:rPr lang="en-US" sz="2800" dirty="0"/>
              <a:t>()</a:t>
            </a:r>
            <a:endParaRPr lang="en-US" sz="2800" dirty="0"/>
          </a:p>
          <a:p>
            <a:r>
              <a:rPr lang="en-US" sz="2800" dirty="0"/>
              <a:t>print(</a:t>
            </a:r>
            <a:r>
              <a:rPr lang="en-US" sz="2800" dirty="0">
                <a:solidFill>
                  <a:srgbClr val="C00000"/>
                </a:solidFill>
              </a:rPr>
              <a:t>'Today is: ' </a:t>
            </a:r>
            <a:r>
              <a:rPr lang="en-US" sz="2800" dirty="0"/>
              <a:t>+ str(today))</a:t>
            </a:r>
            <a:endParaRPr lang="en-US" sz="2800" dirty="0"/>
          </a:p>
          <a:p>
            <a:r>
              <a:rPr lang="en-US" sz="2800" dirty="0">
                <a:solidFill>
                  <a:schemeClr val="tx2"/>
                </a:solidFill>
              </a:rPr>
              <a:t># </a:t>
            </a:r>
            <a:r>
              <a:rPr lang="en-US" sz="2800" dirty="0" err="1">
                <a:solidFill>
                  <a:schemeClr val="tx2"/>
                </a:solidFill>
              </a:rPr>
              <a:t>timedelta</a:t>
            </a:r>
            <a:r>
              <a:rPr lang="en-US" sz="2800" dirty="0">
                <a:solidFill>
                  <a:schemeClr val="tx2"/>
                </a:solidFill>
              </a:rPr>
              <a:t> is used to define a period of time timedelta</a:t>
            </a:r>
            <a:r>
              <a:rPr lang="zh-CN" altLang="en-US" sz="2800" dirty="0">
                <a:solidFill>
                  <a:schemeClr val="tx2"/>
                </a:solidFill>
              </a:rPr>
              <a:t>是用于定义一段时间的方法</a:t>
            </a:r>
            <a:endParaRPr lang="en-US" sz="2800" dirty="0">
              <a:solidFill>
                <a:schemeClr val="tx2"/>
              </a:solidFill>
            </a:endParaRPr>
          </a:p>
          <a:p>
            <a:r>
              <a:rPr lang="en-US" sz="2800" dirty="0" err="1">
                <a:highlight>
                  <a:srgbClr val="FFFF00"/>
                </a:highlight>
              </a:rPr>
              <a:t>one_day</a:t>
            </a:r>
            <a:r>
              <a:rPr lang="en-US" sz="2800" dirty="0">
                <a:highlight>
                  <a:srgbClr val="FFFF00"/>
                </a:highlight>
              </a:rPr>
              <a:t> = </a:t>
            </a:r>
            <a:r>
              <a:rPr lang="en-US" sz="2800" dirty="0" err="1">
                <a:highlight>
                  <a:srgbClr val="FFFF00"/>
                </a:highlight>
              </a:rPr>
              <a:t>timedelta</a:t>
            </a:r>
            <a:r>
              <a:rPr lang="en-US" sz="2800" dirty="0">
                <a:highlight>
                  <a:srgbClr val="FFFF00"/>
                </a:highlight>
              </a:rPr>
              <a:t>(days=1)</a:t>
            </a:r>
            <a:endParaRPr lang="en-US" sz="2800" dirty="0">
              <a:highlight>
                <a:srgbClr val="FFFF00"/>
              </a:highlight>
            </a:endParaRPr>
          </a:p>
          <a:p>
            <a:r>
              <a:rPr lang="en-US" sz="2800" dirty="0">
                <a:highlight>
                  <a:srgbClr val="FFFF00"/>
                </a:highlight>
              </a:rPr>
              <a:t>yesterday = today - </a:t>
            </a:r>
            <a:r>
              <a:rPr lang="en-US" sz="2800" dirty="0" err="1">
                <a:highlight>
                  <a:srgbClr val="FFFF00"/>
                </a:highlight>
              </a:rPr>
              <a:t>one_day</a:t>
            </a:r>
            <a:endParaRPr lang="en-US" sz="2800" dirty="0">
              <a:highlight>
                <a:srgbClr val="FFFF00"/>
              </a:highlight>
            </a:endParaRPr>
          </a:p>
          <a:p>
            <a:r>
              <a:rPr lang="en-US" sz="2800" dirty="0"/>
              <a:t>print(</a:t>
            </a:r>
            <a:r>
              <a:rPr lang="en-US" sz="2800" dirty="0">
                <a:solidFill>
                  <a:srgbClr val="C00000"/>
                </a:solidFill>
              </a:rPr>
              <a:t>'Yesterday was: ' </a:t>
            </a:r>
            <a:r>
              <a:rPr lang="en-US" sz="2800" dirty="0"/>
              <a:t>+ str(yesterday))</a:t>
            </a:r>
            <a:endParaRPr lang="en-US" sz="2800" dirty="0"/>
          </a:p>
          <a:p>
            <a:endParaRPr lang="en-US" sz="2800" dirty="0"/>
          </a:p>
        </p:txBody>
      </p:sp>
      <p:sp>
        <p:nvSpPr>
          <p:cNvPr id="6" name="Text Placeholder 4"/>
          <p:cNvSpPr txBox="1"/>
          <p:nvPr/>
        </p:nvSpPr>
        <p:spPr>
          <a:xfrm>
            <a:off x="365760" y="5812855"/>
            <a:ext cx="11704320" cy="1037207"/>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chemeClr val="bg1"/>
                </a:solidFill>
              </a:rPr>
              <a:t>Today is: 2019-06-06 16:14:24.615495</a:t>
            </a:r>
            <a:endParaRPr lang="en-US" sz="2800" dirty="0">
              <a:solidFill>
                <a:schemeClr val="bg1"/>
              </a:solidFill>
            </a:endParaRPr>
          </a:p>
          <a:p>
            <a:r>
              <a:rPr lang="en-US" sz="2800" dirty="0">
                <a:solidFill>
                  <a:schemeClr val="bg1"/>
                </a:solidFill>
              </a:rPr>
              <a:t>Yesterday was: 2019-06-05 16:14:24.615495</a:t>
            </a:r>
            <a:endParaRPr lang="en-US" sz="28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Use date functions to control date formatting</a:t>
            </a:r>
            <a:br>
              <a:rPr lang="en-US" b="1" dirty="0"/>
            </a:br>
            <a:r>
              <a:rPr lang="zh-CN" altLang="en-US" b="1" dirty="0"/>
              <a:t>使用日期的方法来控制输出格式</a:t>
            </a:r>
            <a:endParaRPr lang="zh-CN" altLang="en-US" b="1" dirty="0"/>
          </a:p>
        </p:txBody>
      </p:sp>
      <p:sp>
        <p:nvSpPr>
          <p:cNvPr id="5" name="Text Placeholder 4"/>
          <p:cNvSpPr>
            <a:spLocks noGrp="1"/>
          </p:cNvSpPr>
          <p:nvPr>
            <p:ph type="body" sz="quarter" idx="10"/>
          </p:nvPr>
        </p:nvSpPr>
        <p:spPr>
          <a:xfrm>
            <a:off x="365760" y="1918975"/>
            <a:ext cx="11704320" cy="3671774"/>
          </a:xfrm>
        </p:spPr>
        <p:txBody>
          <a:bodyPr/>
          <a:lstStyle/>
          <a:p>
            <a:r>
              <a:rPr lang="en-US" sz="2800" dirty="0"/>
              <a:t>from datetime import datetime</a:t>
            </a:r>
            <a:endParaRPr lang="en-US" sz="2800" dirty="0"/>
          </a:p>
          <a:p>
            <a:r>
              <a:rPr lang="en-US" sz="2800" dirty="0" err="1"/>
              <a:t>current_date</a:t>
            </a:r>
            <a:r>
              <a:rPr lang="en-US" sz="2800" dirty="0"/>
              <a:t> = </a:t>
            </a:r>
            <a:r>
              <a:rPr lang="en-US" sz="2800" dirty="0" err="1"/>
              <a:t>datetime.now</a:t>
            </a:r>
            <a:r>
              <a:rPr lang="en-US" sz="2800" dirty="0"/>
              <a:t>()</a:t>
            </a:r>
            <a:endParaRPr lang="en-US" sz="2800" dirty="0"/>
          </a:p>
          <a:p>
            <a:br>
              <a:rPr lang="en-US" sz="2800" dirty="0"/>
            </a:br>
            <a:r>
              <a:rPr lang="en-US" sz="2800" dirty="0"/>
              <a:t>print(</a:t>
            </a:r>
            <a:r>
              <a:rPr lang="en-US" sz="2800" dirty="0">
                <a:solidFill>
                  <a:srgbClr val="C00000"/>
                </a:solidFill>
              </a:rPr>
              <a:t>'Day: ' </a:t>
            </a:r>
            <a:r>
              <a:rPr lang="en-US" sz="2800" dirty="0"/>
              <a:t>+ str(</a:t>
            </a:r>
            <a:r>
              <a:rPr lang="en-US" sz="2800" dirty="0" err="1">
                <a:highlight>
                  <a:srgbClr val="FFFF00"/>
                </a:highlight>
              </a:rPr>
              <a:t>current_date.day</a:t>
            </a:r>
            <a:r>
              <a:rPr lang="en-US" sz="2800" dirty="0"/>
              <a:t>))</a:t>
            </a:r>
            <a:endParaRPr lang="en-US" sz="2800" dirty="0"/>
          </a:p>
          <a:p>
            <a:r>
              <a:rPr lang="en-US" sz="2800" dirty="0"/>
              <a:t>print(</a:t>
            </a:r>
            <a:r>
              <a:rPr lang="en-US" sz="2800" dirty="0">
                <a:solidFill>
                  <a:srgbClr val="C00000"/>
                </a:solidFill>
              </a:rPr>
              <a:t>'Month: ' </a:t>
            </a:r>
            <a:r>
              <a:rPr lang="en-US" sz="2800" dirty="0"/>
              <a:t>+ str(</a:t>
            </a:r>
            <a:r>
              <a:rPr lang="en-US" sz="2800" dirty="0" err="1">
                <a:highlight>
                  <a:srgbClr val="FFFF00"/>
                </a:highlight>
              </a:rPr>
              <a:t>current_date.month</a:t>
            </a:r>
            <a:r>
              <a:rPr lang="en-US" sz="2800" dirty="0"/>
              <a:t>))</a:t>
            </a:r>
            <a:endParaRPr lang="en-US" sz="2800" dirty="0"/>
          </a:p>
          <a:p>
            <a:r>
              <a:rPr lang="en-US" sz="2800" dirty="0"/>
              <a:t>print(</a:t>
            </a:r>
            <a:r>
              <a:rPr lang="en-US" sz="2800" dirty="0">
                <a:solidFill>
                  <a:srgbClr val="C00000"/>
                </a:solidFill>
              </a:rPr>
              <a:t>'Year: ' </a:t>
            </a:r>
            <a:r>
              <a:rPr lang="en-US" sz="2800" dirty="0"/>
              <a:t>+ str(</a:t>
            </a:r>
            <a:r>
              <a:rPr lang="en-US" sz="2800" dirty="0" err="1">
                <a:highlight>
                  <a:srgbClr val="FFFF00"/>
                </a:highlight>
              </a:rPr>
              <a:t>current_date.year</a:t>
            </a:r>
            <a:r>
              <a:rPr lang="en-US" sz="2800" dirty="0"/>
              <a:t>))</a:t>
            </a:r>
            <a:endParaRPr lang="en-US" sz="2800" dirty="0"/>
          </a:p>
          <a:p>
            <a:br>
              <a:rPr lang="en-US" sz="2800" dirty="0"/>
            </a:br>
            <a:endParaRPr lang="en-US" sz="2800" dirty="0"/>
          </a:p>
        </p:txBody>
      </p:sp>
      <p:sp>
        <p:nvSpPr>
          <p:cNvPr id="6" name="Text Placeholder 4"/>
          <p:cNvSpPr txBox="1"/>
          <p:nvPr/>
        </p:nvSpPr>
        <p:spPr>
          <a:xfrm>
            <a:off x="365760" y="5195712"/>
            <a:ext cx="11704320" cy="1501950"/>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chemeClr val="bg1"/>
                </a:solidFill>
              </a:rPr>
              <a:t>Day: 6</a:t>
            </a:r>
            <a:endParaRPr lang="en-US" sz="2800" dirty="0">
              <a:solidFill>
                <a:schemeClr val="bg1"/>
              </a:solidFill>
            </a:endParaRPr>
          </a:p>
          <a:p>
            <a:r>
              <a:rPr lang="en-US" sz="2800" dirty="0">
                <a:solidFill>
                  <a:schemeClr val="bg1"/>
                </a:solidFill>
              </a:rPr>
              <a:t>Month: 6</a:t>
            </a:r>
            <a:endParaRPr lang="en-US" sz="2800" dirty="0">
              <a:solidFill>
                <a:schemeClr val="bg1"/>
              </a:solidFill>
            </a:endParaRPr>
          </a:p>
          <a:p>
            <a:r>
              <a:rPr lang="en-US" sz="2800" dirty="0">
                <a:solidFill>
                  <a:schemeClr val="bg1"/>
                </a:solidFill>
              </a:rPr>
              <a:t>Year: 2019</a:t>
            </a:r>
            <a:endParaRPr lang="en-US" sz="28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 y="147955"/>
            <a:ext cx="11704320" cy="914400"/>
          </a:xfrm>
        </p:spPr>
        <p:txBody>
          <a:bodyPr/>
          <a:lstStyle/>
          <a:p>
            <a:r>
              <a:rPr lang="en-US" b="1" dirty="0"/>
              <a:t>Sometimes you receive the date as a string and need to convert it to a datetime object</a:t>
            </a:r>
            <a:r>
              <a:rPr lang="zh-CN" altLang="en-US" b="1" dirty="0"/>
              <a:t>有时你接收日期的字符串需要转换为日期对象</a:t>
            </a:r>
            <a:endParaRPr lang="zh-CN" altLang="en-US" b="1" dirty="0"/>
          </a:p>
        </p:txBody>
      </p:sp>
      <p:sp>
        <p:nvSpPr>
          <p:cNvPr id="5" name="Text Placeholder 4"/>
          <p:cNvSpPr>
            <a:spLocks noGrp="1"/>
          </p:cNvSpPr>
          <p:nvPr>
            <p:ph type="body" sz="quarter" idx="10"/>
          </p:nvPr>
        </p:nvSpPr>
        <p:spPr>
          <a:xfrm>
            <a:off x="366395" y="2153925"/>
            <a:ext cx="11704320" cy="2686889"/>
          </a:xfrm>
        </p:spPr>
        <p:txBody>
          <a:bodyPr/>
          <a:lstStyle/>
          <a:p>
            <a:r>
              <a:rPr lang="en-CA" sz="2800" dirty="0"/>
              <a:t>from datetime import datetime</a:t>
            </a:r>
            <a:endParaRPr lang="en-CA" sz="2800" dirty="0"/>
          </a:p>
          <a:p>
            <a:r>
              <a:rPr lang="en-CA" sz="2800" dirty="0"/>
              <a:t>birthday = input(</a:t>
            </a:r>
            <a:r>
              <a:rPr lang="en-CA" sz="2800" dirty="0">
                <a:solidFill>
                  <a:srgbClr val="C00000"/>
                </a:solidFill>
              </a:rPr>
              <a:t>'When is your birthday (dd/mm/</a:t>
            </a:r>
            <a:r>
              <a:rPr lang="en-CA" sz="2800" dirty="0" err="1">
                <a:solidFill>
                  <a:srgbClr val="C00000"/>
                </a:solidFill>
              </a:rPr>
              <a:t>yyyy</a:t>
            </a:r>
            <a:r>
              <a:rPr lang="en-CA" sz="2800" dirty="0">
                <a:solidFill>
                  <a:srgbClr val="C00000"/>
                </a:solidFill>
              </a:rPr>
              <a:t>)? '</a:t>
            </a:r>
            <a:r>
              <a:rPr lang="en-CA" sz="2800" dirty="0">
                <a:solidFill>
                  <a:schemeClr val="tx1"/>
                </a:solidFill>
              </a:rPr>
              <a:t>)</a:t>
            </a:r>
            <a:endParaRPr lang="en-CA" sz="2800" dirty="0">
              <a:solidFill>
                <a:schemeClr val="tx1"/>
              </a:solidFill>
            </a:endParaRPr>
          </a:p>
          <a:p>
            <a:br>
              <a:rPr lang="en-CA" sz="2800" dirty="0"/>
            </a:br>
            <a:r>
              <a:rPr lang="en-CA" sz="2800" dirty="0" err="1"/>
              <a:t>birthday_date</a:t>
            </a:r>
            <a:r>
              <a:rPr lang="en-CA" sz="2800" dirty="0"/>
              <a:t> = </a:t>
            </a:r>
            <a:r>
              <a:rPr lang="en-CA" sz="2800" dirty="0" err="1">
                <a:highlight>
                  <a:srgbClr val="FFFF00"/>
                </a:highlight>
              </a:rPr>
              <a:t>datetime.strptime</a:t>
            </a:r>
            <a:r>
              <a:rPr lang="en-CA" sz="2800" dirty="0">
                <a:highlight>
                  <a:srgbClr val="FFFF00"/>
                </a:highlight>
              </a:rPr>
              <a:t>(birthday, </a:t>
            </a:r>
            <a:r>
              <a:rPr lang="en-CA" sz="2800" dirty="0">
                <a:solidFill>
                  <a:srgbClr val="C00000"/>
                </a:solidFill>
                <a:highlight>
                  <a:srgbClr val="FFFF00"/>
                </a:highlight>
              </a:rPr>
              <a:t>'%d/%m/%Y'</a:t>
            </a:r>
            <a:r>
              <a:rPr lang="en-CA" sz="2800" dirty="0">
                <a:solidFill>
                  <a:schemeClr val="tx1"/>
                </a:solidFill>
                <a:highlight>
                  <a:srgbClr val="FFFF00"/>
                </a:highlight>
              </a:rPr>
              <a:t>)</a:t>
            </a:r>
            <a:endParaRPr lang="en-CA" sz="2800" dirty="0">
              <a:solidFill>
                <a:schemeClr val="tx1"/>
              </a:solidFill>
              <a:highlight>
                <a:srgbClr val="FFFF00"/>
              </a:highlight>
            </a:endParaRPr>
          </a:p>
          <a:p>
            <a:br>
              <a:rPr lang="en-CA" sz="2400" dirty="0"/>
            </a:br>
            <a:r>
              <a:rPr lang="en-US" sz="2800" dirty="0"/>
              <a:t>print (</a:t>
            </a:r>
            <a:r>
              <a:rPr lang="en-US" sz="2800" dirty="0">
                <a:solidFill>
                  <a:srgbClr val="C00000"/>
                </a:solidFill>
              </a:rPr>
              <a:t>'Birthday: ' </a:t>
            </a:r>
            <a:r>
              <a:rPr lang="en-US" sz="2800" dirty="0"/>
              <a:t>+ str(</a:t>
            </a:r>
            <a:r>
              <a:rPr lang="en-US" sz="2800" dirty="0" err="1"/>
              <a:t>birthday_date</a:t>
            </a:r>
            <a:r>
              <a:rPr lang="en-US" sz="2800" dirty="0"/>
              <a:t>))</a:t>
            </a:r>
            <a:endParaRPr lang="en-US" sz="2800" dirty="0"/>
          </a:p>
        </p:txBody>
      </p:sp>
      <p:sp>
        <p:nvSpPr>
          <p:cNvPr id="6" name="Text Placeholder 4"/>
          <p:cNvSpPr txBox="1"/>
          <p:nvPr/>
        </p:nvSpPr>
        <p:spPr>
          <a:xfrm>
            <a:off x="198437" y="5630862"/>
            <a:ext cx="11704320" cy="1037207"/>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chemeClr val="bg1"/>
                </a:solidFill>
              </a:rPr>
              <a:t>When is your birthday (dd/mm/</a:t>
            </a:r>
            <a:r>
              <a:rPr lang="en-US" sz="2800" dirty="0" err="1">
                <a:solidFill>
                  <a:schemeClr val="bg1"/>
                </a:solidFill>
              </a:rPr>
              <a:t>yyyy</a:t>
            </a:r>
            <a:r>
              <a:rPr lang="en-US" sz="2800" dirty="0">
                <a:solidFill>
                  <a:schemeClr val="bg1"/>
                </a:solidFill>
              </a:rPr>
              <a:t>)? 24/04/1998</a:t>
            </a:r>
            <a:endParaRPr lang="en-US" sz="2800" dirty="0">
              <a:solidFill>
                <a:schemeClr val="bg1"/>
              </a:solidFill>
            </a:endParaRPr>
          </a:p>
          <a:p>
            <a:r>
              <a:rPr lang="en-US" sz="2800" dirty="0">
                <a:solidFill>
                  <a:schemeClr val="bg1"/>
                </a:solidFill>
              </a:rPr>
              <a:t>Birthday: 1998-04-24 00:00:00</a:t>
            </a:r>
            <a:endParaRPr lang="en-US" sz="28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 y="0"/>
            <a:ext cx="11704320" cy="914400"/>
          </a:xfrm>
        </p:spPr>
        <p:txBody>
          <a:bodyPr/>
          <a:lstStyle/>
          <a:p>
            <a:r>
              <a:rPr lang="en-US" b="1" dirty="0"/>
              <a:t>Converting it to a datetime allows you to use the date functions</a:t>
            </a:r>
            <a:br>
              <a:rPr lang="en-US" b="1" dirty="0"/>
            </a:br>
            <a:r>
              <a:rPr lang="zh-CN" altLang="en-US" sz="3200" b="1" dirty="0"/>
              <a:t>转换字符串为日期时间格式后你可以使用日期的方法</a:t>
            </a:r>
            <a:endParaRPr lang="zh-CN" altLang="en-US" sz="3200" b="1" dirty="0"/>
          </a:p>
        </p:txBody>
      </p:sp>
      <p:sp>
        <p:nvSpPr>
          <p:cNvPr id="5" name="Text Placeholder 4"/>
          <p:cNvSpPr>
            <a:spLocks noGrp="1"/>
          </p:cNvSpPr>
          <p:nvPr>
            <p:ph type="body" sz="quarter" idx="10"/>
          </p:nvPr>
        </p:nvSpPr>
        <p:spPr>
          <a:xfrm>
            <a:off x="198120" y="2012955"/>
            <a:ext cx="11704320" cy="3917996"/>
          </a:xfrm>
        </p:spPr>
        <p:txBody>
          <a:bodyPr/>
          <a:lstStyle/>
          <a:p>
            <a:pPr>
              <a:lnSpc>
                <a:spcPct val="100000"/>
              </a:lnSpc>
            </a:pPr>
            <a:r>
              <a:rPr lang="en-CA" sz="2800" dirty="0"/>
              <a:t>from datetime import datetime, </a:t>
            </a:r>
            <a:r>
              <a:rPr lang="en-CA" sz="2800" dirty="0" err="1"/>
              <a:t>timedelta</a:t>
            </a:r>
            <a:endParaRPr lang="en-CA" sz="2800" dirty="0"/>
          </a:p>
          <a:p>
            <a:pPr>
              <a:lnSpc>
                <a:spcPct val="100000"/>
              </a:lnSpc>
            </a:pPr>
            <a:r>
              <a:rPr lang="en-CA" sz="2800" dirty="0"/>
              <a:t>birthday = input(</a:t>
            </a:r>
            <a:r>
              <a:rPr lang="en-CA" sz="2800" dirty="0">
                <a:solidFill>
                  <a:srgbClr val="C00000"/>
                </a:solidFill>
              </a:rPr>
              <a:t>'When is your birthday (dd/mm/</a:t>
            </a:r>
            <a:r>
              <a:rPr lang="en-CA" sz="2800" dirty="0" err="1">
                <a:solidFill>
                  <a:srgbClr val="C00000"/>
                </a:solidFill>
              </a:rPr>
              <a:t>yyyy</a:t>
            </a:r>
            <a:r>
              <a:rPr lang="en-CA" sz="2800" dirty="0">
                <a:solidFill>
                  <a:srgbClr val="C00000"/>
                </a:solidFill>
              </a:rPr>
              <a:t>)? '</a:t>
            </a:r>
            <a:r>
              <a:rPr lang="en-CA" sz="2800" dirty="0">
                <a:solidFill>
                  <a:schemeClr val="tx1"/>
                </a:solidFill>
              </a:rPr>
              <a:t>)</a:t>
            </a:r>
            <a:br>
              <a:rPr lang="en-CA" sz="2800" dirty="0"/>
            </a:br>
            <a:r>
              <a:rPr lang="en-CA" sz="2800" dirty="0" err="1"/>
              <a:t>birthday_date</a:t>
            </a:r>
            <a:r>
              <a:rPr lang="en-CA" sz="2800" dirty="0"/>
              <a:t> = </a:t>
            </a:r>
            <a:r>
              <a:rPr lang="en-CA" sz="2800" dirty="0" err="1"/>
              <a:t>datetime.strptime</a:t>
            </a:r>
            <a:r>
              <a:rPr lang="en-CA" sz="2800" dirty="0"/>
              <a:t>(birthday, </a:t>
            </a:r>
            <a:r>
              <a:rPr lang="en-CA" sz="2800" dirty="0">
                <a:solidFill>
                  <a:srgbClr val="C00000"/>
                </a:solidFill>
              </a:rPr>
              <a:t>'%d/%m/%Y'</a:t>
            </a:r>
            <a:r>
              <a:rPr lang="en-CA" sz="2800" dirty="0">
                <a:solidFill>
                  <a:schemeClr val="tx1"/>
                </a:solidFill>
              </a:rPr>
              <a:t>)</a:t>
            </a:r>
            <a:br>
              <a:rPr lang="en-CA" sz="2400" dirty="0"/>
            </a:br>
            <a:r>
              <a:rPr lang="en-US" sz="2800" dirty="0"/>
              <a:t>print (</a:t>
            </a:r>
            <a:r>
              <a:rPr lang="en-US" sz="2800" dirty="0">
                <a:solidFill>
                  <a:srgbClr val="C00000"/>
                </a:solidFill>
              </a:rPr>
              <a:t>'Birthday: ' </a:t>
            </a:r>
            <a:r>
              <a:rPr lang="en-US" sz="2800" dirty="0"/>
              <a:t>+ str(</a:t>
            </a:r>
            <a:r>
              <a:rPr lang="en-US" sz="2800" dirty="0" err="1"/>
              <a:t>birthday_date</a:t>
            </a:r>
            <a:r>
              <a:rPr lang="en-US" sz="2800" dirty="0"/>
              <a:t>))</a:t>
            </a:r>
            <a:endParaRPr lang="en-US" sz="2800" dirty="0"/>
          </a:p>
          <a:p>
            <a:pPr>
              <a:lnSpc>
                <a:spcPct val="100000"/>
              </a:lnSpc>
            </a:pPr>
            <a:r>
              <a:rPr lang="en-US" sz="2800" dirty="0" err="1">
                <a:highlight>
                  <a:srgbClr val="FFFF00"/>
                </a:highlight>
              </a:rPr>
              <a:t>one_day</a:t>
            </a:r>
            <a:r>
              <a:rPr lang="en-US" sz="2800" dirty="0">
                <a:highlight>
                  <a:srgbClr val="FFFF00"/>
                </a:highlight>
              </a:rPr>
              <a:t> = </a:t>
            </a:r>
            <a:r>
              <a:rPr lang="en-US" sz="2800" dirty="0" err="1">
                <a:highlight>
                  <a:srgbClr val="FFFF00"/>
                </a:highlight>
              </a:rPr>
              <a:t>timedelta</a:t>
            </a:r>
            <a:r>
              <a:rPr lang="en-US" sz="2800" dirty="0">
                <a:highlight>
                  <a:srgbClr val="FFFF00"/>
                </a:highlight>
              </a:rPr>
              <a:t>(days=1)</a:t>
            </a:r>
            <a:endParaRPr lang="en-US" sz="2800" dirty="0">
              <a:highlight>
                <a:srgbClr val="FFFF00"/>
              </a:highlight>
            </a:endParaRPr>
          </a:p>
          <a:p>
            <a:pPr>
              <a:lnSpc>
                <a:spcPct val="100000"/>
              </a:lnSpc>
            </a:pPr>
            <a:r>
              <a:rPr lang="en-US" sz="2800" dirty="0" err="1">
                <a:highlight>
                  <a:srgbClr val="FFFF00"/>
                </a:highlight>
              </a:rPr>
              <a:t>birthday_eve</a:t>
            </a:r>
            <a:r>
              <a:rPr lang="en-US" sz="2800" dirty="0">
                <a:highlight>
                  <a:srgbClr val="FFFF00"/>
                </a:highlight>
              </a:rPr>
              <a:t> = </a:t>
            </a:r>
            <a:r>
              <a:rPr lang="en-US" sz="2800" dirty="0" err="1">
                <a:highlight>
                  <a:srgbClr val="FFFF00"/>
                </a:highlight>
              </a:rPr>
              <a:t>birthday_date</a:t>
            </a:r>
            <a:r>
              <a:rPr lang="en-US" sz="2800" dirty="0">
                <a:highlight>
                  <a:srgbClr val="FFFF00"/>
                </a:highlight>
              </a:rPr>
              <a:t> - </a:t>
            </a:r>
            <a:r>
              <a:rPr lang="en-US" sz="2800" dirty="0" err="1">
                <a:highlight>
                  <a:srgbClr val="FFFF00"/>
                </a:highlight>
              </a:rPr>
              <a:t>one_day</a:t>
            </a:r>
            <a:endParaRPr lang="en-US" sz="2800" dirty="0">
              <a:highlight>
                <a:srgbClr val="FFFF00"/>
              </a:highlight>
            </a:endParaRPr>
          </a:p>
          <a:p>
            <a:pPr>
              <a:lnSpc>
                <a:spcPct val="100000"/>
              </a:lnSpc>
            </a:pPr>
            <a:r>
              <a:rPr lang="en-US" sz="2800" dirty="0"/>
              <a:t>print('Day before birthday: ' + str(</a:t>
            </a:r>
            <a:r>
              <a:rPr lang="en-US" sz="2800" dirty="0" err="1"/>
              <a:t>birthday_eve</a:t>
            </a:r>
            <a:r>
              <a:rPr lang="en-US" sz="2800" dirty="0"/>
              <a:t>))</a:t>
            </a:r>
            <a:endParaRPr lang="en-US" sz="2800" dirty="0"/>
          </a:p>
          <a:p>
            <a:endParaRPr lang="en-US" sz="2400" dirty="0"/>
          </a:p>
        </p:txBody>
      </p:sp>
      <p:sp>
        <p:nvSpPr>
          <p:cNvPr id="6" name="Text Placeholder 4"/>
          <p:cNvSpPr txBox="1"/>
          <p:nvPr/>
        </p:nvSpPr>
        <p:spPr>
          <a:xfrm>
            <a:off x="198437" y="5402262"/>
            <a:ext cx="11704320" cy="1501950"/>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chemeClr val="bg1"/>
                </a:solidFill>
              </a:rPr>
              <a:t>When is your birthday (dd/mm/</a:t>
            </a:r>
            <a:r>
              <a:rPr lang="en-US" sz="2800" dirty="0" err="1">
                <a:solidFill>
                  <a:schemeClr val="bg1"/>
                </a:solidFill>
              </a:rPr>
              <a:t>yyyy</a:t>
            </a:r>
            <a:r>
              <a:rPr lang="en-US" sz="2800" dirty="0">
                <a:solidFill>
                  <a:schemeClr val="bg1"/>
                </a:solidFill>
              </a:rPr>
              <a:t>)? 24/04/1998</a:t>
            </a:r>
            <a:endParaRPr lang="en-US" sz="2800" dirty="0">
              <a:solidFill>
                <a:schemeClr val="bg1"/>
              </a:solidFill>
            </a:endParaRPr>
          </a:p>
          <a:p>
            <a:r>
              <a:rPr lang="en-US" sz="2800" dirty="0">
                <a:solidFill>
                  <a:schemeClr val="bg1"/>
                </a:solidFill>
              </a:rPr>
              <a:t>Birthday: 1998-04-24 00:00:00</a:t>
            </a:r>
            <a:endParaRPr lang="en-US" sz="2800" dirty="0">
              <a:solidFill>
                <a:schemeClr val="bg1"/>
              </a:solidFill>
            </a:endParaRPr>
          </a:p>
          <a:p>
            <a:r>
              <a:rPr lang="en-US" sz="2800" dirty="0">
                <a:solidFill>
                  <a:schemeClr val="bg1"/>
                </a:solidFill>
              </a:rPr>
              <a:t>Day before birthday: 1998-04-23 00:00:00</a:t>
            </a:r>
            <a:endParaRPr lang="en-US" sz="28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 y="0"/>
            <a:ext cx="11704320" cy="914400"/>
          </a:xfrm>
        </p:spPr>
        <p:txBody>
          <a:bodyPr/>
          <a:lstStyle/>
          <a:p>
            <a:r>
              <a:rPr lang="en-US" b="1" dirty="0"/>
              <a:t>Make sure you add exception handling in case  the date entered is invalid</a:t>
            </a:r>
            <a:r>
              <a:rPr lang="zh-CN" altLang="en-US" sz="3200" b="1" dirty="0"/>
              <a:t>当日期输入格式不标准时请确保你做了错误处理</a:t>
            </a:r>
            <a:endParaRPr lang="zh-CN" altLang="en-US" sz="3200" b="1" dirty="0"/>
          </a:p>
        </p:txBody>
      </p:sp>
      <p:sp>
        <p:nvSpPr>
          <p:cNvPr id="5" name="Text Placeholder 4"/>
          <p:cNvSpPr>
            <a:spLocks noGrp="1"/>
          </p:cNvSpPr>
          <p:nvPr>
            <p:ph type="body" sz="quarter" idx="10"/>
          </p:nvPr>
        </p:nvSpPr>
        <p:spPr>
          <a:xfrm>
            <a:off x="365760" y="1918975"/>
            <a:ext cx="11704320" cy="2686889"/>
          </a:xfrm>
        </p:spPr>
        <p:txBody>
          <a:bodyPr/>
          <a:lstStyle/>
          <a:p>
            <a:r>
              <a:rPr lang="en-CA" sz="2800" dirty="0"/>
              <a:t>from datetime import datetime</a:t>
            </a:r>
            <a:endParaRPr lang="en-CA" sz="2800" dirty="0"/>
          </a:p>
          <a:p>
            <a:r>
              <a:rPr lang="en-CA" sz="2800" dirty="0"/>
              <a:t>birthday = input(</a:t>
            </a:r>
            <a:r>
              <a:rPr lang="en-CA" sz="2800" dirty="0">
                <a:solidFill>
                  <a:srgbClr val="C00000"/>
                </a:solidFill>
              </a:rPr>
              <a:t>'When is your birthday (dd/mm/</a:t>
            </a:r>
            <a:r>
              <a:rPr lang="en-CA" sz="2800" dirty="0" err="1">
                <a:solidFill>
                  <a:srgbClr val="C00000"/>
                </a:solidFill>
              </a:rPr>
              <a:t>yyyy</a:t>
            </a:r>
            <a:r>
              <a:rPr lang="en-CA" sz="2800" dirty="0">
                <a:solidFill>
                  <a:srgbClr val="C00000"/>
                </a:solidFill>
              </a:rPr>
              <a:t>)? ')</a:t>
            </a:r>
            <a:endParaRPr lang="en-CA" sz="2800" dirty="0">
              <a:solidFill>
                <a:srgbClr val="C00000"/>
              </a:solidFill>
            </a:endParaRPr>
          </a:p>
          <a:p>
            <a:br>
              <a:rPr lang="en-CA" sz="2800" dirty="0"/>
            </a:br>
            <a:r>
              <a:rPr lang="en-CA" sz="2800" dirty="0" err="1"/>
              <a:t>birthday_date</a:t>
            </a:r>
            <a:r>
              <a:rPr lang="en-CA" sz="2800" dirty="0"/>
              <a:t> = </a:t>
            </a:r>
            <a:r>
              <a:rPr lang="en-CA" sz="2800" dirty="0" err="1"/>
              <a:t>datetime.strptime</a:t>
            </a:r>
            <a:r>
              <a:rPr lang="en-CA" sz="2800" dirty="0"/>
              <a:t>(birthday, </a:t>
            </a:r>
            <a:r>
              <a:rPr lang="en-CA" sz="2800" dirty="0">
                <a:solidFill>
                  <a:srgbClr val="C00000"/>
                </a:solidFill>
              </a:rPr>
              <a:t>'%d/%m/%Y')</a:t>
            </a:r>
            <a:endParaRPr lang="en-CA" sz="2800" dirty="0">
              <a:solidFill>
                <a:srgbClr val="C00000"/>
              </a:solidFill>
            </a:endParaRPr>
          </a:p>
          <a:p>
            <a:br>
              <a:rPr lang="en-CA" sz="2400" dirty="0"/>
            </a:br>
            <a:r>
              <a:rPr lang="en-US" sz="2800" dirty="0"/>
              <a:t>print (</a:t>
            </a:r>
            <a:r>
              <a:rPr lang="en-US" sz="2800" dirty="0">
                <a:solidFill>
                  <a:srgbClr val="C00000"/>
                </a:solidFill>
              </a:rPr>
              <a:t>'Birthday: ' </a:t>
            </a:r>
            <a:r>
              <a:rPr lang="en-US" sz="2800" dirty="0"/>
              <a:t>+ str(</a:t>
            </a:r>
            <a:r>
              <a:rPr lang="en-US" sz="2800" dirty="0" err="1"/>
              <a:t>birthday_date</a:t>
            </a:r>
            <a:r>
              <a:rPr lang="en-US" sz="2800" dirty="0"/>
              <a:t>))</a:t>
            </a:r>
            <a:endParaRPr lang="en-US" sz="2800" dirty="0"/>
          </a:p>
        </p:txBody>
      </p:sp>
      <p:sp>
        <p:nvSpPr>
          <p:cNvPr id="7" name="Text Placeholder 4"/>
          <p:cNvSpPr txBox="1"/>
          <p:nvPr/>
        </p:nvSpPr>
        <p:spPr>
          <a:xfrm>
            <a:off x="198437" y="1919160"/>
            <a:ext cx="11704320" cy="4456605"/>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solidFill>
                  <a:schemeClr val="bg1"/>
                </a:solidFill>
              </a:rPr>
              <a:t>When is your birthday (dd/mm/</a:t>
            </a:r>
            <a:r>
              <a:rPr lang="en-US" sz="2400" dirty="0" err="1">
                <a:solidFill>
                  <a:schemeClr val="bg1"/>
                </a:solidFill>
              </a:rPr>
              <a:t>yyyy</a:t>
            </a:r>
            <a:r>
              <a:rPr lang="en-US" sz="2400" dirty="0">
                <a:solidFill>
                  <a:schemeClr val="bg1"/>
                </a:solidFill>
              </a:rPr>
              <a:t>)? 05-19-2005</a:t>
            </a:r>
            <a:endParaRPr lang="en-US" sz="2400" dirty="0">
              <a:solidFill>
                <a:schemeClr val="bg1"/>
              </a:solidFill>
            </a:endParaRPr>
          </a:p>
          <a:p>
            <a:r>
              <a:rPr lang="en-US" sz="2400" dirty="0">
                <a:solidFill>
                  <a:schemeClr val="bg1"/>
                </a:solidFill>
              </a:rPr>
              <a:t>Traceback (most recent call last):</a:t>
            </a:r>
            <a:endParaRPr lang="en-US" sz="2400" dirty="0">
              <a:solidFill>
                <a:schemeClr val="bg1"/>
              </a:solidFill>
            </a:endParaRPr>
          </a:p>
          <a:p>
            <a:r>
              <a:rPr lang="en-US" sz="2400" dirty="0">
                <a:solidFill>
                  <a:schemeClr val="bg1"/>
                </a:solidFill>
              </a:rPr>
              <a:t>  File "c:/PythonCourse/dates/input_date.py", line 6, in &lt;module&gt;</a:t>
            </a:r>
            <a:endParaRPr lang="en-US" sz="2400" dirty="0">
              <a:solidFill>
                <a:schemeClr val="bg1"/>
              </a:solidFill>
            </a:endParaRPr>
          </a:p>
          <a:p>
            <a:r>
              <a:rPr lang="en-US" sz="2400" dirty="0">
                <a:solidFill>
                  <a:schemeClr val="bg1"/>
                </a:solidFill>
              </a:rPr>
              <a:t>    </a:t>
            </a:r>
            <a:r>
              <a:rPr lang="en-US" sz="2400" dirty="0" err="1">
                <a:solidFill>
                  <a:schemeClr val="bg1"/>
                </a:solidFill>
              </a:rPr>
              <a:t>datetime.datetime.strptime</a:t>
            </a:r>
            <a:r>
              <a:rPr lang="en-US" sz="2400" dirty="0">
                <a:solidFill>
                  <a:schemeClr val="bg1"/>
                </a:solidFill>
              </a:rPr>
              <a:t>(birthday, '%d/%m/%Y')</a:t>
            </a:r>
            <a:endParaRPr lang="en-US" sz="2400" dirty="0">
              <a:solidFill>
                <a:schemeClr val="bg1"/>
              </a:solidFill>
            </a:endParaRPr>
          </a:p>
          <a:p>
            <a:r>
              <a:rPr lang="en-US" sz="2400" dirty="0">
                <a:solidFill>
                  <a:schemeClr val="bg1"/>
                </a:solidFill>
              </a:rPr>
              <a:t>  File "C:\AppData\Local\Programs\Python\Python37-32\lib\_strptime.py", line 577, in _</a:t>
            </a:r>
            <a:r>
              <a:rPr lang="en-US" sz="2400" dirty="0" err="1">
                <a:solidFill>
                  <a:schemeClr val="bg1"/>
                </a:solidFill>
              </a:rPr>
              <a:t>strptime_datetime</a:t>
            </a:r>
            <a:endParaRPr lang="en-US" sz="2400" dirty="0">
              <a:solidFill>
                <a:schemeClr val="bg1"/>
              </a:solidFill>
            </a:endParaRPr>
          </a:p>
          <a:p>
            <a:r>
              <a:rPr lang="en-US" sz="2400" dirty="0">
                <a:solidFill>
                  <a:schemeClr val="bg1"/>
                </a:solidFill>
              </a:rPr>
              <a:t>    </a:t>
            </a:r>
            <a:r>
              <a:rPr lang="en-US" sz="2400" dirty="0" err="1">
                <a:solidFill>
                  <a:schemeClr val="bg1"/>
                </a:solidFill>
              </a:rPr>
              <a:t>tt</a:t>
            </a:r>
            <a:r>
              <a:rPr lang="en-US" sz="2400" dirty="0">
                <a:solidFill>
                  <a:schemeClr val="bg1"/>
                </a:solidFill>
              </a:rPr>
              <a:t>, fraction, </a:t>
            </a:r>
            <a:r>
              <a:rPr lang="en-US" sz="2400" dirty="0" err="1">
                <a:solidFill>
                  <a:schemeClr val="bg1"/>
                </a:solidFill>
              </a:rPr>
              <a:t>gmtoff_fraction</a:t>
            </a:r>
            <a:r>
              <a:rPr lang="en-US" sz="2400" dirty="0">
                <a:solidFill>
                  <a:schemeClr val="bg1"/>
                </a:solidFill>
              </a:rPr>
              <a:t> = _</a:t>
            </a:r>
            <a:r>
              <a:rPr lang="en-US" sz="2400" dirty="0" err="1">
                <a:solidFill>
                  <a:schemeClr val="bg1"/>
                </a:solidFill>
              </a:rPr>
              <a:t>strptime</a:t>
            </a:r>
            <a:r>
              <a:rPr lang="en-US" sz="2400" dirty="0">
                <a:solidFill>
                  <a:schemeClr val="bg1"/>
                </a:solidFill>
              </a:rPr>
              <a:t>(</a:t>
            </a:r>
            <a:r>
              <a:rPr lang="en-US" sz="2400" dirty="0" err="1">
                <a:solidFill>
                  <a:schemeClr val="bg1"/>
                </a:solidFill>
              </a:rPr>
              <a:t>data_string</a:t>
            </a:r>
            <a:r>
              <a:rPr lang="en-US" sz="2400" dirty="0">
                <a:solidFill>
                  <a:schemeClr val="bg1"/>
                </a:solidFill>
              </a:rPr>
              <a:t>, format)</a:t>
            </a:r>
            <a:endParaRPr lang="en-US" sz="2400" dirty="0">
              <a:solidFill>
                <a:schemeClr val="bg1"/>
              </a:solidFill>
            </a:endParaRPr>
          </a:p>
          <a:p>
            <a:r>
              <a:rPr lang="en-US" sz="2400" dirty="0">
                <a:solidFill>
                  <a:schemeClr val="bg1"/>
                </a:solidFill>
              </a:rPr>
              <a:t>  File "C:\AppData\Local\Programs\Python\Python37-32\lib\_strptime.py", line 359, in _</a:t>
            </a:r>
            <a:r>
              <a:rPr lang="en-US" sz="2400" dirty="0" err="1">
                <a:solidFill>
                  <a:schemeClr val="bg1"/>
                </a:solidFill>
              </a:rPr>
              <a:t>strptime</a:t>
            </a:r>
            <a:endParaRPr lang="en-US" sz="2400" dirty="0">
              <a:solidFill>
                <a:schemeClr val="bg1"/>
              </a:solidFill>
            </a:endParaRPr>
          </a:p>
          <a:p>
            <a:r>
              <a:rPr lang="en-US" sz="2400" dirty="0">
                <a:solidFill>
                  <a:schemeClr val="bg1"/>
                </a:solidFill>
              </a:rPr>
              <a:t>    (</a:t>
            </a:r>
            <a:r>
              <a:rPr lang="en-US" sz="2400" dirty="0" err="1">
                <a:solidFill>
                  <a:schemeClr val="bg1"/>
                </a:solidFill>
              </a:rPr>
              <a:t>data_string</a:t>
            </a:r>
            <a:r>
              <a:rPr lang="en-US" sz="2400" dirty="0">
                <a:solidFill>
                  <a:schemeClr val="bg1"/>
                </a:solidFill>
              </a:rPr>
              <a:t>, format))</a:t>
            </a:r>
            <a:endParaRPr lang="en-US" sz="2400" dirty="0">
              <a:solidFill>
                <a:schemeClr val="bg1"/>
              </a:solidFill>
            </a:endParaRPr>
          </a:p>
          <a:p>
            <a:r>
              <a:rPr lang="en-US" sz="2400" dirty="0" err="1">
                <a:solidFill>
                  <a:srgbClr val="FFFF00"/>
                </a:solidFill>
              </a:rPr>
              <a:t>ValueError</a:t>
            </a:r>
            <a:r>
              <a:rPr lang="en-US" sz="2400" dirty="0">
                <a:solidFill>
                  <a:srgbClr val="FFFF00"/>
                </a:solidFill>
              </a:rPr>
              <a:t>: time data '05-19-2005' does not match format '%d/%m/%Y'</a:t>
            </a:r>
            <a:endParaRPr lang="en-US" sz="2400" dirty="0">
              <a:solidFill>
                <a:srgbClr val="FFFF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2750</Words>
  <Application>WPS 演示</Application>
  <PresentationFormat>Custom</PresentationFormat>
  <Paragraphs>80</Paragraphs>
  <Slides>8</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Dates</vt:lpstr>
      <vt:lpstr>We often need current date and time when logging errors and saving data</vt:lpstr>
      <vt:lpstr>There are functions you can use with datetime objects to manipulate dates</vt:lpstr>
      <vt:lpstr>Use date functions to control date formatting</vt:lpstr>
      <vt:lpstr>Sometimes you receive the date as a string and need to convert it to a datetime object</vt:lpstr>
      <vt:lpstr>Converting it to a datetime allows you to use the date functions</vt:lpstr>
      <vt:lpstr>Make sure you add exception handling in case  the date entered is invalid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208</cp:revision>
  <dcterms:created xsi:type="dcterms:W3CDTF">2015-06-04T21:40:00Z</dcterms:created>
  <dcterms:modified xsi:type="dcterms:W3CDTF">2020-01-10T01:26:50Z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KSOProductBuildVer">
    <vt:lpwstr>2052-11.1.0.9339</vt:lpwstr>
  </property>
</Properties>
</file>