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4"/>
  </p:handoutMasterIdLst>
  <p:sldIdLst>
    <p:sldId id="283" r:id="rId3"/>
    <p:sldId id="290" r:id="rId4"/>
    <p:sldId id="299" r:id="rId6"/>
    <p:sldId id="300" r:id="rId7"/>
    <p:sldId id="291" r:id="rId8"/>
    <p:sldId id="306" r:id="rId9"/>
    <p:sldId id="301" r:id="rId10"/>
    <p:sldId id="302" r:id="rId11"/>
    <p:sldId id="307" r:id="rId12"/>
    <p:sldId id="257" r:id="rId13"/>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9"/>
            <p14:sldId id="291"/>
            <p14:sldId id="306"/>
            <p14:sldId id="301"/>
            <p14:sldId id="302"/>
            <p14:sldId id="307"/>
            <p14:sldId id="257"/>
            <p14:sldId id="30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4" name="Christopher Harrison" initials="CH" lastIdx="2"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152" d="100"/>
          <a:sy n="152" d="100"/>
        </p:scale>
        <p:origin x="2028"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dirty="0">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815" rtl="0" eaLnBrk="1" fontAlgn="auto" latinLnBrk="0" hangingPunct="1">
              <a:lnSpc>
                <a:spcPct val="100000"/>
              </a:lnSpc>
              <a:spcBef>
                <a:spcPts val="0"/>
              </a:spcBef>
              <a:spcAft>
                <a:spcPts val="0"/>
              </a:spcAft>
              <a:buClrTx/>
              <a:buSzTx/>
              <a:buFontTx/>
              <a:buNone/>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815" rtl="0" eaLnBrk="1" fontAlgn="auto" latinLnBrk="0" hangingPunct="1">
              <a:lnSpc>
                <a:spcPct val="100000"/>
              </a:lnSpc>
              <a:spcBef>
                <a:spcPts val="0"/>
              </a:spcBef>
              <a:spcAft>
                <a:spcPts val="0"/>
              </a:spcAft>
              <a:buClrTx/>
              <a:buSzTx/>
              <a:buFontTx/>
              <a:buNone/>
              <a:defRPr/>
            </a:pPr>
            <a:fld id="{6108602D-D426-4C00-B215-BFA18C076426}" type="datetime8">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4" name="Footer Placeholder 3"/>
          <p:cNvSpPr>
            <a:spLocks noGrp="1"/>
          </p:cNvSpPr>
          <p:nvPr>
            <p:ph type="ftr" sz="quarter" idx="14"/>
          </p:nvPr>
        </p:nvSpPr>
        <p:spPr/>
        <p:txBody>
          <a:bodyPr/>
          <a:lstStyle/>
          <a:p>
            <a:pPr marL="571500" marR="0" lvl="0" indent="0" algn="l" defTabSz="914400" rtl="0" eaLnBrk="0" fontAlgn="auto" latinLnBrk="0" hangingPunct="0">
              <a:lnSpc>
                <a:spcPct val="100000"/>
              </a:lnSpc>
              <a:spcBef>
                <a:spcPts val="0"/>
              </a:spcBef>
              <a:spcAft>
                <a:spcPts val="0"/>
              </a:spcAft>
              <a:buClrTx/>
              <a:buSzTx/>
              <a:buFontTx/>
              <a:buNone/>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pPr marL="0" marR="0" lvl="0" indent="0" algn="l" defTabSz="93281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dirty="0"/>
              <a:t>Video 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dirty="0">
              <a:solidFill>
                <a:schemeClr val="bg1"/>
              </a:solidFill>
              <a:cs typeface="Segoe UI" panose="020B0502040204020203" pitchFamily="34" charset="0"/>
            </a:endParaRPr>
          </a:p>
          <a:p>
            <a:pPr defTabSz="932180" eaLnBrk="0" hangingPunct="0"/>
            <a:r>
              <a:rPr lang="en-US" sz="1000" baseline="0" dirty="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dirty="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p:txBody>
          <a:bodyPr/>
          <a:lstStyle/>
          <a:p>
            <a:r>
              <a:rPr lang="en-US" dirty="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tags" Target="../tags/tag39.xml"/><Relationship Id="rId62" Type="http://schemas.openxmlformats.org/officeDocument/2006/relationships/tags" Target="../tags/tag38.xml"/><Relationship Id="rId61" Type="http://schemas.openxmlformats.org/officeDocument/2006/relationships/tags" Target="../tags/tag37.xml"/><Relationship Id="rId60" Type="http://schemas.openxmlformats.org/officeDocument/2006/relationships/tags" Target="../tags/tag36.xml"/><Relationship Id="rId6" Type="http://schemas.openxmlformats.org/officeDocument/2006/relationships/slideLayout" Target="../slideLayouts/slideLayout6.xml"/><Relationship Id="rId59" Type="http://schemas.openxmlformats.org/officeDocument/2006/relationships/tags" Target="../tags/tag35.xml"/><Relationship Id="rId58" Type="http://schemas.openxmlformats.org/officeDocument/2006/relationships/tags" Target="../tags/tag34.xml"/><Relationship Id="rId57" Type="http://schemas.openxmlformats.org/officeDocument/2006/relationships/tags" Target="../tags/tag33.xml"/><Relationship Id="rId56" Type="http://schemas.openxmlformats.org/officeDocument/2006/relationships/tags" Target="../tags/tag32.xml"/><Relationship Id="rId55" Type="http://schemas.openxmlformats.org/officeDocument/2006/relationships/tags" Target="../tags/tag31.xml"/><Relationship Id="rId54" Type="http://schemas.openxmlformats.org/officeDocument/2006/relationships/tags" Target="../tags/tag30.xml"/><Relationship Id="rId53" Type="http://schemas.openxmlformats.org/officeDocument/2006/relationships/tags" Target="../tags/tag29.xml"/><Relationship Id="rId52" Type="http://schemas.openxmlformats.org/officeDocument/2006/relationships/tags" Target="../tags/tag28.xml"/><Relationship Id="rId51" Type="http://schemas.openxmlformats.org/officeDocument/2006/relationships/tags" Target="../tags/tag27.xml"/><Relationship Id="rId50" Type="http://schemas.openxmlformats.org/officeDocument/2006/relationships/tags" Target="../tags/tag26.xml"/><Relationship Id="rId5" Type="http://schemas.openxmlformats.org/officeDocument/2006/relationships/slideLayout" Target="../slideLayouts/slideLayout5.xml"/><Relationship Id="rId49" Type="http://schemas.openxmlformats.org/officeDocument/2006/relationships/tags" Target="../tags/tag25.xml"/><Relationship Id="rId48" Type="http://schemas.openxmlformats.org/officeDocument/2006/relationships/tags" Target="../tags/tag24.xml"/><Relationship Id="rId47" Type="http://schemas.openxmlformats.org/officeDocument/2006/relationships/tags" Target="../tags/tag23.xml"/><Relationship Id="rId46" Type="http://schemas.openxmlformats.org/officeDocument/2006/relationships/tags" Target="../tags/tag22.xml"/><Relationship Id="rId45" Type="http://schemas.openxmlformats.org/officeDocument/2006/relationships/tags" Target="../tags/tag21.xml"/><Relationship Id="rId44" Type="http://schemas.openxmlformats.org/officeDocument/2006/relationships/tags" Target="../tags/tag20.xml"/><Relationship Id="rId43" Type="http://schemas.openxmlformats.org/officeDocument/2006/relationships/tags" Target="../tags/tag19.xml"/><Relationship Id="rId42" Type="http://schemas.openxmlformats.org/officeDocument/2006/relationships/tags" Target="../tags/tag18.xml"/><Relationship Id="rId41" Type="http://schemas.openxmlformats.org/officeDocument/2006/relationships/tags" Target="../tags/tag17.xml"/><Relationship Id="rId40" Type="http://schemas.openxmlformats.org/officeDocument/2006/relationships/tags" Target="../tags/tag16.xml"/><Relationship Id="rId4" Type="http://schemas.openxmlformats.org/officeDocument/2006/relationships/slideLayout" Target="../slideLayouts/slideLayout4.xml"/><Relationship Id="rId39" Type="http://schemas.openxmlformats.org/officeDocument/2006/relationships/tags" Target="../tags/tag15.xml"/><Relationship Id="rId38" Type="http://schemas.openxmlformats.org/officeDocument/2006/relationships/tags" Target="../tags/tag14.xml"/><Relationship Id="rId37" Type="http://schemas.openxmlformats.org/officeDocument/2006/relationships/tags" Target="../tags/tag13.xml"/><Relationship Id="rId36" Type="http://schemas.openxmlformats.org/officeDocument/2006/relationships/tags" Target="../tags/tag12.xml"/><Relationship Id="rId35" Type="http://schemas.openxmlformats.org/officeDocument/2006/relationships/tags" Target="../tags/tag11.xml"/><Relationship Id="rId34" Type="http://schemas.openxmlformats.org/officeDocument/2006/relationships/tags" Target="../tags/tag10.xml"/><Relationship Id="rId33" Type="http://schemas.openxmlformats.org/officeDocument/2006/relationships/tags" Target="../tags/tag9.xml"/><Relationship Id="rId32" Type="http://schemas.openxmlformats.org/officeDocument/2006/relationships/tags" Target="../tags/tag8.xml"/><Relationship Id="rId31" Type="http://schemas.openxmlformats.org/officeDocument/2006/relationships/tags" Target="../tags/tag7.xml"/><Relationship Id="rId30" Type="http://schemas.openxmlformats.org/officeDocument/2006/relationships/tags" Target="../tags/tag6.xml"/><Relationship Id="rId3" Type="http://schemas.openxmlformats.org/officeDocument/2006/relationships/slideLayout" Target="../slideLayouts/slideLayout3.xml"/><Relationship Id="rId29" Type="http://schemas.openxmlformats.org/officeDocument/2006/relationships/tags" Target="../tags/tag5.xml"/><Relationship Id="rId28" Type="http://schemas.openxmlformats.org/officeDocument/2006/relationships/tags" Target="../tags/tag4.xml"/><Relationship Id="rId27" Type="http://schemas.openxmlformats.org/officeDocument/2006/relationships/tags" Target="../tags/tag3.xml"/><Relationship Id="rId26" Type="http://schemas.openxmlformats.org/officeDocument/2006/relationships/tags" Target="../tags/tag2.xml"/><Relationship Id="rId25" Type="http://schemas.openxmlformats.org/officeDocument/2006/relationships/tags" Target="../tags/tag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5" name="Rectangle 44"/>
          <p:cNvSpPr/>
          <p:nvPr userDrawn="1">
            <p:custDataLst>
              <p:tags r:id="rId25"/>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6"/>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7"/>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8"/>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29"/>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0"/>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1"/>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2"/>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3"/>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4"/>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5"/>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6"/>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7"/>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8"/>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39"/>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0"/>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1"/>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2"/>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3"/>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4"/>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5"/>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6"/>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7"/>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8"/>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49"/>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0"/>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1"/>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2"/>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3"/>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4"/>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5"/>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6"/>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7"/>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8"/>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59"/>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0"/>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1"/>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2"/>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3"/>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2.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2.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Handling multiple conditions </a:t>
            </a:r>
            <a:r>
              <a:rPr lang="zh-CN" altLang="en-US" dirty="0">
                <a:solidFill>
                  <a:schemeClr val="bg1"/>
                </a:solidFill>
              </a:rPr>
              <a:t>处理多条件</a:t>
            </a:r>
            <a:br>
              <a:rPr lang="en-US" dirty="0">
                <a:solidFill>
                  <a:schemeClr val="bg1"/>
                </a:solidFill>
              </a:rPr>
            </a:br>
            <a:endParaRPr 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5425" y="0"/>
            <a:ext cx="11704320" cy="914400"/>
          </a:xfrm>
        </p:spPr>
        <p:txBody>
          <a:bodyPr/>
          <a:lstStyle/>
          <a:p>
            <a:r>
              <a:rPr lang="en-US" b="1" dirty="0"/>
              <a:t>You may need to check multiple conditions to determine the correct action</a:t>
            </a:r>
            <a:br>
              <a:rPr lang="en-US" b="1" dirty="0"/>
            </a:br>
            <a:r>
              <a:rPr lang="zh-CN" altLang="en-US" sz="2800" b="1" dirty="0"/>
              <a:t>有时需要根据多个条件做出正确的动作</a:t>
            </a:r>
            <a:endParaRPr lang="zh-CN" altLang="en-US" sz="2800" b="1" dirty="0"/>
          </a:p>
        </p:txBody>
      </p:sp>
      <p:sp>
        <p:nvSpPr>
          <p:cNvPr id="5" name="Text Placeholder 4"/>
          <p:cNvSpPr>
            <a:spLocks noGrp="1"/>
          </p:cNvSpPr>
          <p:nvPr>
            <p:ph type="body" sz="quarter" idx="10"/>
          </p:nvPr>
        </p:nvSpPr>
        <p:spPr>
          <a:xfrm>
            <a:off x="365760" y="1371600"/>
            <a:ext cx="7528877" cy="5829288"/>
          </a:xfrm>
        </p:spPr>
        <p:txBody>
          <a:bodyPr/>
          <a:lstStyle/>
          <a:p>
            <a:endParaRPr lang="en-US" dirty="0"/>
          </a:p>
          <a:p>
            <a:r>
              <a:rPr lang="en-US" dirty="0"/>
              <a:t>if province == </a:t>
            </a:r>
            <a:r>
              <a:rPr lang="en-US" dirty="0">
                <a:solidFill>
                  <a:srgbClr val="C00000"/>
                </a:solidFill>
              </a:rPr>
              <a:t>'Alberta'</a:t>
            </a:r>
            <a:r>
              <a:rPr lang="en-US" dirty="0">
                <a:solidFill>
                  <a:srgbClr val="002050"/>
                </a:solidFill>
              </a:rPr>
              <a:t>:</a:t>
            </a:r>
            <a:endParaRPr lang="en-US" dirty="0">
              <a:solidFill>
                <a:srgbClr val="002050"/>
              </a:solidFill>
            </a:endParaRPr>
          </a:p>
          <a:p>
            <a:r>
              <a:rPr lang="en-US" dirty="0"/>
              <a:t>	tax = 0.05</a:t>
            </a:r>
            <a:endParaRPr lang="en-US" dirty="0"/>
          </a:p>
          <a:p>
            <a:r>
              <a:rPr lang="en-US" dirty="0"/>
              <a:t>if province == </a:t>
            </a:r>
            <a:r>
              <a:rPr lang="en-US" dirty="0">
                <a:solidFill>
                  <a:srgbClr val="C00000"/>
                </a:solidFill>
              </a:rPr>
              <a:t>'Nunavut'</a:t>
            </a:r>
            <a:r>
              <a:rPr lang="en-US" dirty="0">
                <a:solidFill>
                  <a:srgbClr val="002050"/>
                </a:solidFill>
              </a:rPr>
              <a:t>:</a:t>
            </a:r>
            <a:endParaRPr lang="en-US" dirty="0">
              <a:solidFill>
                <a:srgbClr val="002050"/>
              </a:solidFill>
            </a:endParaRPr>
          </a:p>
          <a:p>
            <a:r>
              <a:rPr lang="en-US" dirty="0"/>
              <a:t>	tax = 0.05</a:t>
            </a:r>
            <a:endParaRPr lang="en-US" dirty="0"/>
          </a:p>
          <a:p>
            <a:r>
              <a:rPr lang="en-US" dirty="0"/>
              <a:t>if province == </a:t>
            </a:r>
            <a:r>
              <a:rPr lang="en-US" dirty="0">
                <a:solidFill>
                  <a:srgbClr val="C00000"/>
                </a:solidFill>
              </a:rPr>
              <a:t>'Ontario'</a:t>
            </a:r>
            <a:r>
              <a:rPr lang="en-US" dirty="0">
                <a:solidFill>
                  <a:srgbClr val="002050"/>
                </a:solidFill>
              </a:rPr>
              <a:t>:</a:t>
            </a:r>
            <a:endParaRPr lang="en-US" dirty="0">
              <a:solidFill>
                <a:srgbClr val="002050"/>
              </a:solidFill>
            </a:endParaRPr>
          </a:p>
          <a:p>
            <a:r>
              <a:rPr lang="en-US" dirty="0"/>
              <a:t>	tax = 0.13</a:t>
            </a:r>
            <a:endParaRPr lang="en-US" dirty="0"/>
          </a:p>
          <a:p>
            <a:r>
              <a:rPr lang="en-CA" dirty="0"/>
              <a:t> </a:t>
            </a:r>
            <a:endParaRPr lang="en-CA" dirty="0"/>
          </a:p>
          <a:p>
            <a:endParaRPr lang="en-CA" dirty="0"/>
          </a:p>
          <a:p>
            <a:endParaRPr lang="en-CA" dirty="0"/>
          </a:p>
          <a:p>
            <a:endParaRPr lang="en-CA" dirty="0"/>
          </a:p>
        </p:txBody>
      </p:sp>
      <p:grpSp>
        <p:nvGrpSpPr>
          <p:cNvPr id="12" name="Group 11"/>
          <p:cNvGrpSpPr/>
          <p:nvPr/>
        </p:nvGrpSpPr>
        <p:grpSpPr>
          <a:xfrm>
            <a:off x="7589837" y="1661430"/>
            <a:ext cx="4707069" cy="5769769"/>
            <a:chOff x="7208837" y="1202511"/>
            <a:chExt cx="5011869" cy="5769769"/>
          </a:xfrm>
        </p:grpSpPr>
        <p:pic>
          <p:nvPicPr>
            <p:cNvPr id="10" name="Picture 9"/>
            <p:cNvPicPr>
              <a:picLocks noChangeAspect="1"/>
            </p:cNvPicPr>
            <p:nvPr/>
          </p:nvPicPr>
          <p:blipFill>
            <a:blip r:embed="rId1"/>
            <a:stretch>
              <a:fillRect/>
            </a:stretch>
          </p:blipFill>
          <p:spPr>
            <a:xfrm>
              <a:off x="7208837" y="1202511"/>
              <a:ext cx="5011869" cy="5769769"/>
            </a:xfrm>
            <a:prstGeom prst="rect">
              <a:avLst/>
            </a:prstGeom>
          </p:spPr>
        </p:pic>
        <p:sp>
          <p:nvSpPr>
            <p:cNvPr id="7" name="Rectangle 6"/>
            <p:cNvSpPr/>
            <p:nvPr/>
          </p:nvSpPr>
          <p:spPr>
            <a:xfrm rot="701104">
              <a:off x="8372373" y="2914299"/>
              <a:ext cx="2765311" cy="2336024"/>
            </a:xfrm>
            <a:prstGeom prst="rect">
              <a:avLst/>
            </a:prstGeom>
          </p:spPr>
          <p:txBody>
            <a:bodyPr wrap="square">
              <a:spAutoFit/>
            </a:bodyPr>
            <a:lstStyle/>
            <a:p>
              <a:pPr algn="ctr" defTabSz="932180" fontAlgn="base">
                <a:lnSpc>
                  <a:spcPct val="90000"/>
                </a:lnSpc>
                <a:spcBef>
                  <a:spcPct val="0"/>
                </a:spcBef>
                <a:spcAft>
                  <a:spcPct val="0"/>
                </a:spcAft>
              </a:pPr>
              <a:r>
                <a:rPr lang="en-CA" dirty="0">
                  <a:solidFill>
                    <a:srgbClr val="FF0000"/>
                  </a:solidFill>
                  <a:ea typeface="Segoe UI" panose="020B0502040204020203" pitchFamily="34" charset="0"/>
                  <a:cs typeface="Segoe UI" panose="020B0502040204020203" pitchFamily="34" charset="0"/>
                </a:rPr>
                <a:t>Calculate Canadian sales tax</a:t>
              </a:r>
              <a:endParaRPr lang="en-CA" dirty="0">
                <a:solidFill>
                  <a:srgbClr val="FF0000"/>
                </a:solidFill>
                <a:ea typeface="Segoe UI" panose="020B0502040204020203" pitchFamily="34" charset="0"/>
                <a:cs typeface="Segoe UI" panose="020B0502040204020203" pitchFamily="34" charset="0"/>
              </a:endParaRPr>
            </a:p>
            <a:p>
              <a:pPr algn="ctr" defTabSz="932180" fontAlgn="base">
                <a:lnSpc>
                  <a:spcPct val="90000"/>
                </a:lnSpc>
                <a:spcBef>
                  <a:spcPct val="0"/>
                </a:spcBef>
                <a:spcAft>
                  <a:spcPct val="0"/>
                </a:spcAft>
              </a:pP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anose="020B0502040204020203" pitchFamily="34" charset="0"/>
                  <a:cs typeface="Segoe UI" panose="020B0502040204020203" pitchFamily="34" charset="0"/>
                </a:rPr>
                <a:t>If the province is Alberta or Nunavut charge 5%</a:t>
              </a:r>
              <a:endParaRPr lang="en-CA" dirty="0">
                <a:solidFill>
                  <a:srgbClr val="FF0000"/>
                </a:solidFill>
                <a:ea typeface="Segoe UI" panose="020B0502040204020203" pitchFamily="34" charset="0"/>
                <a:cs typeface="Segoe UI" panose="020B0502040204020203" pitchFamily="34" charset="0"/>
              </a:endParaRPr>
            </a:p>
            <a:p>
              <a:pPr defTabSz="932180" fontAlgn="base">
                <a:lnSpc>
                  <a:spcPct val="90000"/>
                </a:lnSpc>
                <a:spcBef>
                  <a:spcPct val="0"/>
                </a:spcBef>
                <a:spcAft>
                  <a:spcPct val="0"/>
                </a:spcAft>
              </a:pP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anose="020B0502040204020203" pitchFamily="34" charset="0"/>
                  <a:cs typeface="Segoe UI" panose="020B0502040204020203" pitchFamily="34" charset="0"/>
                </a:rPr>
                <a:t>If the province is Ontario charge 13%</a:t>
              </a:r>
              <a:endParaRPr lang="en-CA" dirty="0">
                <a:solidFill>
                  <a:srgbClr val="FF0000"/>
                </a:solidFill>
                <a:ea typeface="Segoe UI" panose="020B0502040204020203" pitchFamily="34" charset="0"/>
                <a:cs typeface="Segoe UI" panose="020B05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2415" y="0"/>
            <a:ext cx="11704320" cy="914400"/>
          </a:xfrm>
        </p:spPr>
        <p:txBody>
          <a:bodyPr/>
          <a:lstStyle/>
          <a:p>
            <a:r>
              <a:rPr lang="en-US" sz="3200" b="1" dirty="0"/>
              <a:t>If only one of the conditions will ever occur you can use a single if statement with </a:t>
            </a:r>
            <a:r>
              <a:rPr lang="en-US" sz="3200" b="1" dirty="0" err="1"/>
              <a:t>elif</a:t>
            </a:r>
            <a:br>
              <a:rPr lang="en-US" sz="3200" b="1" dirty="0" err="1"/>
            </a:br>
            <a:r>
              <a:rPr lang="zh-CN" altLang="en-US" sz="3200" b="1" dirty="0" err="1"/>
              <a:t>如果</a:t>
            </a:r>
            <a:r>
              <a:rPr altLang="zh-CN" sz="3200" b="1" dirty="0" err="1"/>
              <a:t>1</a:t>
            </a:r>
            <a:r>
              <a:rPr lang="zh-CN" altLang="en-US" sz="3200" b="1" dirty="0" err="1"/>
              <a:t>个条件对应</a:t>
            </a:r>
            <a:r>
              <a:rPr altLang="zh-CN" sz="3200" b="1" dirty="0" err="1"/>
              <a:t>1</a:t>
            </a:r>
            <a:r>
              <a:rPr lang="zh-CN" altLang="en-US" sz="3200" b="1" dirty="0" err="1"/>
              <a:t>种行为</a:t>
            </a:r>
            <a:r>
              <a:rPr lang="zh-CN" altLang="en-US" sz="3200" b="1" dirty="0" err="1"/>
              <a:t>，你可以在</a:t>
            </a:r>
            <a:r>
              <a:rPr altLang="zh-CN" sz="3200" b="1" dirty="0" err="1"/>
              <a:t>if</a:t>
            </a:r>
            <a:r>
              <a:rPr lang="zh-CN" altLang="en-US" sz="3200" b="1" dirty="0" err="1"/>
              <a:t>后加上</a:t>
            </a:r>
            <a:r>
              <a:rPr altLang="zh-CN" sz="3200" b="1" dirty="0" err="1"/>
              <a:t>elif</a:t>
            </a:r>
            <a:r>
              <a:rPr lang="zh-CN" altLang="en-US" sz="3200" b="1" dirty="0" err="1"/>
              <a:t>语句</a:t>
            </a:r>
            <a:endParaRPr lang="zh-CN" altLang="en-US" sz="3200" b="1" dirty="0" err="1"/>
          </a:p>
        </p:txBody>
      </p:sp>
      <p:sp>
        <p:nvSpPr>
          <p:cNvPr id="5" name="Text Placeholder 4"/>
          <p:cNvSpPr>
            <a:spLocks noGrp="1"/>
          </p:cNvSpPr>
          <p:nvPr>
            <p:ph type="body" sz="quarter" idx="10"/>
          </p:nvPr>
        </p:nvSpPr>
        <p:spPr>
          <a:xfrm>
            <a:off x="365760" y="1371600"/>
            <a:ext cx="7528877" cy="3748719"/>
          </a:xfrm>
        </p:spPr>
        <p:txBody>
          <a:bodyPr/>
          <a:lstStyle/>
          <a:p>
            <a:endParaRPr lang="en-CA" dirty="0"/>
          </a:p>
          <a:p>
            <a:r>
              <a:rPr lang="en-CA" dirty="0"/>
              <a:t>if province == </a:t>
            </a:r>
            <a:r>
              <a:rPr lang="en-US" dirty="0">
                <a:solidFill>
                  <a:srgbClr val="C00000"/>
                </a:solidFill>
              </a:rPr>
              <a:t>'Alberta'</a:t>
            </a:r>
            <a:r>
              <a:rPr lang="en-US" dirty="0">
                <a:solidFill>
                  <a:srgbClr val="002050"/>
                </a:solidFill>
              </a:rPr>
              <a:t>:</a:t>
            </a:r>
            <a:r>
              <a:rPr lang="en-US" dirty="0">
                <a:solidFill>
                  <a:srgbClr val="C00000"/>
                </a:solidFill>
              </a:rPr>
              <a:t> </a:t>
            </a:r>
            <a:endParaRPr lang="en-CA" dirty="0">
              <a:solidFill>
                <a:srgbClr val="C00000"/>
              </a:solidFill>
            </a:endParaRPr>
          </a:p>
          <a:p>
            <a:r>
              <a:rPr lang="en-CA" dirty="0"/>
              <a:t>	tax = </a:t>
            </a:r>
            <a:r>
              <a:rPr lang="en-US" dirty="0"/>
              <a:t>0.05</a:t>
            </a:r>
            <a:endParaRPr lang="en-CA" dirty="0"/>
          </a:p>
          <a:p>
            <a:r>
              <a:rPr lang="en-CA" dirty="0" err="1">
                <a:highlight>
                  <a:srgbClr val="FFFF00"/>
                </a:highlight>
              </a:rPr>
              <a:t>elif</a:t>
            </a:r>
            <a:r>
              <a:rPr lang="en-CA" dirty="0"/>
              <a:t> province == </a:t>
            </a:r>
            <a:r>
              <a:rPr lang="en-US" dirty="0">
                <a:solidFill>
                  <a:srgbClr val="C00000"/>
                </a:solidFill>
              </a:rPr>
              <a:t>'Nunavut'</a:t>
            </a:r>
            <a:r>
              <a:rPr lang="en-US" dirty="0">
                <a:solidFill>
                  <a:srgbClr val="002050"/>
                </a:solidFill>
              </a:rPr>
              <a:t>:</a:t>
            </a:r>
            <a:endParaRPr lang="en-US" dirty="0">
              <a:solidFill>
                <a:srgbClr val="002050"/>
              </a:solidFill>
            </a:endParaRPr>
          </a:p>
          <a:p>
            <a:r>
              <a:rPr lang="en-CA" dirty="0"/>
              <a:t>	tax = </a:t>
            </a:r>
            <a:r>
              <a:rPr lang="en-US" dirty="0"/>
              <a:t>0.05</a:t>
            </a:r>
            <a:endParaRPr lang="en-CA" dirty="0"/>
          </a:p>
          <a:p>
            <a:r>
              <a:rPr lang="en-CA" dirty="0" err="1">
                <a:highlight>
                  <a:srgbClr val="FFFF00"/>
                </a:highlight>
              </a:rPr>
              <a:t>elif</a:t>
            </a:r>
            <a:r>
              <a:rPr lang="en-CA" dirty="0"/>
              <a:t> province == </a:t>
            </a:r>
            <a:r>
              <a:rPr lang="en-CA" dirty="0">
                <a:solidFill>
                  <a:srgbClr val="C00000"/>
                </a:solidFill>
              </a:rPr>
              <a:t>'Ontario'</a:t>
            </a:r>
            <a:r>
              <a:rPr lang="en-CA" dirty="0">
                <a:solidFill>
                  <a:srgbClr val="002050"/>
                </a:solidFill>
              </a:rPr>
              <a:t>:</a:t>
            </a:r>
            <a:endParaRPr lang="en-CA" dirty="0">
              <a:solidFill>
                <a:srgbClr val="002050"/>
              </a:solidFill>
            </a:endParaRPr>
          </a:p>
          <a:p>
            <a:r>
              <a:rPr lang="en-CA" dirty="0"/>
              <a:t>	tax = 0.13</a:t>
            </a:r>
            <a:endParaRPr lang="en-CA" dirty="0"/>
          </a:p>
        </p:txBody>
      </p:sp>
      <p:grpSp>
        <p:nvGrpSpPr>
          <p:cNvPr id="16" name="Group 15"/>
          <p:cNvGrpSpPr/>
          <p:nvPr/>
        </p:nvGrpSpPr>
        <p:grpSpPr>
          <a:xfrm>
            <a:off x="7589837" y="1661430"/>
            <a:ext cx="4707069" cy="5769769"/>
            <a:chOff x="7208837" y="1202511"/>
            <a:chExt cx="5011869" cy="5769769"/>
          </a:xfrm>
        </p:grpSpPr>
        <p:pic>
          <p:nvPicPr>
            <p:cNvPr id="17" name="Picture 16"/>
            <p:cNvPicPr>
              <a:picLocks noChangeAspect="1"/>
            </p:cNvPicPr>
            <p:nvPr/>
          </p:nvPicPr>
          <p:blipFill>
            <a:blip r:embed="rId1"/>
            <a:stretch>
              <a:fillRect/>
            </a:stretch>
          </p:blipFill>
          <p:spPr>
            <a:xfrm>
              <a:off x="7208837" y="1202511"/>
              <a:ext cx="5011869" cy="5769769"/>
            </a:xfrm>
            <a:prstGeom prst="rect">
              <a:avLst/>
            </a:prstGeom>
          </p:spPr>
        </p:pic>
        <p:sp>
          <p:nvSpPr>
            <p:cNvPr id="18" name="Rectangle 17"/>
            <p:cNvSpPr/>
            <p:nvPr/>
          </p:nvSpPr>
          <p:spPr>
            <a:xfrm rot="701104">
              <a:off x="8372373" y="2914299"/>
              <a:ext cx="2765311" cy="2336024"/>
            </a:xfrm>
            <a:prstGeom prst="rect">
              <a:avLst/>
            </a:prstGeom>
          </p:spPr>
          <p:txBody>
            <a:bodyPr wrap="square">
              <a:spAutoFit/>
            </a:bodyPr>
            <a:lstStyle/>
            <a:p>
              <a:pPr algn="ctr" defTabSz="932180" fontAlgn="base">
                <a:lnSpc>
                  <a:spcPct val="90000"/>
                </a:lnSpc>
                <a:spcBef>
                  <a:spcPct val="0"/>
                </a:spcBef>
                <a:spcAft>
                  <a:spcPct val="0"/>
                </a:spcAft>
              </a:pPr>
              <a:r>
                <a:rPr lang="en-CA" dirty="0">
                  <a:solidFill>
                    <a:srgbClr val="FF0000"/>
                  </a:solidFill>
                  <a:ea typeface="Segoe UI" panose="020B0502040204020203" pitchFamily="34" charset="0"/>
                  <a:cs typeface="Segoe UI" panose="020B0502040204020203" pitchFamily="34" charset="0"/>
                </a:rPr>
                <a:t>Calculate Canadian sales tax</a:t>
              </a:r>
              <a:endParaRPr lang="en-CA" dirty="0">
                <a:solidFill>
                  <a:srgbClr val="FF0000"/>
                </a:solidFill>
                <a:ea typeface="Segoe UI" panose="020B0502040204020203" pitchFamily="34" charset="0"/>
                <a:cs typeface="Segoe UI" panose="020B0502040204020203" pitchFamily="34" charset="0"/>
              </a:endParaRPr>
            </a:p>
            <a:p>
              <a:pPr algn="ctr" defTabSz="932180" fontAlgn="base">
                <a:lnSpc>
                  <a:spcPct val="90000"/>
                </a:lnSpc>
                <a:spcBef>
                  <a:spcPct val="0"/>
                </a:spcBef>
                <a:spcAft>
                  <a:spcPct val="0"/>
                </a:spcAft>
              </a:pP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anose="020B0502040204020203" pitchFamily="34" charset="0"/>
                  <a:cs typeface="Segoe UI" panose="020B0502040204020203" pitchFamily="34" charset="0"/>
                </a:rPr>
                <a:t>If the province is Alberta or Nunavut charge 5%</a:t>
              </a:r>
              <a:endParaRPr lang="en-CA" dirty="0">
                <a:solidFill>
                  <a:srgbClr val="FF0000"/>
                </a:solidFill>
                <a:ea typeface="Segoe UI" panose="020B0502040204020203" pitchFamily="34" charset="0"/>
                <a:cs typeface="Segoe UI" panose="020B0502040204020203" pitchFamily="34" charset="0"/>
              </a:endParaRPr>
            </a:p>
            <a:p>
              <a:pPr defTabSz="932180" fontAlgn="base">
                <a:lnSpc>
                  <a:spcPct val="90000"/>
                </a:lnSpc>
                <a:spcBef>
                  <a:spcPct val="0"/>
                </a:spcBef>
                <a:spcAft>
                  <a:spcPct val="0"/>
                </a:spcAft>
              </a:pP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anose="020B0502040204020203" pitchFamily="34" charset="0"/>
                  <a:cs typeface="Segoe UI" panose="020B0502040204020203" pitchFamily="34" charset="0"/>
                </a:rPr>
                <a:t>If the province is Ontario charge 13%</a:t>
              </a:r>
              <a:endParaRPr lang="en-CA" dirty="0">
                <a:solidFill>
                  <a:srgbClr val="FF0000"/>
                </a:solidFill>
                <a:ea typeface="Segoe UI" panose="020B0502040204020203" pitchFamily="34" charset="0"/>
                <a:cs typeface="Segoe UI" panose="020B05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t>When you use </a:t>
            </a:r>
            <a:r>
              <a:rPr lang="en-US" sz="3200" b="1" dirty="0" err="1"/>
              <a:t>elif</a:t>
            </a:r>
            <a:r>
              <a:rPr lang="en-US" sz="3200" b="1" dirty="0"/>
              <a:t> instead of multiple if statements you can add a default action</a:t>
            </a:r>
            <a:br>
              <a:rPr lang="en-US" sz="3200" b="1" dirty="0"/>
            </a:br>
            <a:r>
              <a:rPr lang="zh-CN" altLang="en-US" sz="3200" b="1" dirty="0"/>
              <a:t>用了</a:t>
            </a:r>
            <a:r>
              <a:rPr altLang="zh-CN" sz="3200" b="1" dirty="0"/>
              <a:t>elif</a:t>
            </a:r>
            <a:r>
              <a:rPr lang="zh-CN" altLang="en-US" sz="3200" b="1" dirty="0"/>
              <a:t>之后还可以用</a:t>
            </a:r>
            <a:r>
              <a:rPr altLang="zh-CN" sz="3200" b="1" dirty="0"/>
              <a:t>else</a:t>
            </a:r>
            <a:r>
              <a:rPr lang="zh-CN" altLang="en-US" sz="3200" b="1" dirty="0"/>
              <a:t>处理其他默认情况</a:t>
            </a:r>
            <a:endParaRPr lang="zh-CN" altLang="en-US" sz="3200" b="1" dirty="0"/>
          </a:p>
        </p:txBody>
      </p:sp>
      <p:sp>
        <p:nvSpPr>
          <p:cNvPr id="5" name="Text Placeholder 4"/>
          <p:cNvSpPr>
            <a:spLocks noGrp="1"/>
          </p:cNvSpPr>
          <p:nvPr>
            <p:ph type="body" sz="quarter" idx="10"/>
          </p:nvPr>
        </p:nvSpPr>
        <p:spPr>
          <a:xfrm>
            <a:off x="365760" y="1371600"/>
            <a:ext cx="6995477" cy="4789003"/>
          </a:xfrm>
        </p:spPr>
        <p:txBody>
          <a:bodyPr/>
          <a:lstStyle/>
          <a:p>
            <a:endParaRPr lang="en-CA" dirty="0"/>
          </a:p>
          <a:p>
            <a:r>
              <a:rPr lang="en-CA" dirty="0"/>
              <a:t>if province == </a:t>
            </a:r>
            <a:r>
              <a:rPr lang="en-CA" dirty="0">
                <a:solidFill>
                  <a:srgbClr val="C00000"/>
                </a:solidFill>
              </a:rPr>
              <a:t>'Alberta'</a:t>
            </a:r>
            <a:r>
              <a:rPr lang="en-CA" dirty="0">
                <a:solidFill>
                  <a:srgbClr val="002050"/>
                </a:solidFill>
              </a:rPr>
              <a:t>:</a:t>
            </a:r>
            <a:endParaRPr lang="en-CA" dirty="0">
              <a:solidFill>
                <a:srgbClr val="002050"/>
              </a:solidFill>
            </a:endParaRPr>
          </a:p>
          <a:p>
            <a:r>
              <a:rPr lang="en-CA" dirty="0"/>
              <a:t>	tax = 0.05</a:t>
            </a:r>
            <a:endParaRPr lang="en-CA" dirty="0"/>
          </a:p>
          <a:p>
            <a:r>
              <a:rPr lang="en-CA" dirty="0" err="1"/>
              <a:t>elif</a:t>
            </a:r>
            <a:r>
              <a:rPr lang="en-CA" dirty="0"/>
              <a:t> province == </a:t>
            </a:r>
            <a:r>
              <a:rPr lang="en-CA" dirty="0">
                <a:solidFill>
                  <a:srgbClr val="C00000"/>
                </a:solidFill>
              </a:rPr>
              <a:t>'Nunavut'</a:t>
            </a:r>
            <a:r>
              <a:rPr lang="en-CA" dirty="0">
                <a:solidFill>
                  <a:srgbClr val="002050"/>
                </a:solidFill>
              </a:rPr>
              <a:t>:</a:t>
            </a:r>
            <a:endParaRPr lang="en-CA" dirty="0">
              <a:solidFill>
                <a:srgbClr val="002050"/>
              </a:solidFill>
            </a:endParaRPr>
          </a:p>
          <a:p>
            <a:r>
              <a:rPr lang="en-CA" dirty="0"/>
              <a:t>	tax = 0.05</a:t>
            </a:r>
            <a:endParaRPr lang="en-CA" dirty="0"/>
          </a:p>
          <a:p>
            <a:r>
              <a:rPr lang="en-CA" dirty="0" err="1"/>
              <a:t>elif</a:t>
            </a:r>
            <a:r>
              <a:rPr lang="en-CA" dirty="0"/>
              <a:t> province == </a:t>
            </a:r>
            <a:r>
              <a:rPr lang="en-CA" dirty="0">
                <a:solidFill>
                  <a:srgbClr val="C00000"/>
                </a:solidFill>
              </a:rPr>
              <a:t>'Ontario'</a:t>
            </a:r>
            <a:r>
              <a:rPr lang="en-CA" dirty="0">
                <a:solidFill>
                  <a:srgbClr val="002050"/>
                </a:solidFill>
              </a:rPr>
              <a:t>:</a:t>
            </a:r>
            <a:endParaRPr lang="en-CA" dirty="0">
              <a:solidFill>
                <a:srgbClr val="002050"/>
              </a:solidFill>
            </a:endParaRPr>
          </a:p>
          <a:p>
            <a:r>
              <a:rPr lang="en-CA" dirty="0"/>
              <a:t>	tax = 0.13</a:t>
            </a:r>
            <a:endParaRPr lang="en-CA" dirty="0"/>
          </a:p>
          <a:p>
            <a:r>
              <a:rPr lang="en-CA" dirty="0">
                <a:highlight>
                  <a:srgbClr val="FFFF00"/>
                </a:highlight>
              </a:rPr>
              <a:t>else:</a:t>
            </a:r>
            <a:endParaRPr lang="en-CA" dirty="0">
              <a:highlight>
                <a:srgbClr val="FFFF00"/>
              </a:highlight>
            </a:endParaRPr>
          </a:p>
          <a:p>
            <a:r>
              <a:rPr lang="en-CA" dirty="0"/>
              <a:t>	tax = 0.15</a:t>
            </a:r>
            <a:endParaRPr lang="en-CA" dirty="0"/>
          </a:p>
        </p:txBody>
      </p:sp>
      <p:grpSp>
        <p:nvGrpSpPr>
          <p:cNvPr id="6" name="Group 5"/>
          <p:cNvGrpSpPr/>
          <p:nvPr/>
        </p:nvGrpSpPr>
        <p:grpSpPr>
          <a:xfrm>
            <a:off x="7589837" y="1661430"/>
            <a:ext cx="4707069" cy="5769769"/>
            <a:chOff x="7208837" y="1202511"/>
            <a:chExt cx="5011869" cy="5769769"/>
          </a:xfrm>
        </p:grpSpPr>
        <p:pic>
          <p:nvPicPr>
            <p:cNvPr id="8" name="Picture 7"/>
            <p:cNvPicPr>
              <a:picLocks noChangeAspect="1"/>
            </p:cNvPicPr>
            <p:nvPr/>
          </p:nvPicPr>
          <p:blipFill>
            <a:blip r:embed="rId1"/>
            <a:stretch>
              <a:fillRect/>
            </a:stretch>
          </p:blipFill>
          <p:spPr>
            <a:xfrm>
              <a:off x="7208837" y="1202511"/>
              <a:ext cx="5011869" cy="5769769"/>
            </a:xfrm>
            <a:prstGeom prst="rect">
              <a:avLst/>
            </a:prstGeom>
          </p:spPr>
        </p:pic>
        <p:sp>
          <p:nvSpPr>
            <p:cNvPr id="9" name="Rectangle 8"/>
            <p:cNvSpPr/>
            <p:nvPr/>
          </p:nvSpPr>
          <p:spPr>
            <a:xfrm rot="701104">
              <a:off x="8270412" y="2727678"/>
              <a:ext cx="2705089" cy="3333220"/>
            </a:xfrm>
            <a:prstGeom prst="rect">
              <a:avLst/>
            </a:prstGeom>
          </p:spPr>
          <p:txBody>
            <a:bodyPr wrap="square">
              <a:spAutoFit/>
            </a:bodyPr>
            <a:lstStyle/>
            <a:p>
              <a:pPr algn="ctr" defTabSz="932180" fontAlgn="base">
                <a:lnSpc>
                  <a:spcPct val="90000"/>
                </a:lnSpc>
                <a:spcBef>
                  <a:spcPct val="0"/>
                </a:spcBef>
                <a:spcAft>
                  <a:spcPct val="0"/>
                </a:spcAft>
              </a:pPr>
              <a:r>
                <a:rPr lang="en-CA" dirty="0">
                  <a:solidFill>
                    <a:srgbClr val="FF0000"/>
                  </a:solidFill>
                  <a:ea typeface="Segoe UI" panose="020B0502040204020203" pitchFamily="34" charset="0"/>
                  <a:cs typeface="Segoe UI" panose="020B0502040204020203" pitchFamily="34" charset="0"/>
                </a:rPr>
                <a:t>Calculate Canadian sales tax</a:t>
              </a:r>
              <a:endParaRPr lang="en-CA" dirty="0">
                <a:solidFill>
                  <a:srgbClr val="FF0000"/>
                </a:solidFill>
                <a:ea typeface="Segoe UI" panose="020B0502040204020203" pitchFamily="34" charset="0"/>
                <a:cs typeface="Segoe UI" panose="020B0502040204020203" pitchFamily="34" charset="0"/>
              </a:endParaRPr>
            </a:p>
            <a:p>
              <a:pPr algn="ctr" defTabSz="932180" fontAlgn="base">
                <a:lnSpc>
                  <a:spcPct val="90000"/>
                </a:lnSpc>
                <a:spcBef>
                  <a:spcPct val="0"/>
                </a:spcBef>
                <a:spcAft>
                  <a:spcPct val="0"/>
                </a:spcAft>
              </a:pP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anose="020B0502040204020203" pitchFamily="34" charset="0"/>
                  <a:cs typeface="Segoe UI" panose="020B0502040204020203" pitchFamily="34" charset="0"/>
                </a:rPr>
                <a:t>If the province is Alberta or Nunavut charge 5%</a:t>
              </a: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anose="020B0502040204020203" pitchFamily="34" charset="0"/>
                  <a:cs typeface="Segoe UI" panose="020B0502040204020203" pitchFamily="34" charset="0"/>
                </a:rPr>
                <a:t>If the province is Ontario charge 13%</a:t>
              </a: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dirty="0">
                  <a:solidFill>
                    <a:srgbClr val="FF0000"/>
                  </a:solidFill>
                  <a:highlight>
                    <a:srgbClr val="FFFF00"/>
                  </a:highlight>
                  <a:ea typeface="Segoe UI" panose="020B0502040204020203" pitchFamily="34" charset="0"/>
                  <a:cs typeface="Segoe UI" panose="020B0502040204020203" pitchFamily="34" charset="0"/>
                </a:rPr>
                <a:t>For all other provinces charge 15%</a:t>
              </a:r>
              <a:endParaRPr lang="en-CA" dirty="0">
                <a:solidFill>
                  <a:srgbClr val="FF0000"/>
                </a:solidFill>
                <a:highlight>
                  <a:srgbClr val="FFFF00"/>
                </a:highlight>
                <a:ea typeface="Segoe UI" panose="020B0502040204020203" pitchFamily="34" charset="0"/>
                <a:cs typeface="Segoe UI" panose="020B05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t>If multiple conditions cause the same action they can be combined into a single condition</a:t>
            </a:r>
            <a:r>
              <a:rPr lang="zh-CN" altLang="en-US" sz="3200" b="1" dirty="0"/>
              <a:t>当不同的条件对应同一行为时，可以使用</a:t>
            </a:r>
            <a:r>
              <a:rPr altLang="zh-CN" sz="3200" b="1" dirty="0"/>
              <a:t>or</a:t>
            </a:r>
            <a:r>
              <a:rPr lang="zh-CN" altLang="en-US" sz="3200" b="1" dirty="0"/>
              <a:t>对应同一行为</a:t>
            </a:r>
            <a:endParaRPr lang="zh-CN" altLang="en-US" sz="3200" b="1" dirty="0"/>
          </a:p>
        </p:txBody>
      </p:sp>
      <p:sp>
        <p:nvSpPr>
          <p:cNvPr id="5" name="Text Placeholder 4"/>
          <p:cNvSpPr>
            <a:spLocks noGrp="1"/>
          </p:cNvSpPr>
          <p:nvPr>
            <p:ph type="body" sz="quarter" idx="10"/>
          </p:nvPr>
        </p:nvSpPr>
        <p:spPr>
          <a:xfrm>
            <a:off x="365760" y="1371600"/>
            <a:ext cx="11704320" cy="5829288"/>
          </a:xfrm>
        </p:spPr>
        <p:txBody>
          <a:bodyPr/>
          <a:lstStyle/>
          <a:p>
            <a:endParaRPr lang="en-CA" dirty="0"/>
          </a:p>
          <a:p>
            <a:r>
              <a:rPr lang="en-CA" dirty="0"/>
              <a:t>if province == </a:t>
            </a:r>
            <a:r>
              <a:rPr lang="en-CA" dirty="0">
                <a:solidFill>
                  <a:srgbClr val="C00000"/>
                </a:solidFill>
              </a:rPr>
              <a:t>'Alberta' </a:t>
            </a:r>
            <a:r>
              <a:rPr lang="en-CA" dirty="0"/>
              <a:t>\</a:t>
            </a:r>
            <a:endParaRPr lang="en-CA" dirty="0"/>
          </a:p>
          <a:p>
            <a:r>
              <a:rPr lang="en-CA" dirty="0"/>
              <a:t>   </a:t>
            </a:r>
            <a:r>
              <a:rPr lang="en-CA" dirty="0">
                <a:highlight>
                  <a:srgbClr val="FFFF00"/>
                </a:highlight>
              </a:rPr>
              <a:t>or</a:t>
            </a:r>
            <a:r>
              <a:rPr lang="en-CA" dirty="0"/>
              <a:t> province == </a:t>
            </a:r>
            <a:r>
              <a:rPr lang="en-CA" dirty="0">
                <a:solidFill>
                  <a:srgbClr val="C00000"/>
                </a:solidFill>
              </a:rPr>
              <a:t>'Nunavut'</a:t>
            </a:r>
            <a:r>
              <a:rPr lang="en-CA" dirty="0">
                <a:solidFill>
                  <a:srgbClr val="002050"/>
                </a:solidFill>
              </a:rPr>
              <a:t>:</a:t>
            </a:r>
            <a:endParaRPr lang="en-CA" dirty="0">
              <a:solidFill>
                <a:srgbClr val="002050"/>
              </a:solidFill>
            </a:endParaRPr>
          </a:p>
          <a:p>
            <a:r>
              <a:rPr lang="en-CA" dirty="0"/>
              <a:t>	tax = 0.05</a:t>
            </a:r>
            <a:endParaRPr lang="en-CA" dirty="0"/>
          </a:p>
          <a:p>
            <a:r>
              <a:rPr lang="en-CA" dirty="0" err="1"/>
              <a:t>elif</a:t>
            </a:r>
            <a:r>
              <a:rPr lang="en-CA" dirty="0"/>
              <a:t> province == </a:t>
            </a:r>
            <a:r>
              <a:rPr lang="en-CA" dirty="0">
                <a:solidFill>
                  <a:srgbClr val="C00000"/>
                </a:solidFill>
              </a:rPr>
              <a:t>'Ontario'</a:t>
            </a:r>
            <a:r>
              <a:rPr lang="en-CA" dirty="0">
                <a:solidFill>
                  <a:srgbClr val="002050"/>
                </a:solidFill>
              </a:rPr>
              <a:t>:</a:t>
            </a:r>
            <a:endParaRPr lang="en-CA" dirty="0">
              <a:solidFill>
                <a:srgbClr val="002050"/>
              </a:solidFill>
            </a:endParaRPr>
          </a:p>
          <a:p>
            <a:r>
              <a:rPr lang="en-CA" dirty="0"/>
              <a:t>	tax = 0.13</a:t>
            </a:r>
            <a:endParaRPr lang="en-CA" dirty="0"/>
          </a:p>
          <a:p>
            <a:r>
              <a:rPr lang="en-CA" dirty="0"/>
              <a:t>else:</a:t>
            </a:r>
            <a:endParaRPr lang="en-CA" dirty="0"/>
          </a:p>
          <a:p>
            <a:r>
              <a:rPr lang="en-CA" dirty="0"/>
              <a:t>	tax = 0.15</a:t>
            </a:r>
            <a:endParaRPr lang="en-CA" dirty="0"/>
          </a:p>
          <a:p>
            <a:endParaRPr lang="en-CA" dirty="0"/>
          </a:p>
          <a:p>
            <a:endParaRPr lang="en-CA" dirty="0"/>
          </a:p>
          <a:p>
            <a:endParaRPr lang="en-CA" dirty="0"/>
          </a:p>
        </p:txBody>
      </p:sp>
      <p:grpSp>
        <p:nvGrpSpPr>
          <p:cNvPr id="10" name="Group 9"/>
          <p:cNvGrpSpPr/>
          <p:nvPr/>
        </p:nvGrpSpPr>
        <p:grpSpPr>
          <a:xfrm>
            <a:off x="7589837" y="1661430"/>
            <a:ext cx="4707069" cy="5769769"/>
            <a:chOff x="7208837" y="1202511"/>
            <a:chExt cx="5011869" cy="5769769"/>
          </a:xfrm>
        </p:grpSpPr>
        <p:pic>
          <p:nvPicPr>
            <p:cNvPr id="11" name="Picture 10"/>
            <p:cNvPicPr>
              <a:picLocks noChangeAspect="1"/>
            </p:cNvPicPr>
            <p:nvPr/>
          </p:nvPicPr>
          <p:blipFill>
            <a:blip r:embed="rId1"/>
            <a:stretch>
              <a:fillRect/>
            </a:stretch>
          </p:blipFill>
          <p:spPr>
            <a:xfrm>
              <a:off x="7208837" y="1202511"/>
              <a:ext cx="5011869" cy="5769769"/>
            </a:xfrm>
            <a:prstGeom prst="rect">
              <a:avLst/>
            </a:prstGeom>
          </p:spPr>
        </p:pic>
        <p:sp>
          <p:nvSpPr>
            <p:cNvPr id="12" name="Rectangle 11"/>
            <p:cNvSpPr/>
            <p:nvPr/>
          </p:nvSpPr>
          <p:spPr>
            <a:xfrm rot="701104">
              <a:off x="8270412" y="2727678"/>
              <a:ext cx="2705089" cy="3333220"/>
            </a:xfrm>
            <a:prstGeom prst="rect">
              <a:avLst/>
            </a:prstGeom>
          </p:spPr>
          <p:txBody>
            <a:bodyPr wrap="square">
              <a:spAutoFit/>
            </a:bodyPr>
            <a:lstStyle/>
            <a:p>
              <a:pPr algn="ctr" defTabSz="932180" fontAlgn="base">
                <a:lnSpc>
                  <a:spcPct val="90000"/>
                </a:lnSpc>
                <a:spcBef>
                  <a:spcPct val="0"/>
                </a:spcBef>
                <a:spcAft>
                  <a:spcPct val="0"/>
                </a:spcAft>
              </a:pPr>
              <a:r>
                <a:rPr lang="en-CA" dirty="0">
                  <a:solidFill>
                    <a:srgbClr val="FF0000"/>
                  </a:solidFill>
                  <a:ea typeface="Segoe UI" panose="020B0502040204020203" pitchFamily="34" charset="0"/>
                  <a:cs typeface="Segoe UI" panose="020B0502040204020203" pitchFamily="34" charset="0"/>
                </a:rPr>
                <a:t>Calculate Canadian sales tax</a:t>
              </a:r>
              <a:endParaRPr lang="en-CA" dirty="0">
                <a:solidFill>
                  <a:srgbClr val="FF0000"/>
                </a:solidFill>
                <a:ea typeface="Segoe UI" panose="020B0502040204020203" pitchFamily="34" charset="0"/>
                <a:cs typeface="Segoe UI" panose="020B0502040204020203" pitchFamily="34" charset="0"/>
              </a:endParaRPr>
            </a:p>
            <a:p>
              <a:pPr algn="ctr" defTabSz="932180" fontAlgn="base">
                <a:lnSpc>
                  <a:spcPct val="90000"/>
                </a:lnSpc>
                <a:spcBef>
                  <a:spcPct val="0"/>
                </a:spcBef>
                <a:spcAft>
                  <a:spcPct val="0"/>
                </a:spcAft>
              </a:pP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dirty="0">
                  <a:solidFill>
                    <a:srgbClr val="FF0000"/>
                  </a:solidFill>
                  <a:highlight>
                    <a:srgbClr val="FFFF00"/>
                  </a:highlight>
                  <a:ea typeface="Segoe UI" panose="020B0502040204020203" pitchFamily="34" charset="0"/>
                  <a:cs typeface="Segoe UI" panose="020B0502040204020203" pitchFamily="34" charset="0"/>
                </a:rPr>
                <a:t>If the province is Alberta or Nunavut charge 5%</a:t>
              </a:r>
              <a:endParaRPr lang="en-CA" dirty="0">
                <a:solidFill>
                  <a:srgbClr val="FF0000"/>
                </a:solidFill>
                <a:highlight>
                  <a:srgbClr val="FFFF00"/>
                </a:highlight>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anose="020B0502040204020203" pitchFamily="34" charset="0"/>
                  <a:cs typeface="Segoe UI" panose="020B0502040204020203" pitchFamily="34" charset="0"/>
                </a:rPr>
                <a:t>If the province is Ontario charge 13%</a:t>
              </a: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anose="020B0502040204020203" pitchFamily="34" charset="0"/>
                  <a:cs typeface="Segoe UI" panose="020B0502040204020203" pitchFamily="34" charset="0"/>
                </a:rPr>
                <a:t>For all other provinces charge 15%</a:t>
              </a:r>
              <a:endParaRPr lang="en-CA" dirty="0">
                <a:solidFill>
                  <a:srgbClr val="FF0000"/>
                </a:solidFill>
                <a:ea typeface="Segoe UI" panose="020B0502040204020203" pitchFamily="34" charset="0"/>
                <a:cs typeface="Segoe UI" panose="020B05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How OR statements are processed</a:t>
            </a:r>
            <a:br>
              <a:rPr lang="en-US" b="1" dirty="0"/>
            </a:br>
            <a:r>
              <a:rPr lang="zh-CN" altLang="en-US" b="1" dirty="0"/>
              <a:t>看看</a:t>
            </a:r>
            <a:r>
              <a:rPr altLang="zh-CN" b="1" dirty="0"/>
              <a:t>OR</a:t>
            </a:r>
            <a:r>
              <a:rPr lang="zh-CN" altLang="en-US" b="1" dirty="0"/>
              <a:t>语句怎么运行的</a:t>
            </a:r>
            <a:endParaRPr lang="zh-CN" altLang="en-US" b="1" dirty="0"/>
          </a:p>
        </p:txBody>
      </p:sp>
      <p:graphicFrame>
        <p:nvGraphicFramePr>
          <p:cNvPr id="7" name="Table 6"/>
          <p:cNvGraphicFramePr>
            <a:graphicFrameLocks noGrp="1"/>
          </p:cNvGraphicFramePr>
          <p:nvPr/>
        </p:nvGraphicFramePr>
        <p:xfrm>
          <a:off x="579437" y="2354262"/>
          <a:ext cx="8305799" cy="1922050"/>
        </p:xfrm>
        <a:graphic>
          <a:graphicData uri="http://schemas.openxmlformats.org/drawingml/2006/table">
            <a:tbl>
              <a:tblPr firstRow="1" bandRow="1">
                <a:tableStyleId>{21E4AEA4-8DFA-4A89-87EB-49C32662AFE0}</a:tableStyleId>
              </a:tblPr>
              <a:tblGrid>
                <a:gridCol w="2209800"/>
                <a:gridCol w="2385790"/>
                <a:gridCol w="3710209"/>
              </a:tblGrid>
              <a:tr h="384410">
                <a:tc>
                  <a:txBody>
                    <a:bodyPr/>
                    <a:lstStyle/>
                    <a:p>
                      <a:r>
                        <a:rPr lang="en-CA" dirty="0"/>
                        <a:t>First Condition</a:t>
                      </a:r>
                      <a:endParaRPr lang="en-CA" dirty="0"/>
                    </a:p>
                  </a:txBody>
                  <a:tcPr/>
                </a:tc>
                <a:tc>
                  <a:txBody>
                    <a:bodyPr/>
                    <a:lstStyle/>
                    <a:p>
                      <a:r>
                        <a:rPr lang="en-CA" dirty="0"/>
                        <a:t>Second Condition</a:t>
                      </a:r>
                      <a:endParaRPr lang="en-CA" dirty="0"/>
                    </a:p>
                  </a:txBody>
                  <a:tcPr/>
                </a:tc>
                <a:tc>
                  <a:txBody>
                    <a:bodyPr/>
                    <a:lstStyle/>
                    <a:p>
                      <a:r>
                        <a:rPr lang="en-CA" dirty="0"/>
                        <a:t>Condition evaluates as </a:t>
                      </a:r>
                      <a:endParaRPr lang="en-CA" dirty="0"/>
                    </a:p>
                  </a:txBody>
                  <a:tcPr/>
                </a:tc>
              </a:tr>
              <a:tr h="384410">
                <a:tc>
                  <a:txBody>
                    <a:bodyPr/>
                    <a:lstStyle/>
                    <a:p>
                      <a:r>
                        <a:rPr lang="en-CA" b="1" dirty="0"/>
                        <a:t>TRUE</a:t>
                      </a:r>
                      <a:endParaRPr lang="en-CA" b="1" dirty="0"/>
                    </a:p>
                  </a:txBody>
                  <a:tcPr/>
                </a:tc>
                <a:tc>
                  <a:txBody>
                    <a:bodyPr/>
                    <a:lstStyle/>
                    <a:p>
                      <a:r>
                        <a:rPr lang="en-CA" b="1" dirty="0"/>
                        <a:t>TRUE</a:t>
                      </a:r>
                      <a:endParaRPr lang="en-CA" b="1" dirty="0"/>
                    </a:p>
                  </a:txBody>
                  <a:tcPr/>
                </a:tc>
                <a:tc>
                  <a:txBody>
                    <a:bodyPr/>
                    <a:lstStyle/>
                    <a:p>
                      <a:r>
                        <a:rPr lang="en-CA" b="1" dirty="0"/>
                        <a:t>TRUE</a:t>
                      </a:r>
                      <a:endParaRPr lang="en-CA" b="1" dirty="0"/>
                    </a:p>
                  </a:txBody>
                  <a:tcPr/>
                </a:tc>
              </a:tr>
              <a:tr h="384410">
                <a:tc>
                  <a:txBody>
                    <a:bodyPr/>
                    <a:lstStyle/>
                    <a:p>
                      <a:r>
                        <a:rPr lang="en-CA" b="1" dirty="0"/>
                        <a:t>TRUE</a:t>
                      </a:r>
                      <a:endParaRPr lang="en-CA" b="1" dirty="0"/>
                    </a:p>
                  </a:txBody>
                  <a:tcPr/>
                </a:tc>
                <a:tc>
                  <a:txBody>
                    <a:bodyPr/>
                    <a:lstStyle/>
                    <a:p>
                      <a:r>
                        <a:rPr lang="en-CA" b="1" dirty="0"/>
                        <a:t>FALSE</a:t>
                      </a:r>
                      <a:endParaRPr lang="en-CA" b="1" dirty="0"/>
                    </a:p>
                  </a:txBody>
                  <a:tcPr/>
                </a:tc>
                <a:tc>
                  <a:txBody>
                    <a:bodyPr/>
                    <a:lstStyle/>
                    <a:p>
                      <a:r>
                        <a:rPr lang="en-CA" b="1" dirty="0"/>
                        <a:t>TRUE</a:t>
                      </a:r>
                      <a:endParaRPr lang="en-CA" b="1" dirty="0"/>
                    </a:p>
                  </a:txBody>
                  <a:tcPr/>
                </a:tc>
              </a:tr>
              <a:tr h="384410">
                <a:tc>
                  <a:txBody>
                    <a:bodyPr/>
                    <a:lstStyle/>
                    <a:p>
                      <a:r>
                        <a:rPr lang="en-CA" b="1" dirty="0"/>
                        <a:t>FALSE</a:t>
                      </a:r>
                      <a:endParaRPr lang="en-CA" b="1" dirty="0"/>
                    </a:p>
                  </a:txBody>
                  <a:tcPr/>
                </a:tc>
                <a:tc>
                  <a:txBody>
                    <a:bodyPr/>
                    <a:lstStyle/>
                    <a:p>
                      <a:r>
                        <a:rPr lang="en-CA" b="1" dirty="0"/>
                        <a:t>TRUE</a:t>
                      </a:r>
                      <a:endParaRPr lang="en-CA" b="1" dirty="0"/>
                    </a:p>
                  </a:txBody>
                  <a:tcPr/>
                </a:tc>
                <a:tc>
                  <a:txBody>
                    <a:bodyPr/>
                    <a:lstStyle/>
                    <a:p>
                      <a:r>
                        <a:rPr lang="en-CA" b="1" dirty="0"/>
                        <a:t>TRUE</a:t>
                      </a:r>
                      <a:endParaRPr lang="en-CA" b="1" dirty="0"/>
                    </a:p>
                  </a:txBody>
                  <a:tcPr/>
                </a:tc>
              </a:tr>
              <a:tr h="384410">
                <a:tc>
                  <a:txBody>
                    <a:bodyPr/>
                    <a:lstStyle/>
                    <a:p>
                      <a:r>
                        <a:rPr lang="en-CA" b="1" dirty="0"/>
                        <a:t>FALSE</a:t>
                      </a:r>
                      <a:endParaRPr lang="en-CA" b="1" dirty="0"/>
                    </a:p>
                  </a:txBody>
                  <a:tcPr/>
                </a:tc>
                <a:tc>
                  <a:txBody>
                    <a:bodyPr/>
                    <a:lstStyle/>
                    <a:p>
                      <a:r>
                        <a:rPr lang="en-CA" b="1" dirty="0"/>
                        <a:t>FALSE</a:t>
                      </a:r>
                      <a:endParaRPr lang="en-CA" b="1" dirty="0"/>
                    </a:p>
                  </a:txBody>
                  <a:tcPr/>
                </a:tc>
                <a:tc>
                  <a:txBody>
                    <a:bodyPr/>
                    <a:lstStyle/>
                    <a:p>
                      <a:r>
                        <a:rPr lang="en-CA" b="1" dirty="0"/>
                        <a:t>FALSE</a:t>
                      </a:r>
                      <a:endParaRPr lang="en-CA" b="1"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t>If you have a list of possible values to check , you can use the IN operator</a:t>
            </a:r>
            <a:r>
              <a:rPr lang="zh-CN" altLang="en-US" sz="3200" b="1" dirty="0"/>
              <a:t>当有一个列表数据需要检查时，可以使用</a:t>
            </a:r>
            <a:r>
              <a:rPr altLang="zh-CN" sz="3200" b="1" dirty="0"/>
              <a:t>i</a:t>
            </a:r>
            <a:r>
              <a:rPr altLang="zh-CN" sz="3200" b="1" dirty="0"/>
              <a:t>n</a:t>
            </a:r>
            <a:r>
              <a:rPr lang="zh-CN" altLang="en-US" sz="3200" b="1" dirty="0"/>
              <a:t>语句</a:t>
            </a:r>
            <a:r>
              <a:rPr lang="en-US" b="1" dirty="0"/>
              <a:t> </a:t>
            </a:r>
            <a:endParaRPr lang="en-US" dirty="0"/>
          </a:p>
        </p:txBody>
      </p:sp>
      <p:sp>
        <p:nvSpPr>
          <p:cNvPr id="5" name="Text Placeholder 4"/>
          <p:cNvSpPr>
            <a:spLocks noGrp="1"/>
          </p:cNvSpPr>
          <p:nvPr>
            <p:ph type="body" sz="quarter" idx="10"/>
          </p:nvPr>
        </p:nvSpPr>
        <p:spPr>
          <a:xfrm>
            <a:off x="365760" y="1921916"/>
            <a:ext cx="11704320" cy="5309146"/>
          </a:xfrm>
        </p:spPr>
        <p:txBody>
          <a:bodyPr/>
          <a:lstStyle/>
          <a:p>
            <a:r>
              <a:rPr lang="en-US" dirty="0"/>
              <a:t>if province </a:t>
            </a:r>
            <a:r>
              <a:rPr lang="en-US" dirty="0">
                <a:highlight>
                  <a:srgbClr val="FFFF00"/>
                </a:highlight>
              </a:rPr>
              <a:t>in(</a:t>
            </a:r>
            <a:r>
              <a:rPr lang="en-US" dirty="0">
                <a:solidFill>
                  <a:srgbClr val="C00000"/>
                </a:solidFill>
                <a:highlight>
                  <a:srgbClr val="FFFF00"/>
                </a:highlight>
              </a:rPr>
              <a:t>'Alberta'</a:t>
            </a:r>
            <a:r>
              <a:rPr lang="en-US" dirty="0">
                <a:solidFill>
                  <a:srgbClr val="002050"/>
                </a:solidFill>
                <a:highlight>
                  <a:srgbClr val="FFFF00"/>
                </a:highlight>
              </a:rPr>
              <a:t>,</a:t>
            </a:r>
            <a:r>
              <a:rPr lang="en-US" dirty="0">
                <a:solidFill>
                  <a:srgbClr val="C00000"/>
                </a:solidFill>
                <a:highlight>
                  <a:srgbClr val="FFFF00"/>
                </a:highlight>
              </a:rPr>
              <a:t> </a:t>
            </a:r>
            <a:r>
              <a:rPr lang="en-US" dirty="0">
                <a:highlight>
                  <a:srgbClr val="FFFF00"/>
                </a:highlight>
              </a:rPr>
              <a:t>\ </a:t>
            </a:r>
            <a:endParaRPr lang="en-US" dirty="0">
              <a:highlight>
                <a:srgbClr val="FFFF00"/>
              </a:highlight>
            </a:endParaRPr>
          </a:p>
          <a:p>
            <a:r>
              <a:rPr lang="en-US" dirty="0">
                <a:highlight>
                  <a:srgbClr val="FFFF00"/>
                </a:highlight>
              </a:rPr>
              <a:t>               </a:t>
            </a:r>
            <a:r>
              <a:rPr lang="en-US" dirty="0">
                <a:solidFill>
                  <a:srgbClr val="C00000"/>
                </a:solidFill>
                <a:highlight>
                  <a:srgbClr val="FFFF00"/>
                </a:highlight>
              </a:rPr>
              <a:t>'</a:t>
            </a:r>
            <a:r>
              <a:rPr lang="en-US" dirty="0" err="1">
                <a:solidFill>
                  <a:srgbClr val="C00000"/>
                </a:solidFill>
                <a:highlight>
                  <a:srgbClr val="FFFF00"/>
                </a:highlight>
              </a:rPr>
              <a:t>Nunavut'</a:t>
            </a:r>
            <a:r>
              <a:rPr lang="en-US" dirty="0" err="1">
                <a:solidFill>
                  <a:srgbClr val="002050"/>
                </a:solidFill>
                <a:highlight>
                  <a:srgbClr val="FFFF00"/>
                </a:highlight>
              </a:rPr>
              <a:t>,</a:t>
            </a:r>
            <a:r>
              <a:rPr lang="en-US" dirty="0" err="1">
                <a:solidFill>
                  <a:srgbClr val="C00000"/>
                </a:solidFill>
                <a:highlight>
                  <a:srgbClr val="FFFF00"/>
                </a:highlight>
              </a:rPr>
              <a:t>'Yukon</a:t>
            </a:r>
            <a:r>
              <a:rPr lang="en-US" dirty="0">
                <a:solidFill>
                  <a:srgbClr val="C00000"/>
                </a:solidFill>
                <a:highlight>
                  <a:srgbClr val="FFFF00"/>
                </a:highlight>
              </a:rPr>
              <a:t>'</a:t>
            </a:r>
            <a:r>
              <a:rPr lang="en-US" dirty="0">
                <a:solidFill>
                  <a:srgbClr val="002050"/>
                </a:solidFill>
                <a:highlight>
                  <a:srgbClr val="FFFF00"/>
                </a:highlight>
              </a:rPr>
              <a:t>)</a:t>
            </a:r>
            <a:r>
              <a:rPr lang="en-US" dirty="0">
                <a:solidFill>
                  <a:srgbClr val="002050"/>
                </a:solidFill>
              </a:rPr>
              <a:t>:</a:t>
            </a:r>
            <a:endParaRPr lang="en-US" dirty="0">
              <a:solidFill>
                <a:srgbClr val="002050"/>
              </a:solidFill>
            </a:endParaRPr>
          </a:p>
          <a:p>
            <a:r>
              <a:rPr lang="en-CA" dirty="0"/>
              <a:t>	tax = 0.05</a:t>
            </a:r>
            <a:endParaRPr lang="en-CA" dirty="0"/>
          </a:p>
          <a:p>
            <a:r>
              <a:rPr lang="en-CA" dirty="0" err="1"/>
              <a:t>elif</a:t>
            </a:r>
            <a:r>
              <a:rPr lang="en-CA" dirty="0"/>
              <a:t> province == </a:t>
            </a:r>
            <a:r>
              <a:rPr lang="en-CA" dirty="0">
                <a:solidFill>
                  <a:srgbClr val="C00000"/>
                </a:solidFill>
              </a:rPr>
              <a:t>'Ontario'</a:t>
            </a:r>
            <a:r>
              <a:rPr lang="en-CA" dirty="0">
                <a:solidFill>
                  <a:srgbClr val="002050"/>
                </a:solidFill>
              </a:rPr>
              <a:t>:</a:t>
            </a:r>
            <a:endParaRPr lang="en-CA" dirty="0">
              <a:solidFill>
                <a:srgbClr val="002050"/>
              </a:solidFill>
            </a:endParaRPr>
          </a:p>
          <a:p>
            <a:r>
              <a:rPr lang="en-CA" dirty="0"/>
              <a:t>	tax = 0.13</a:t>
            </a:r>
            <a:endParaRPr lang="en-CA" dirty="0"/>
          </a:p>
          <a:p>
            <a:r>
              <a:rPr lang="en-CA" dirty="0"/>
              <a:t>else:</a:t>
            </a:r>
            <a:endParaRPr lang="en-CA" dirty="0"/>
          </a:p>
          <a:p>
            <a:r>
              <a:rPr lang="en-CA" dirty="0"/>
              <a:t>	tax = 0.15</a:t>
            </a:r>
            <a:endParaRPr lang="en-CA" dirty="0"/>
          </a:p>
          <a:p>
            <a:endParaRPr lang="en-CA" dirty="0"/>
          </a:p>
          <a:p>
            <a:endParaRPr lang="en-CA" dirty="0"/>
          </a:p>
          <a:p>
            <a:endParaRPr lang="en-CA" dirty="0"/>
          </a:p>
        </p:txBody>
      </p:sp>
      <p:grpSp>
        <p:nvGrpSpPr>
          <p:cNvPr id="10" name="Group 9"/>
          <p:cNvGrpSpPr/>
          <p:nvPr/>
        </p:nvGrpSpPr>
        <p:grpSpPr>
          <a:xfrm>
            <a:off x="8047037" y="1592262"/>
            <a:ext cx="4707069" cy="5769769"/>
            <a:chOff x="7695642" y="1133343"/>
            <a:chExt cx="5011869" cy="5769769"/>
          </a:xfrm>
        </p:grpSpPr>
        <p:pic>
          <p:nvPicPr>
            <p:cNvPr id="11" name="Picture 10"/>
            <p:cNvPicPr>
              <a:picLocks noChangeAspect="1"/>
            </p:cNvPicPr>
            <p:nvPr/>
          </p:nvPicPr>
          <p:blipFill>
            <a:blip r:embed="rId1"/>
            <a:stretch>
              <a:fillRect/>
            </a:stretch>
          </p:blipFill>
          <p:spPr>
            <a:xfrm>
              <a:off x="7695642" y="1133343"/>
              <a:ext cx="5011869" cy="5769769"/>
            </a:xfrm>
            <a:prstGeom prst="rect">
              <a:avLst/>
            </a:prstGeom>
          </p:spPr>
        </p:pic>
        <p:sp>
          <p:nvSpPr>
            <p:cNvPr id="12" name="Rectangle 11"/>
            <p:cNvSpPr/>
            <p:nvPr/>
          </p:nvSpPr>
          <p:spPr>
            <a:xfrm rot="701104">
              <a:off x="8676085" y="2803878"/>
              <a:ext cx="2705089" cy="3333220"/>
            </a:xfrm>
            <a:prstGeom prst="rect">
              <a:avLst/>
            </a:prstGeom>
          </p:spPr>
          <p:txBody>
            <a:bodyPr wrap="square">
              <a:spAutoFit/>
            </a:bodyPr>
            <a:lstStyle/>
            <a:p>
              <a:pPr algn="ctr" defTabSz="932180" fontAlgn="base">
                <a:lnSpc>
                  <a:spcPct val="90000"/>
                </a:lnSpc>
                <a:spcBef>
                  <a:spcPct val="0"/>
                </a:spcBef>
                <a:spcAft>
                  <a:spcPct val="0"/>
                </a:spcAft>
              </a:pPr>
              <a:r>
                <a:rPr lang="en-CA" dirty="0">
                  <a:solidFill>
                    <a:srgbClr val="FF0000"/>
                  </a:solidFill>
                  <a:ea typeface="Segoe UI" panose="020B0502040204020203" pitchFamily="34" charset="0"/>
                  <a:cs typeface="Segoe UI" panose="020B0502040204020203" pitchFamily="34" charset="0"/>
                </a:rPr>
                <a:t>Calculate Canadian sales tax</a:t>
              </a:r>
              <a:endParaRPr lang="en-CA" dirty="0">
                <a:solidFill>
                  <a:srgbClr val="FF0000"/>
                </a:solidFill>
                <a:ea typeface="Segoe UI" panose="020B0502040204020203" pitchFamily="34" charset="0"/>
                <a:cs typeface="Segoe UI" panose="020B0502040204020203" pitchFamily="34" charset="0"/>
              </a:endParaRPr>
            </a:p>
            <a:p>
              <a:pPr algn="ctr" defTabSz="932180" fontAlgn="base">
                <a:lnSpc>
                  <a:spcPct val="90000"/>
                </a:lnSpc>
                <a:spcBef>
                  <a:spcPct val="0"/>
                </a:spcBef>
                <a:spcAft>
                  <a:spcPct val="0"/>
                </a:spcAft>
              </a:pP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dirty="0">
                  <a:solidFill>
                    <a:srgbClr val="FF0000"/>
                  </a:solidFill>
                  <a:highlight>
                    <a:srgbClr val="FFFF00"/>
                  </a:highlight>
                  <a:ea typeface="Segoe UI" panose="020B0502040204020203" pitchFamily="34" charset="0"/>
                  <a:cs typeface="Segoe UI" panose="020B0502040204020203" pitchFamily="34" charset="0"/>
                </a:rPr>
                <a:t>If the province is Alberta, Nunavut, or Yukon charge 5%</a:t>
              </a:r>
              <a:endParaRPr lang="en-CA" dirty="0">
                <a:solidFill>
                  <a:srgbClr val="FF0000"/>
                </a:solidFill>
                <a:highlight>
                  <a:srgbClr val="FFFF00"/>
                </a:highlight>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anose="020B0502040204020203" pitchFamily="34" charset="0"/>
                  <a:cs typeface="Segoe UI" panose="020B0502040204020203" pitchFamily="34" charset="0"/>
                </a:rPr>
                <a:t>If the province is Ontario charge 13%</a:t>
              </a: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anose="020B0502040204020203" pitchFamily="34" charset="0"/>
                  <a:cs typeface="Segoe UI" panose="020B0502040204020203" pitchFamily="34" charset="0"/>
                </a:rPr>
                <a:t>For all other provinces charge 15%</a:t>
              </a:r>
              <a:endParaRPr lang="en-CA" dirty="0">
                <a:solidFill>
                  <a:srgbClr val="FF0000"/>
                </a:solidFill>
                <a:ea typeface="Segoe UI" panose="020B0502040204020203" pitchFamily="34" charset="0"/>
                <a:cs typeface="Segoe UI" panose="020B05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03236" y="1371600"/>
            <a:ext cx="11566843" cy="7389715"/>
          </a:xfrm>
        </p:spPr>
        <p:txBody>
          <a:bodyPr/>
          <a:lstStyle/>
          <a:p>
            <a:endParaRPr lang="en-CA" dirty="0"/>
          </a:p>
          <a:p>
            <a:r>
              <a:rPr lang="en-CA" dirty="0">
                <a:highlight>
                  <a:srgbClr val="FFFF00"/>
                </a:highlight>
              </a:rPr>
              <a:t>if country == </a:t>
            </a:r>
            <a:r>
              <a:rPr lang="en-CA" dirty="0">
                <a:solidFill>
                  <a:srgbClr val="C00000"/>
                </a:solidFill>
                <a:highlight>
                  <a:srgbClr val="FFFF00"/>
                </a:highlight>
              </a:rPr>
              <a:t>'Canada':</a:t>
            </a:r>
            <a:endParaRPr lang="en-CA" dirty="0">
              <a:solidFill>
                <a:srgbClr val="C00000"/>
              </a:solidFill>
              <a:highlight>
                <a:srgbClr val="FFFF00"/>
              </a:highlight>
            </a:endParaRPr>
          </a:p>
          <a:p>
            <a:r>
              <a:rPr lang="en-CA" dirty="0"/>
              <a:t>	if province in(</a:t>
            </a:r>
            <a:r>
              <a:rPr lang="en-CA" dirty="0">
                <a:solidFill>
                  <a:srgbClr val="C00000"/>
                </a:solidFill>
              </a:rPr>
              <a:t>'Alberta'</a:t>
            </a:r>
            <a:r>
              <a:rPr lang="en-CA" dirty="0">
                <a:solidFill>
                  <a:srgbClr val="002050"/>
                </a:solidFill>
              </a:rPr>
              <a:t>,\</a:t>
            </a:r>
            <a:endParaRPr lang="en-CA" dirty="0">
              <a:solidFill>
                <a:srgbClr val="002050"/>
              </a:solidFill>
            </a:endParaRPr>
          </a:p>
          <a:p>
            <a:r>
              <a:rPr lang="en-CA" dirty="0"/>
              <a:t>             </a:t>
            </a:r>
            <a:r>
              <a:rPr lang="en-CA" dirty="0">
                <a:solidFill>
                  <a:srgbClr val="C00000"/>
                </a:solidFill>
              </a:rPr>
              <a:t>'</a:t>
            </a:r>
            <a:r>
              <a:rPr lang="en-CA" dirty="0" err="1">
                <a:solidFill>
                  <a:srgbClr val="C00000"/>
                </a:solidFill>
              </a:rPr>
              <a:t>Nunavut'</a:t>
            </a:r>
            <a:r>
              <a:rPr lang="en-CA" dirty="0" err="1">
                <a:solidFill>
                  <a:srgbClr val="002050"/>
                </a:solidFill>
              </a:rPr>
              <a:t>,</a:t>
            </a:r>
            <a:r>
              <a:rPr lang="en-CA" dirty="0" err="1">
                <a:solidFill>
                  <a:srgbClr val="C00000"/>
                </a:solidFill>
              </a:rPr>
              <a:t>'Yukon</a:t>
            </a:r>
            <a:r>
              <a:rPr lang="en-CA" dirty="0">
                <a:solidFill>
                  <a:srgbClr val="C00000"/>
                </a:solidFill>
              </a:rPr>
              <a:t>'</a:t>
            </a:r>
            <a:r>
              <a:rPr lang="en-CA" dirty="0">
                <a:solidFill>
                  <a:srgbClr val="002050"/>
                </a:solidFill>
              </a:rPr>
              <a:t>):</a:t>
            </a:r>
            <a:endParaRPr lang="en-CA" dirty="0">
              <a:solidFill>
                <a:srgbClr val="002050"/>
              </a:solidFill>
            </a:endParaRPr>
          </a:p>
          <a:p>
            <a:r>
              <a:rPr lang="en-CA" dirty="0"/>
              <a:t>		tax = 0.05</a:t>
            </a:r>
            <a:endParaRPr lang="en-CA" dirty="0"/>
          </a:p>
          <a:p>
            <a:r>
              <a:rPr lang="en-CA" dirty="0"/>
              <a:t>	</a:t>
            </a:r>
            <a:r>
              <a:rPr lang="en-CA" dirty="0" err="1"/>
              <a:t>elif</a:t>
            </a:r>
            <a:r>
              <a:rPr lang="en-CA" dirty="0"/>
              <a:t> province == </a:t>
            </a:r>
            <a:r>
              <a:rPr lang="en-CA" dirty="0">
                <a:solidFill>
                  <a:srgbClr val="C00000"/>
                </a:solidFill>
              </a:rPr>
              <a:t>'Ontario'</a:t>
            </a:r>
            <a:r>
              <a:rPr lang="en-CA" dirty="0">
                <a:solidFill>
                  <a:srgbClr val="002050"/>
                </a:solidFill>
              </a:rPr>
              <a:t>:</a:t>
            </a:r>
            <a:endParaRPr lang="en-CA" dirty="0">
              <a:solidFill>
                <a:srgbClr val="002050"/>
              </a:solidFill>
            </a:endParaRPr>
          </a:p>
          <a:p>
            <a:r>
              <a:rPr lang="en-CA" dirty="0"/>
              <a:t>		tax = 0.13</a:t>
            </a:r>
            <a:endParaRPr lang="en-CA" dirty="0"/>
          </a:p>
          <a:p>
            <a:r>
              <a:rPr lang="en-CA" dirty="0"/>
              <a:t>	else:</a:t>
            </a:r>
            <a:endParaRPr lang="en-CA" dirty="0"/>
          </a:p>
          <a:p>
            <a:r>
              <a:rPr lang="en-CA" dirty="0"/>
              <a:t>		tax = 0.15</a:t>
            </a:r>
            <a:endParaRPr lang="en-CA" dirty="0"/>
          </a:p>
          <a:p>
            <a:r>
              <a:rPr lang="en-CA" dirty="0">
                <a:highlight>
                  <a:srgbClr val="FFFF00"/>
                </a:highlight>
              </a:rPr>
              <a:t>else:</a:t>
            </a:r>
            <a:endParaRPr lang="en-CA" dirty="0">
              <a:highlight>
                <a:srgbClr val="FFFF00"/>
              </a:highlight>
            </a:endParaRPr>
          </a:p>
          <a:p>
            <a:r>
              <a:rPr lang="en-CA" dirty="0"/>
              <a:t>	tax = 0.0</a:t>
            </a:r>
            <a:endParaRPr lang="en-CA" dirty="0"/>
          </a:p>
          <a:p>
            <a:endParaRPr lang="en-CA" dirty="0"/>
          </a:p>
          <a:p>
            <a:endParaRPr lang="en-CA" dirty="0"/>
          </a:p>
          <a:p>
            <a:endParaRPr lang="en-CA" dirty="0"/>
          </a:p>
        </p:txBody>
      </p:sp>
      <p:grpSp>
        <p:nvGrpSpPr>
          <p:cNvPr id="7" name="Group 6"/>
          <p:cNvGrpSpPr/>
          <p:nvPr/>
        </p:nvGrpSpPr>
        <p:grpSpPr>
          <a:xfrm>
            <a:off x="8087360" y="830580"/>
            <a:ext cx="4208780" cy="5999471"/>
            <a:chOff x="7208837" y="1202511"/>
            <a:chExt cx="5011869" cy="6490379"/>
          </a:xfrm>
        </p:grpSpPr>
        <p:pic>
          <p:nvPicPr>
            <p:cNvPr id="8" name="Picture 7"/>
            <p:cNvPicPr>
              <a:picLocks noChangeAspect="1"/>
            </p:cNvPicPr>
            <p:nvPr/>
          </p:nvPicPr>
          <p:blipFill>
            <a:blip r:embed="rId1"/>
            <a:stretch>
              <a:fillRect/>
            </a:stretch>
          </p:blipFill>
          <p:spPr>
            <a:xfrm>
              <a:off x="7208837" y="1202511"/>
              <a:ext cx="5011869" cy="5769769"/>
            </a:xfrm>
            <a:prstGeom prst="rect">
              <a:avLst/>
            </a:prstGeom>
          </p:spPr>
        </p:pic>
        <p:sp>
          <p:nvSpPr>
            <p:cNvPr id="9" name="Rectangle 8"/>
            <p:cNvSpPr/>
            <p:nvPr/>
          </p:nvSpPr>
          <p:spPr>
            <a:xfrm rot="701104">
              <a:off x="8268032" y="2749533"/>
              <a:ext cx="2934883" cy="4943357"/>
            </a:xfrm>
            <a:prstGeom prst="rect">
              <a:avLst/>
            </a:prstGeom>
          </p:spPr>
          <p:txBody>
            <a:bodyPr wrap="square">
              <a:spAutoFit/>
            </a:bodyPr>
            <a:lstStyle/>
            <a:p>
              <a:pPr algn="ctr" defTabSz="932180" fontAlgn="base">
                <a:lnSpc>
                  <a:spcPct val="90000"/>
                </a:lnSpc>
                <a:spcBef>
                  <a:spcPct val="0"/>
                </a:spcBef>
                <a:spcAft>
                  <a:spcPct val="0"/>
                </a:spcAft>
              </a:pPr>
              <a:r>
                <a:rPr lang="en-CA" dirty="0">
                  <a:solidFill>
                    <a:srgbClr val="FF0000"/>
                  </a:solidFill>
                  <a:ea typeface="Segoe UI" panose="020B0502040204020203" pitchFamily="34" charset="0"/>
                  <a:cs typeface="Segoe UI" panose="020B0502040204020203" pitchFamily="34" charset="0"/>
                </a:rPr>
                <a:t>Calculate Canadian sales tax</a:t>
              </a:r>
              <a:endParaRPr lang="en-CA" dirty="0">
                <a:solidFill>
                  <a:srgbClr val="FF0000"/>
                </a:solidFill>
                <a:ea typeface="Segoe UI" panose="020B0502040204020203" pitchFamily="34" charset="0"/>
                <a:cs typeface="Segoe UI" panose="020B0502040204020203" pitchFamily="34" charset="0"/>
              </a:endParaRPr>
            </a:p>
            <a:p>
              <a:pPr algn="ctr" defTabSz="932180" fontAlgn="base">
                <a:lnSpc>
                  <a:spcPct val="90000"/>
                </a:lnSpc>
                <a:spcBef>
                  <a:spcPct val="0"/>
                </a:spcBef>
                <a:spcAft>
                  <a:spcPct val="0"/>
                </a:spcAft>
              </a:pPr>
              <a:r>
                <a:rPr lang="en-CA" dirty="0">
                  <a:solidFill>
                    <a:srgbClr val="FF0000"/>
                  </a:solidFill>
                  <a:highlight>
                    <a:srgbClr val="FFFF00"/>
                  </a:highlight>
                  <a:ea typeface="Segoe UI" panose="020B0502040204020203" pitchFamily="34" charset="0"/>
                  <a:cs typeface="Segoe UI" panose="020B0502040204020203" pitchFamily="34" charset="0"/>
                </a:rPr>
                <a:t>For Canadian residents</a:t>
              </a:r>
              <a:r>
                <a:rPr lang="en-CA" dirty="0">
                  <a:solidFill>
                    <a:srgbClr val="FF0000"/>
                  </a:solidFill>
                  <a:ea typeface="Segoe UI" panose="020B0502040204020203" pitchFamily="34" charset="0"/>
                  <a:cs typeface="Segoe UI" panose="020B0502040204020203" pitchFamily="34" charset="0"/>
                </a:rPr>
                <a:t>:</a:t>
              </a:r>
              <a:endParaRPr lang="en-CA" dirty="0">
                <a:solidFill>
                  <a:srgbClr val="FF0000"/>
                </a:solidFill>
                <a:ea typeface="Segoe UI" panose="020B0502040204020203" pitchFamily="34" charset="0"/>
                <a:cs typeface="Segoe UI" panose="020B0502040204020203" pitchFamily="34" charset="0"/>
              </a:endParaRPr>
            </a:p>
            <a:p>
              <a:pPr algn="ctr" defTabSz="932180" fontAlgn="base">
                <a:lnSpc>
                  <a:spcPct val="90000"/>
                </a:lnSpc>
                <a:spcBef>
                  <a:spcPct val="0"/>
                </a:spcBef>
                <a:spcAft>
                  <a:spcPct val="0"/>
                </a:spcAft>
              </a:pP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anose="020B0502040204020203" pitchFamily="34" charset="0"/>
                  <a:cs typeface="Segoe UI" panose="020B0502040204020203" pitchFamily="34" charset="0"/>
                </a:rPr>
                <a:t>If the province is Alberta, Nunavut, or Yukon charge 5%</a:t>
              </a: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anose="020B0502040204020203" pitchFamily="34" charset="0"/>
                  <a:cs typeface="Segoe UI" panose="020B0502040204020203" pitchFamily="34" charset="0"/>
                </a:rPr>
                <a:t>If the province is Ontario charge 13%</a:t>
              </a:r>
              <a:endParaRPr lang="en-CA" dirty="0">
                <a:solidFill>
                  <a:srgbClr val="FF0000"/>
                </a:solidFill>
                <a:ea typeface="Segoe UI" panose="020B0502040204020203" pitchFamily="34" charset="0"/>
                <a:cs typeface="Segoe UI" panose="020B0502040204020203" pitchFamily="34" charset="0"/>
              </a:endParaRPr>
            </a:p>
            <a:p>
              <a:pPr marL="342900" indent="-342900" defTabSz="932180" fontAlgn="base">
                <a:lnSpc>
                  <a:spcPct val="90000"/>
                </a:lnSpc>
                <a:spcBef>
                  <a:spcPct val="0"/>
                </a:spcBef>
                <a:spcAft>
                  <a:spcPct val="0"/>
                </a:spcAft>
                <a:buFont typeface="Arial" panose="020B0604020202020204" pitchFamily="34" charset="0"/>
                <a:buChar char="•"/>
              </a:pPr>
              <a:r>
                <a:rPr lang="en-CA" dirty="0">
                  <a:solidFill>
                    <a:srgbClr val="FF0000"/>
                  </a:solidFill>
                  <a:ea typeface="Segoe UI" panose="020B0502040204020203" pitchFamily="34" charset="0"/>
                  <a:cs typeface="Segoe UI" panose="020B0502040204020203" pitchFamily="34" charset="0"/>
                </a:rPr>
                <a:t>For all other provinces charge 15%</a:t>
              </a:r>
              <a:endParaRPr lang="en-CA" dirty="0">
                <a:solidFill>
                  <a:srgbClr val="FF0000"/>
                </a:solidFill>
                <a:ea typeface="Segoe UI" panose="020B0502040204020203" pitchFamily="34" charset="0"/>
                <a:cs typeface="Segoe UI" panose="020B0502040204020203" pitchFamily="34" charset="0"/>
              </a:endParaRPr>
            </a:p>
            <a:p>
              <a:pPr defTabSz="932180" fontAlgn="base">
                <a:lnSpc>
                  <a:spcPct val="90000"/>
                </a:lnSpc>
                <a:spcBef>
                  <a:spcPct val="0"/>
                </a:spcBef>
                <a:spcAft>
                  <a:spcPct val="0"/>
                </a:spcAft>
              </a:pPr>
              <a:r>
                <a:rPr lang="en-CA" dirty="0">
                  <a:solidFill>
                    <a:srgbClr val="FF0000"/>
                  </a:solidFill>
                  <a:highlight>
                    <a:srgbClr val="FFFF00"/>
                  </a:highlight>
                  <a:ea typeface="Segoe UI" panose="020B0502040204020203" pitchFamily="34" charset="0"/>
                  <a:cs typeface="Segoe UI" panose="020B0502040204020203" pitchFamily="34" charset="0"/>
                </a:rPr>
                <a:t>Non Canadian residents do not pay sales tax</a:t>
              </a:r>
              <a:endParaRPr lang="en-CA" dirty="0">
                <a:solidFill>
                  <a:srgbClr val="FF0000"/>
                </a:solidFill>
                <a:highlight>
                  <a:srgbClr val="FFFF00"/>
                </a:highlight>
                <a:ea typeface="Segoe UI" panose="020B0502040204020203" pitchFamily="34" charset="0"/>
                <a:cs typeface="Segoe UI" panose="020B0502040204020203" pitchFamily="34" charset="0"/>
              </a:endParaRPr>
            </a:p>
          </p:txBody>
        </p:sp>
      </p:grpSp>
      <p:sp>
        <p:nvSpPr>
          <p:cNvPr id="4" name="Title 3"/>
          <p:cNvSpPr>
            <a:spLocks noGrp="1"/>
          </p:cNvSpPr>
          <p:nvPr>
            <p:ph type="title"/>
          </p:nvPr>
        </p:nvSpPr>
        <p:spPr/>
        <p:txBody>
          <a:bodyPr/>
          <a:lstStyle/>
          <a:p>
            <a:r>
              <a:rPr lang="en-US" sz="3200" b="1" dirty="0"/>
              <a:t>If an action depends on a combination of conditions you can nest if statements</a:t>
            </a:r>
            <a:br>
              <a:rPr lang="en-US" sz="3200" b="1" dirty="0"/>
            </a:br>
            <a:r>
              <a:rPr lang="zh-CN" altLang="en-US" sz="3200" b="1" dirty="0"/>
              <a:t>当一个行为依赖于一系列组合条件时，你可以使用</a:t>
            </a:r>
            <a:r>
              <a:rPr altLang="zh-CN" sz="3200" b="1" dirty="0"/>
              <a:t>if</a:t>
            </a:r>
            <a:r>
              <a:rPr lang="zh-CN" altLang="en-US" sz="3200" b="1" dirty="0"/>
              <a:t>嵌套</a:t>
            </a:r>
            <a:r>
              <a:rPr altLang="zh-CN" sz="3200" b="1" dirty="0"/>
              <a:t>if</a:t>
            </a:r>
            <a:endParaRPr altLang="zh-CN" sz="3200" b="1"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Handling real world business rules may require complicated conditional logic, but the code can still be written efficiently</a:t>
            </a:r>
            <a:br>
              <a:rPr lang="en-US" b="1" dirty="0"/>
            </a:br>
            <a:r>
              <a:rPr lang="zh-CN" altLang="en-US" b="1" dirty="0"/>
              <a:t>处理真实的业务规则可能需要复杂的逻辑判断，但代码可以写得尽量高效</a:t>
            </a:r>
            <a:endParaRPr lang="zh-CN" altLang="en-US" b="1" dirty="0"/>
          </a:p>
        </p:txBody>
      </p:sp>
      <p:sp>
        <p:nvSpPr>
          <p:cNvPr id="5" name="Text Placeholder 4"/>
          <p:cNvSpPr>
            <a:spLocks noGrp="1"/>
          </p:cNvSpPr>
          <p:nvPr>
            <p:ph type="body" sz="quarter" idx="10"/>
          </p:nvPr>
        </p:nvSpPr>
        <p:spPr>
          <a:xfrm>
            <a:off x="366458" y="3521392"/>
            <a:ext cx="11704320" cy="1668149"/>
          </a:xfrm>
          <a:ln>
            <a:noFill/>
          </a:ln>
        </p:spPr>
        <p:txBody>
          <a:bodyPr vert="horz" wrap="square" lIns="91440" tIns="91440" rIns="91440" bIns="91440" rtlCol="0" anchor="t">
            <a:spAutoFit/>
          </a:bodyPr>
          <a:lstStyle/>
          <a:p>
            <a:endParaRPr lang="en-US" dirty="0"/>
          </a:p>
          <a:p>
            <a:r>
              <a:rPr lang="en-US" dirty="0">
                <a:latin typeface="Segoe UI Light" panose="020B0502040204020203" pitchFamily="34" charset="0"/>
                <a:cs typeface="Segoe UI Light" panose="020B0502040204020203" pitchFamily="34" charset="0"/>
              </a:rPr>
              <a:t>Apply appropriate state or federal taxes based on location</a:t>
            </a: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Calculate salary based on job level</a:t>
            </a:r>
            <a:endParaRPr lang="en-US" dirty="0">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2728</Words>
  <Application>WPS 演示</Application>
  <PresentationFormat>Custom</PresentationFormat>
  <Paragraphs>158</Paragraphs>
  <Slides>10</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Segoe UI</vt:lpstr>
      <vt:lpstr>Segoe UI</vt:lpstr>
      <vt:lpstr>Consolas</vt:lpstr>
      <vt:lpstr>Segoe UI Light</vt:lpstr>
      <vt:lpstr>微软雅黑</vt:lpstr>
      <vt:lpstr>Arial Unicode MS</vt:lpstr>
      <vt:lpstr>Calibri</vt:lpstr>
      <vt:lpstr>WHITE TEMPLATE</vt:lpstr>
      <vt:lpstr>Handling multiple conditions  </vt:lpstr>
      <vt:lpstr>You may need to check multiple conditions to determine the correct action</vt:lpstr>
      <vt:lpstr>If only one of the conditions will ever occur you can use a single if statement with elif</vt:lpstr>
      <vt:lpstr>When you use elif instead of multiple if statements you can add a default action</vt:lpstr>
      <vt:lpstr>If multiple conditions cause the same action they can be combined into a single condition</vt:lpstr>
      <vt:lpstr>How OR statements are processed</vt:lpstr>
      <vt:lpstr>If you have a list of possible values to check , you can use the IN operator </vt:lpstr>
      <vt:lpstr>If an action depends on a combination of conditions you can nest if statements</vt:lpstr>
      <vt:lpstr>Handling real world business rules may require complicated conditional logic, but the code can still be written efficiently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Microsoft Office User</dc:creator>
  <cp:keywords>MSVID, Brand Guidelines, Branding, Visual Identity, grid</cp:keywords>
  <dc:description>Template: Maryfj
Formatting: 
Audience Type:</dc:description>
  <dc:subject>&lt;Speech title here&gt;</dc:subject>
  <cp:lastModifiedBy>大维</cp:lastModifiedBy>
  <cp:revision>208</cp:revision>
  <dcterms:created xsi:type="dcterms:W3CDTF">2015-06-04T21:40:00Z</dcterms:created>
  <dcterms:modified xsi:type="dcterms:W3CDTF">2020-01-10T02:53:45Z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KSOProductBuildVer">
    <vt:lpwstr>2052-11.1.0.9339</vt:lpwstr>
  </property>
</Properties>
</file>