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Squada One" charset="0"/>
      <p:regular r:id="rId18"/>
    </p:embeddedFont>
    <p:embeddedFont>
      <p:font typeface="Roboto Condensed Light" charset="0"/>
      <p:regular r:id="rId19"/>
      <p:bold r:id="rId20"/>
      <p:italic r:id="rId21"/>
      <p:boldItalic r:id="rId22"/>
    </p:embeddedFont>
    <p:embeddedFont>
      <p:font typeface="Righteous" charset="0"/>
      <p:regular r:id="rId23"/>
    </p:embeddedFont>
    <p:embeddedFont>
      <p:font typeface="Fira Sans Extra Condensed Medium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51" autoAdjust="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98ec0c2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98ec0c2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 smtClean="0"/>
              <a:t>Tener la superposición en los auxiliares aplicamos swaps controlados para conectar cada </a:t>
            </a:r>
            <a:r>
              <a:rPr lang="es-CR" dirty="0" err="1" smtClean="0"/>
              <a:t>qbit</a:t>
            </a:r>
            <a:r>
              <a:rPr lang="es-CR" dirty="0" smtClean="0"/>
              <a:t> con 1 </a:t>
            </a:r>
            <a:r>
              <a:rPr lang="es-CR" dirty="0" err="1" smtClean="0"/>
              <a:t>centroide</a:t>
            </a:r>
            <a:r>
              <a:rPr lang="es-CR" dirty="0" smtClean="0"/>
              <a:t> y un </a:t>
            </a:r>
            <a:r>
              <a:rPr lang="es-CR" dirty="0" err="1" smtClean="0"/>
              <a:t>qbit</a:t>
            </a:r>
            <a:r>
              <a:rPr lang="es-CR" dirty="0" smtClean="0"/>
              <a:t> auxiliar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98ec0c2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98ec0c2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 smtClean="0"/>
              <a:t>Aplicando </a:t>
            </a:r>
            <a:r>
              <a:rPr lang="es-CR" dirty="0" err="1" smtClean="0"/>
              <a:t>hadamar</a:t>
            </a:r>
            <a:r>
              <a:rPr lang="es-CR" dirty="0" smtClean="0"/>
              <a:t> nuevamente a los auxiliares, obtenemos que las posibilidades de obtener un 1 en cada </a:t>
            </a:r>
            <a:r>
              <a:rPr lang="es-CR" dirty="0" err="1" smtClean="0"/>
              <a:t>qbit</a:t>
            </a:r>
            <a:r>
              <a:rPr lang="es-CR" dirty="0" smtClean="0"/>
              <a:t> auxiliar es proporcional a la distancia desde los datos al </a:t>
            </a:r>
            <a:r>
              <a:rPr lang="es-CR" dirty="0" err="1" smtClean="0"/>
              <a:t>centroide</a:t>
            </a:r>
            <a:r>
              <a:rPr lang="es-CR" dirty="0" smtClean="0"/>
              <a:t>. Donde la distancia euclidiana está definida por esa fórmula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a98ec0c2c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a98ec0c2c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a98ec0c2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a98ec0c2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98ec0c2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98ec0c2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98ec0c2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98ec0c2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 smtClean="0"/>
              <a:t>Es un problema de clasificación, en este ejemplo del conjunto de datos del iris hay 3 clases, pero qué hacer cuando no conoce la clasificación de las clases, utiliza algoritmos de agrupamiento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98ec0c2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98ec0c2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 smtClean="0"/>
              <a:t>y cómo lo resuelves, usas algoritmos de aprendizaje automático como k-</a:t>
            </a:r>
            <a:r>
              <a:rPr lang="es-CR" dirty="0" err="1" smtClean="0"/>
              <a:t>means</a:t>
            </a:r>
            <a:r>
              <a:rPr lang="es-CR" dirty="0" smtClean="0"/>
              <a:t>, un algoritmo que encuentra grupos basados en la proximidad de los puntos, veamos cómo funciona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a98ec0c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a98ec0c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 smtClean="0"/>
              <a:t>primero inicializamos al azar k </a:t>
            </a:r>
            <a:r>
              <a:rPr lang="es-CR" dirty="0" err="1" smtClean="0"/>
              <a:t>centroides</a:t>
            </a:r>
            <a:r>
              <a:rPr lang="es-CR" dirty="0" smtClean="0"/>
              <a:t>, siendo k el número de clases que desea tener y usando la distancia euclidiana, encuentre los puntos más cercanos a los </a:t>
            </a:r>
            <a:r>
              <a:rPr lang="es-CR" dirty="0" err="1" smtClean="0"/>
              <a:t>centroides</a:t>
            </a:r>
            <a:r>
              <a:rPr lang="es-CR" dirty="0" smtClean="0"/>
              <a:t> y mueva los </a:t>
            </a:r>
            <a:r>
              <a:rPr lang="es-CR" dirty="0" err="1" smtClean="0"/>
              <a:t>centroides</a:t>
            </a:r>
            <a:r>
              <a:rPr lang="es-CR" dirty="0" smtClean="0"/>
              <a:t> usando la media de las medidas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 smtClean="0"/>
              <a:t>para aquellos que no saben cuál es la distancia euclidiana, es la distancia más baja entre 2 puntos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98ec0c2c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98ec0c2c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98ec0c2c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98ec0c2c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98ec0c2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98ec0c2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 smtClean="0"/>
              <a:t>Este circuito nos permite tener un observable desde este circuito proporcional a la distancia entre los datos y los </a:t>
            </a:r>
            <a:r>
              <a:rPr lang="es-CR" dirty="0" err="1" smtClean="0"/>
              <a:t>centroides</a:t>
            </a:r>
            <a:r>
              <a:rPr lang="es-C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98ec0c2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98ec0c2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 smtClean="0"/>
              <a:t>Inicialice el circuito en 0 y se aplica una rotación a los datos y </a:t>
            </a:r>
            <a:r>
              <a:rPr lang="es-CR" dirty="0" err="1" smtClean="0"/>
              <a:t>centroides</a:t>
            </a:r>
            <a:r>
              <a:rPr lang="es-CR" dirty="0" smtClean="0"/>
              <a:t> → se construye el X psi → los datos se repiten 3 veces con los k </a:t>
            </a:r>
            <a:r>
              <a:rPr lang="es-CR" dirty="0" err="1" smtClean="0"/>
              <a:t>centroides</a:t>
            </a:r>
            <a:r>
              <a:rPr lang="es-CR" dirty="0" smtClean="0"/>
              <a:t> y 3 auxiliares </a:t>
            </a:r>
            <a:r>
              <a:rPr lang="es-CR" dirty="0" err="1" smtClean="0"/>
              <a:t>qbits</a:t>
            </a:r>
            <a:endParaRPr lang="es-C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 smtClean="0"/>
              <a:t>Luego se aplica una puerta </a:t>
            </a:r>
            <a:r>
              <a:rPr lang="es-CR" dirty="0" err="1" smtClean="0"/>
              <a:t>hadamar</a:t>
            </a:r>
            <a:r>
              <a:rPr lang="es-CR" dirty="0" smtClean="0"/>
              <a:t> a los auxiliares para mantenerlos en un estado de superposición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7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02" name="Google Shape;102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0725"/>
            <a:ext cx="1806736" cy="16302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386675" cy="30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749399" y="2080574"/>
            <a:ext cx="3394601" cy="30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757325" y="0"/>
            <a:ext cx="3386675" cy="30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080574"/>
            <a:ext cx="3394601" cy="30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2.03584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 flipH="1">
            <a:off x="1057500" y="2316000"/>
            <a:ext cx="7029000" cy="12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 flipH="1">
            <a:off x="1695896" y="3740950"/>
            <a:ext cx="5752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 Quantum K-Means implementation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ctrTitle"/>
          </p:nvPr>
        </p:nvSpPr>
        <p:spPr>
          <a:xfrm>
            <a:off x="672900" y="1269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75" y="1184263"/>
            <a:ext cx="60007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l="31062" r="50661" b="21574"/>
          <a:stretch/>
        </p:blipFill>
        <p:spPr>
          <a:xfrm>
            <a:off x="7863975" y="852875"/>
            <a:ext cx="1056600" cy="3740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6"/>
          <p:cNvCxnSpPr>
            <a:stCxn id="187" idx="3"/>
          </p:cNvCxnSpPr>
          <p:nvPr/>
        </p:nvCxnSpPr>
        <p:spPr>
          <a:xfrm>
            <a:off x="6199425" y="2074850"/>
            <a:ext cx="1056600" cy="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 r="91835" b="25104"/>
          <a:stretch/>
        </p:blipFill>
        <p:spPr>
          <a:xfrm>
            <a:off x="7256025" y="769250"/>
            <a:ext cx="522849" cy="38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l="48458" t="43996"/>
          <a:stretch/>
        </p:blipFill>
        <p:spPr>
          <a:xfrm>
            <a:off x="303975" y="376950"/>
            <a:ext cx="2846275" cy="255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7"/>
          <p:cNvCxnSpPr>
            <a:stCxn id="195" idx="3"/>
            <a:endCxn id="197" idx="1"/>
          </p:cNvCxnSpPr>
          <p:nvPr/>
        </p:nvCxnSpPr>
        <p:spPr>
          <a:xfrm>
            <a:off x="3150250" y="1652775"/>
            <a:ext cx="645600" cy="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75" y="3218373"/>
            <a:ext cx="7715250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7"/>
          <p:cNvCxnSpPr/>
          <p:nvPr/>
        </p:nvCxnSpPr>
        <p:spPr>
          <a:xfrm rot="10800000" flipH="1">
            <a:off x="535025" y="1872450"/>
            <a:ext cx="12000" cy="136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88" y="4079475"/>
            <a:ext cx="7866825" cy="45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5725" y="1218525"/>
            <a:ext cx="5186550" cy="8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215175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>
            <a:spLocks noGrp="1"/>
          </p:cNvSpPr>
          <p:nvPr>
            <p:ph type="ctrTitle" idx="4294967295"/>
          </p:nvPr>
        </p:nvSpPr>
        <p:spPr>
          <a:xfrm>
            <a:off x="6274325" y="2022925"/>
            <a:ext cx="2117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QUANTUM</a:t>
            </a:r>
            <a:endParaRPr sz="36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ctrTitle" idx="4294967295"/>
          </p:nvPr>
        </p:nvSpPr>
        <p:spPr>
          <a:xfrm>
            <a:off x="1017025" y="2022925"/>
            <a:ext cx="2432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CLASSICAL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75" y="1046500"/>
            <a:ext cx="3660901" cy="27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l="1770" r="-1770"/>
          <a:stretch/>
        </p:blipFill>
        <p:spPr>
          <a:xfrm>
            <a:off x="5156100" y="1019825"/>
            <a:ext cx="3732050" cy="27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ctrTitle"/>
          </p:nvPr>
        </p:nvSpPr>
        <p:spPr>
          <a:xfrm flipH="1">
            <a:off x="446963" y="30075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ctrTitle"/>
          </p:nvPr>
        </p:nvSpPr>
        <p:spPr>
          <a:xfrm flipH="1">
            <a:off x="4932038" y="30075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Q-Means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ctrTitle"/>
          </p:nvPr>
        </p:nvSpPr>
        <p:spPr>
          <a:xfrm flipH="1">
            <a:off x="594563" y="4028075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Time euclidean_distance: 2.020096778869629e-05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ctrTitle"/>
          </p:nvPr>
        </p:nvSpPr>
        <p:spPr>
          <a:xfrm flipH="1">
            <a:off x="5044063" y="4028075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Time quantum_distance_efficient: 0.07817067694664001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/>
          </p:nvPr>
        </p:nvSpPr>
        <p:spPr>
          <a:xfrm flipH="1">
            <a:off x="3435971" y="3867425"/>
            <a:ext cx="2534400" cy="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Mean 1000 it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Contribs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ctrTitle"/>
          </p:nvPr>
        </p:nvSpPr>
        <p:spPr>
          <a:xfrm flipH="1">
            <a:off x="583725" y="753850"/>
            <a:ext cx="8438700" cy="3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s" sz="3400" dirty="0"/>
              <a:t>There isn’t any not-supervised algorithm in qiskit-aqua</a:t>
            </a:r>
            <a:endParaRPr sz="3400" dirty="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Font typeface="Squada One"/>
              <a:buChar char="●"/>
            </a:pPr>
            <a:r>
              <a:rPr lang="es" sz="3400" dirty="0"/>
              <a:t>Upcoming qiskit-</a:t>
            </a:r>
            <a:r>
              <a:rPr lang="es" sz="3400" dirty="0">
                <a:latin typeface="Squada One"/>
                <a:ea typeface="Squada One"/>
                <a:cs typeface="Squada One"/>
                <a:sym typeface="Squada One"/>
              </a:rPr>
              <a:t>aqua implementation</a:t>
            </a:r>
            <a:endParaRPr sz="3400" dirty="0"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s" sz="3400" dirty="0"/>
              <a:t>Improvements on the quantum K-means algorithm </a:t>
            </a:r>
            <a:r>
              <a:rPr lang="es" sz="1800" dirty="0"/>
              <a:t>(</a:t>
            </a:r>
            <a:r>
              <a:rPr lang="es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https://arxiv.org/pdf/1812.03584.pdf</a:t>
            </a:r>
            <a:r>
              <a:rPr lang="es" sz="1800" dirty="0"/>
              <a:t>) </a:t>
            </a:r>
            <a:endParaRPr sz="1800" dirty="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Font typeface="Squada One"/>
              <a:buChar char="●"/>
            </a:pPr>
            <a:r>
              <a:rPr lang="es" sz="3400" dirty="0"/>
              <a:t>N</a:t>
            </a:r>
            <a:r>
              <a:rPr lang="es" sz="3400" dirty="0">
                <a:latin typeface="Squada One"/>
                <a:ea typeface="Squada One"/>
                <a:cs typeface="Squada One"/>
                <a:sym typeface="Squada One"/>
              </a:rPr>
              <a:t>ot sequential only with</a:t>
            </a:r>
            <a:r>
              <a:rPr lang="es" dirty="0"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s" b="1" dirty="0"/>
              <a:t>one measurement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 rot="5400000">
            <a:off x="4276975" y="149575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ctrTitle"/>
          </p:nvPr>
        </p:nvSpPr>
        <p:spPr>
          <a:xfrm>
            <a:off x="-228150" y="22365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Thanks!</a:t>
            </a:r>
            <a:endParaRPr sz="4800"/>
          </a:p>
        </p:txBody>
      </p:sp>
      <p:sp>
        <p:nvSpPr>
          <p:cNvPr id="231" name="Google Shape;231;p31"/>
          <p:cNvSpPr txBox="1">
            <a:spLocks noGrp="1"/>
          </p:cNvSpPr>
          <p:nvPr>
            <p:ph type="ctrTitle" idx="3"/>
          </p:nvPr>
        </p:nvSpPr>
        <p:spPr>
          <a:xfrm>
            <a:off x="4292743" y="19826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Morcuende</a:t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 rot="5400000">
            <a:off x="6201875" y="146860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ctrTitle" idx="3"/>
          </p:nvPr>
        </p:nvSpPr>
        <p:spPr>
          <a:xfrm>
            <a:off x="6217643" y="20316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Díez</a:t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 rot="5400000">
            <a:off x="3440000" y="302935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ctrTitle" idx="3"/>
          </p:nvPr>
        </p:nvSpPr>
        <p:spPr>
          <a:xfrm>
            <a:off x="3455768" y="35162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Villacampa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 rot="5400000">
            <a:off x="5188275" y="302935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ctrTitle" idx="3"/>
          </p:nvPr>
        </p:nvSpPr>
        <p:spPr>
          <a:xfrm>
            <a:off x="5204043" y="35162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García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 rot="5400000">
            <a:off x="6994925" y="302935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ctrTitle" idx="3"/>
          </p:nvPr>
        </p:nvSpPr>
        <p:spPr>
          <a:xfrm>
            <a:off x="7010693" y="35162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Boris Villazón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to solve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450" y="866150"/>
            <a:ext cx="4117475" cy="34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do you solve it?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38" y="535288"/>
            <a:ext cx="7738525" cy="40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575" y="1892150"/>
            <a:ext cx="5855626" cy="26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 flipH="1">
            <a:off x="3418325" y="670625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Euclidean Distance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Where is the quantum here?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Get ready for the maths :)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50" y="1552425"/>
            <a:ext cx="47529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975" y="969426"/>
            <a:ext cx="23907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775" y="2154025"/>
            <a:ext cx="2324497" cy="23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7050" y="2917200"/>
            <a:ext cx="15144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1925" y="2902913"/>
            <a:ext cx="15144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84125" y="3785000"/>
            <a:ext cx="27146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13" y="152400"/>
            <a:ext cx="58815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75" y="1764000"/>
            <a:ext cx="20859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13" y="718644"/>
            <a:ext cx="27051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113" y="3649838"/>
            <a:ext cx="7077075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5"/>
          <p:cNvCxnSpPr>
            <a:stCxn id="177" idx="2"/>
          </p:cNvCxnSpPr>
          <p:nvPr/>
        </p:nvCxnSpPr>
        <p:spPr>
          <a:xfrm>
            <a:off x="7070300" y="2364275"/>
            <a:ext cx="18600" cy="1320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5"/>
          <p:cNvCxnSpPr>
            <a:stCxn id="173" idx="3"/>
            <a:endCxn id="179" idx="1"/>
          </p:cNvCxnSpPr>
          <p:nvPr/>
        </p:nvCxnSpPr>
        <p:spPr>
          <a:xfrm rot="10800000" flipH="1">
            <a:off x="2787650" y="1689675"/>
            <a:ext cx="672900" cy="483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0" name="Google Shape;180;p25"/>
          <p:cNvPicPr preferRelativeResize="0"/>
          <p:nvPr/>
        </p:nvPicPr>
        <p:blipFill rotWithShape="1">
          <a:blip r:embed="rId6">
            <a:alphaModFix/>
          </a:blip>
          <a:srcRect r="68216" b="48754"/>
          <a:stretch/>
        </p:blipFill>
        <p:spPr>
          <a:xfrm>
            <a:off x="3460554" y="492400"/>
            <a:ext cx="1869374" cy="24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6">
            <a:alphaModFix/>
          </a:blip>
          <a:srcRect l="1186" t="51043" r="67992" b="23034"/>
          <a:stretch/>
        </p:blipFill>
        <p:spPr>
          <a:xfrm>
            <a:off x="6173250" y="1041850"/>
            <a:ext cx="1812700" cy="12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339</Words>
  <Application>Microsoft Office PowerPoint</Application>
  <PresentationFormat>Presentación en pantalla (16:9)</PresentationFormat>
  <Paragraphs>36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Squada One</vt:lpstr>
      <vt:lpstr>Roboto Condensed Light</vt:lpstr>
      <vt:lpstr>Righteous</vt:lpstr>
      <vt:lpstr>Fira Sans Extra Condensed Medium</vt:lpstr>
      <vt:lpstr>Tech Startup by Slidesgo</vt:lpstr>
      <vt:lpstr>Machine learning</vt:lpstr>
      <vt:lpstr>Problem to solve</vt:lpstr>
      <vt:lpstr>How do you solve it?</vt:lpstr>
      <vt:lpstr>Diapositiva 4</vt:lpstr>
      <vt:lpstr>Euclidean Distance</vt:lpstr>
      <vt:lpstr>Where is the quantum here?</vt:lpstr>
      <vt:lpstr>Diapositiva 7</vt:lpstr>
      <vt:lpstr>Diapositiva 8</vt:lpstr>
      <vt:lpstr>Diapositiva 9</vt:lpstr>
      <vt:lpstr>Diapositiva 10</vt:lpstr>
      <vt:lpstr>Diapositiva 11</vt:lpstr>
      <vt:lpstr>QUANTUM</vt:lpstr>
      <vt:lpstr>K-Means</vt:lpstr>
      <vt:lpstr>Contribs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Toshiba-User</cp:lastModifiedBy>
  <cp:revision>2</cp:revision>
  <dcterms:modified xsi:type="dcterms:W3CDTF">2020-02-21T00:29:10Z</dcterms:modified>
</cp:coreProperties>
</file>