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Anton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562DD22-113E-4888-9478-284714C6C5D0}">
  <a:tblStyle styleId="{C562DD22-113E-4888-9478-284714C6C5D0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Anton-regular.fnt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Manual transcription and translation of natural languages is extremely time consuming for both native and non-native-speaker transcribers.
-Cavar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9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930" y="0"/>
            <a:ext cx="2971799" cy="459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529"/>
            <a:ext cx="2971799" cy="4584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930" y="8685529"/>
            <a:ext cx="2971799" cy="458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914400" y="2132330"/>
            <a:ext cx="10363200" cy="1385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828800" y="3881119"/>
            <a:ext cx="8534399" cy="1762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 and two columns, left column spli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38200" y="1825625"/>
            <a:ext cx="5113019" cy="2030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38200" y="4145914"/>
            <a:ext cx="5113019" cy="203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6240780" y="1825625"/>
            <a:ext cx="511301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itle and two rows, bottom row spli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38200" y="1825625"/>
            <a:ext cx="10515599" cy="2030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838200" y="4145914"/>
            <a:ext cx="5113019" cy="203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6240780" y="4145914"/>
            <a:ext cx="5113019" cy="203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 and two rows, top row spli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38200" y="1825625"/>
            <a:ext cx="5113019" cy="2030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6240780" y="1825625"/>
            <a:ext cx="5113019" cy="2030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838200" y="4145914"/>
            <a:ext cx="10515599" cy="203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pty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8200" y="1825625"/>
            <a:ext cx="511301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240780" y="1825625"/>
            <a:ext cx="511301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ontent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838200" y="365125"/>
            <a:ext cx="10515599" cy="5812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 and two row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38200" y="1825625"/>
            <a:ext cx="10515599" cy="2030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838200" y="4145914"/>
            <a:ext cx="10515599" cy="203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 and four content area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838200" y="1825625"/>
            <a:ext cx="5113019" cy="2030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40780" y="1825625"/>
            <a:ext cx="5113019" cy="2030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838200" y="4145914"/>
            <a:ext cx="5113019" cy="203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6240780" y="4145914"/>
            <a:ext cx="5113019" cy="203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and two columns, right column spli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38200" y="1825625"/>
            <a:ext cx="511301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240780" y="1825625"/>
            <a:ext cx="5113019" cy="2030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6240780" y="4145914"/>
            <a:ext cx="5113019" cy="203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bucket.org/dcavar/elan2spl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orilla.linguistlis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nfo.linguistlist.org/aardvarc/" TargetMode="External"/><Relationship Id="rId4" Type="http://schemas.openxmlformats.org/officeDocument/2006/relationships/hyperlink" Target="http://www.nsf.gov/awardsearch/showAward?AWD_ID=124471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01.png"/><Relationship Id="rId5" Type="http://schemas.openxmlformats.org/officeDocument/2006/relationships/hyperlink" Target="http://fitforprostatesurgery.com/get-fit-get-healthy/establish-an-exercise-routin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subTitle"/>
          </p:nvPr>
        </p:nvSpPr>
        <p:spPr>
          <a:xfrm>
            <a:off x="36829" y="5202555"/>
            <a:ext cx="9144000" cy="165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Malgorzata Cavar, Damir Cavar, Hilaria Cruz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University of Indiana and University of Kentucky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649970" y="5534660"/>
            <a:ext cx="3749040" cy="1323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nton"/>
              <a:buNone/>
            </a:pPr>
            <a:r>
              <a:rPr b="0" i="0" lang="en-US" sz="2000" u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10th edition of the Language Resources and Evaluation Conference, 27 May 2016, Portorož (Slovenia)</a:t>
            </a:r>
          </a:p>
        </p:txBody>
      </p:sp>
      <p:sp>
        <p:nvSpPr>
          <p:cNvPr id="102" name="Shape 102"/>
          <p:cNvSpPr/>
          <p:nvPr/>
        </p:nvSpPr>
        <p:spPr>
          <a:xfrm>
            <a:off x="0" y="18414"/>
            <a:ext cx="12192000" cy="1207134"/>
          </a:xfrm>
          <a:prstGeom prst="rect">
            <a:avLst/>
          </a:prstGeom>
          <a:solidFill>
            <a:srgbClr val="BCD7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nton"/>
              <a:buNone/>
            </a:pPr>
            <a:r>
              <a:rPr b="1" i="0" lang="en-US" sz="3600" u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Endangered Language Documentation: Bootstrapping a Chatino Speech Corpus, Forced Aligner, ASR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774950" y="269239"/>
            <a:ext cx="656145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how Chatino sounds</a:t>
            </a:r>
          </a:p>
        </p:txBody>
      </p:sp>
      <p:pic>
        <p:nvPicPr>
          <p:cNvPr id="167" name="Shape 1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330" y="1722755"/>
            <a:ext cx="7742554" cy="43510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x="2278700" y="61897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Margarita Balthazar Garcia, Cienequilla.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Typological features of the Chatino Languages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tonal (Especially Eastern Chatino)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Strongly head-marking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Head-initial syntax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VSO word order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Alienable vs. inalienable possession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verbal inflection classes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Vigesimal numeral system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plural marking on nouns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 vs. Incl. pronouns 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01650"/>
            <a:ext cx="9144000" cy="58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414548" y="365125"/>
            <a:ext cx="5362903" cy="759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tone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1889759" y="14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{C562DD22-113E-4888-9478-284714C6C5D0}</a:tableStyleId>
              </a:tblPr>
              <a:tblGrid>
                <a:gridCol w="2103125"/>
                <a:gridCol w="2103125"/>
                <a:gridCol w="2103125"/>
                <a:gridCol w="2103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Number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Tonal group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gloss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Level tones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ska1+0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skaK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sugar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Weaving loom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klaC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water pool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klaF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dream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kla4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klaA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fish, old, star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descending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kla24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klaJ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twenty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tqwa14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tqwaB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cold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tyuq04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tyuqM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term of endearment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ascending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kla42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klaG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you will arrive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sqen32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sqenI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scorpion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kla20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klaH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you will sing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xkwan40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xkwanL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I will throw it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599170" y="382905"/>
            <a:ext cx="812799" cy="2565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793" y="337185"/>
            <a:ext cx="7853679" cy="62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200" y="132715"/>
            <a:ext cx="812799" cy="8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text for reading and recording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Recording initial speech corpus of 5 hours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Transcription and time alignment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 Forced Aligner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Prosodylab Aligner (PLA, Python module using HTK)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ELAN2split (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https://bitbucket.org/dcavar/elan2split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corpus creation for PLA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Pronunciation dictionary (tokens plus tokenized phonetic transcription)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Espeak for Praat: Language model for TXT2Speech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Extending the speech corpus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speech corpus: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Approx. 5 hours speech transcribed and time aligned, PoS-tagged and translated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annotation in ELAN (time-alignment correction in Praat)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 (ignoring previous investment in text, transcription schema)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 Assembly Line approach: bootstrapping initial corpus, FA-training, …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to 6 person weeks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$ 24,000 – 50,000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would do that for 3,500 languages: &lt; $ 84 mil.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GORILLA site (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http://gorilla.linguistlist.org/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Audio, ELAN and Praat transcription/annotation files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Corpus licenses: CC BY-SA, i.e. free for commercial use (donation-ware and copyright free resources)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and software: Apache 2.0 licensed, i.e. free for commercial use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resource comes with a paper to cite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LLOD-linked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CLARIN-linked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Internships at LINGUIST List and Indiana University: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LL resources, but also: corpus creation, speech and language technologies, qualitative and quantitative language related research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Corpora created with colleagues, students, native speakers and community members: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Chatino, Burmese, Turkic (Baharlu, Khorasan, Iran), Croatian, Russian, Spanish, …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Welcoming students from all over the world!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934810" y="3192408"/>
            <a:ext cx="4322379" cy="1684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WaC xqweF qwanJ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Hvala!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based on the NSF-funded AARDVARC project (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http://info.linguistlist.org/aardvarc/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(NSF #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1244713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the first San Juan Quiahije Eastern Chatino (CTP) Speech Corpus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with Forced Alignment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Language Resource Bottleneck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Data Collections in Archives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Transcription Bottleneck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8329" y="1329338"/>
            <a:ext cx="4400550" cy="39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7791450" y="5657850"/>
            <a:ext cx="3477894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r>
              <a:rPr b="0" i="0" lang="en-U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http://fitforprostatesurgery.com/get-fit-get-healthy/establish-an-exercise-routine/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Endangered Language Documentation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collections of recordings over the last decades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amount of transcribed, translated, or analyzed data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Ethnologue lists 7,097 living languages (yesterday)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1% of those languages are well-resourced.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Biodiversity and language diversity threatened in a similar way.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number of languages: unwritten, partially qualitatively documented, etc.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gap between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99%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1% highly resourced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languages.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Resources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and Video from documentary linguistic work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Archive of the Indigenous Languages of Latin America at UT Austin (AILLA)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Alaska Native Language Archive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DOBES, Max Planck Institute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SOAS, London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more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transcription, effort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to 100 x real-time, i.e. one hour of recording requires 50 to 100 hours of work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Approach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 and video technologies (AARDVARC project)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Forced Alignment to speed up the production of speech corpora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Speech Recognition (ASR) for the recordings could speed up the transcription task.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number of speakers and longer spoken sequences = less signal variation.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effort for: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speech corpus for Forced Aligner (approx. 2 to 5 hours).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corpus size for ASR.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140" y="1462404"/>
            <a:ext cx="7036434" cy="474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273809" y="338455"/>
            <a:ext cx="9463404" cy="77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Chatino languages spoken in Oaxaca, Mexico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443480" y="227330"/>
            <a:ext cx="7092950" cy="64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Chatino is a group of three languages 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119" y="1115695"/>
            <a:ext cx="7315200" cy="53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100" y="375275"/>
            <a:ext cx="9526800" cy="56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1" name="Shape 161"/>
          <p:cNvSpPr txBox="1"/>
          <p:nvPr/>
        </p:nvSpPr>
        <p:spPr>
          <a:xfrm>
            <a:off x="1281775" y="6080175"/>
            <a:ext cx="95640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The shown scene was recorded by Lynn Hou.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