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4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DBED3-BC08-4855-87E5-EA5CA3941AA9}" type="datetimeFigureOut">
              <a:rPr lang="en-US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2EDD-D4C5-42A7-92F2-BF4FDBF0CA6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6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22EDD-D4C5-42A7-92F2-BF4FDBF0CA6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7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MIM</a:t>
            </a:r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—</a:t>
            </a:r>
            <a:r>
              <a:rPr lang="en-US"/>
              <a:t>QA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advanced Big Data, Machine Learning, Cloud and other hot words!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2" y="1503826"/>
            <a:ext cx="7535483" cy="5008879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040052" y="1480882"/>
            <a:ext cx="6317902" cy="3425273"/>
          </a:xfrm>
          <a:prstGeom prst="irregularSeal1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Eval</a:t>
            </a:r>
            <a:r>
              <a:rPr lang="en-US" dirty="0" smtClean="0"/>
              <a:t> Test (TREC 2007)</a:t>
            </a:r>
          </a:p>
          <a:p>
            <a:pPr algn="ctr"/>
            <a:r>
              <a:rPr lang="en-US" sz="2800" dirty="0" smtClean="0"/>
              <a:t>Lenient: 0.416</a:t>
            </a:r>
          </a:p>
          <a:p>
            <a:pPr algn="ctr"/>
            <a:r>
              <a:rPr lang="en-US" sz="2800" dirty="0" smtClean="0"/>
              <a:t>Strict: 0.267</a:t>
            </a:r>
            <a:endParaRPr lang="en-US" sz="2800" dirty="0"/>
          </a:p>
        </p:txBody>
      </p:sp>
      <p:sp>
        <p:nvSpPr>
          <p:cNvPr id="7" name="Explosion 2 6"/>
          <p:cNvSpPr/>
          <p:nvPr/>
        </p:nvSpPr>
        <p:spPr>
          <a:xfrm>
            <a:off x="5546725" y="4332288"/>
            <a:ext cx="6400800" cy="2352170"/>
          </a:xfrm>
          <a:prstGeom prst="irregularSeal2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Test (TREC 2006)</a:t>
            </a:r>
          </a:p>
          <a:p>
            <a:pPr algn="ctr"/>
            <a:r>
              <a:rPr lang="en-US" dirty="0" smtClean="0"/>
              <a:t>Lenient: 0.390</a:t>
            </a:r>
          </a:p>
          <a:p>
            <a:pPr algn="ctr"/>
            <a:r>
              <a:rPr lang="en-US" dirty="0" smtClean="0"/>
              <a:t>Strict: 0.269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0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Re-ranking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collected bigrams from the original question, target, and the top-10 web bigrams.</a:t>
            </a:r>
          </a:p>
          <a:p>
            <a:endParaRPr lang="en-US" dirty="0"/>
          </a:p>
          <a:p>
            <a:r>
              <a:rPr lang="en-US" dirty="0"/>
              <a:t>We sort our relevant passages by the number of bigram matches.</a:t>
            </a:r>
          </a:p>
          <a:p>
            <a:endParaRPr lang="en-US" dirty="0"/>
          </a:p>
          <a:p>
            <a:r>
              <a:rPr lang="en-US" dirty="0"/>
              <a:t>Quite significant boost in accuracy.</a:t>
            </a:r>
          </a:p>
        </p:txBody>
      </p:sp>
    </p:spTree>
    <p:extLst>
      <p:ext uri="{BB962C8B-B14F-4D97-AF65-F5344CB8AC3E}">
        <p14:creationId xmlns:p14="http://schemas.microsoft.com/office/powerpoint/2010/main" val="213376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Expansion with </a:t>
            </a:r>
            <a:br>
              <a:rPr lang="en-US"/>
            </a:br>
            <a:r>
              <a:rPr lang="en-US"/>
              <a:t>Verb Inflection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use a dictionary of verb inflections in NodeBox (covers ~10,000 verbs)</a:t>
            </a:r>
          </a:p>
          <a:p>
            <a:endParaRPr lang="en-US"/>
          </a:p>
          <a:p>
            <a:r>
              <a:rPr lang="en-US"/>
              <a:t>Dictionary is converted from the UPenn English tree adjoint grammar</a:t>
            </a:r>
          </a:p>
          <a:p>
            <a:endParaRPr lang="en-US"/>
          </a:p>
          <a:p>
            <a:r>
              <a:rPr lang="en-US"/>
              <a:t>We add past tense or 3rd person singular present tense to the query</a:t>
            </a:r>
          </a:p>
          <a:p>
            <a:pPr lvl="1"/>
            <a:r>
              <a:rPr lang="en-US"/>
              <a:t>depending on the auxiliaries in the question</a:t>
            </a:r>
          </a:p>
        </p:txBody>
      </p:sp>
    </p:spTree>
    <p:extLst>
      <p:ext uri="{BB962C8B-B14F-4D97-AF65-F5344CB8AC3E}">
        <p14:creationId xmlns:p14="http://schemas.microsoft.com/office/powerpoint/2010/main" val="977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TWEAKS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/>
              <a:t>duplicate passages</a:t>
            </a:r>
          </a:p>
          <a:p>
            <a:endParaRPr lang="en-US"/>
          </a:p>
          <a:p>
            <a:r>
              <a:rPr lang="en-US"/>
              <a:t>Observe and take advantage of NER tagger's error pattern </a:t>
            </a:r>
          </a:p>
          <a:p>
            <a:pPr lvl="1"/>
            <a:r>
              <a:rPr lang="en-US"/>
              <a:t>e.g. place names commonly mistagged as PERSON</a:t>
            </a:r>
          </a:p>
          <a:p>
            <a:pPr lvl="1"/>
            <a:r>
              <a:rPr lang="en-US"/>
              <a:t>We also tried better tagger (one that actually queries DBPedia!) but gave up on it since it inflates the running time</a:t>
            </a:r>
          </a:p>
          <a:p>
            <a:endParaRPr lang="en-US" sz="2000"/>
          </a:p>
          <a:p>
            <a:r>
              <a:rPr lang="en-US"/>
              <a:t>New question classifier with fewer classes</a:t>
            </a:r>
          </a:p>
          <a:p>
            <a:pPr lvl="1"/>
            <a:r>
              <a:rPr lang="en-US"/>
              <a:t>Combine classes that we don't really differentiate in answer ranking</a:t>
            </a:r>
          </a:p>
        </p:txBody>
      </p:sp>
    </p:spTree>
    <p:extLst>
      <p:ext uri="{BB962C8B-B14F-4D97-AF65-F5344CB8AC3E}">
        <p14:creationId xmlns:p14="http://schemas.microsoft.com/office/powerpoint/2010/main" val="351056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Analysis: Statistics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563" y="2185988"/>
            <a:ext cx="5582985" cy="402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entury Gothic" charset="0"/>
              </a:rPr>
              <a:t>DEV TEST</a:t>
            </a:r>
          </a:p>
          <a:p>
            <a:r>
              <a:rPr lang="en-US">
                <a:latin typeface="Century Gothic" charset="0"/>
              </a:rPr>
              <a:t>Total Questions: 403</a:t>
            </a:r>
          </a:p>
          <a:p>
            <a:r>
              <a:rPr lang="en-US">
                <a:latin typeface="Century Gothic" charset="0"/>
              </a:rPr>
              <a:t>Total Questions with patterns: 386</a:t>
            </a:r>
          </a:p>
          <a:p>
            <a:r>
              <a:rPr lang="en-US">
                <a:latin typeface="Century Gothic" charset="0"/>
              </a:rPr>
              <a:t>Total Answers with non-zero score: 263</a:t>
            </a:r>
          </a:p>
          <a:p>
            <a:r>
              <a:rPr lang="en-US">
                <a:latin typeface="Century Gothic" charset="0"/>
              </a:rPr>
              <a:t>Total Answers in Top-10 position: 224</a:t>
            </a:r>
          </a:p>
          <a:p>
            <a:r>
              <a:rPr lang="en-US">
                <a:latin typeface="Century Gothic" charset="0"/>
              </a:rPr>
              <a:t>Total Answers in 1st position: 117</a:t>
            </a:r>
          </a:p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1284" y="2178352"/>
            <a:ext cx="5582985" cy="402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entury Gothic" charset="0"/>
              </a:rPr>
              <a:t>EVAL TEST</a:t>
            </a:r>
          </a:p>
          <a:p>
            <a:r>
              <a:rPr lang="en-US">
                <a:latin typeface="Century Gothic" charset="0"/>
              </a:rPr>
              <a:t>Total Questions: 307</a:t>
            </a:r>
          </a:p>
          <a:p>
            <a:r>
              <a:rPr lang="en-US">
                <a:latin typeface="Century Gothic" charset="0"/>
              </a:rPr>
              <a:t>Total Questions with patterns: 290</a:t>
            </a:r>
          </a:p>
          <a:p>
            <a:r>
              <a:rPr lang="en-US">
                <a:latin typeface="Century Gothic" charset="0"/>
              </a:rPr>
              <a:t>Total Answers with non-zero score: 197</a:t>
            </a:r>
          </a:p>
          <a:p>
            <a:r>
              <a:rPr lang="en-US">
                <a:latin typeface="Century Gothic" charset="0"/>
              </a:rPr>
              <a:t>Total Answers in Top-10 position: 182</a:t>
            </a:r>
          </a:p>
          <a:p>
            <a:r>
              <a:rPr lang="en-US">
                <a:latin typeface="Century Gothic" charset="0"/>
              </a:rPr>
              <a:t>Total Answers in 1st position: 91</a:t>
            </a:r>
          </a:p>
          <a:p>
            <a:endParaRPr lang="en-US"/>
          </a:p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4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Analysis: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Krugman's Academic Specialty? (Economics)</a:t>
            </a:r>
          </a:p>
          <a:p>
            <a:pPr lvl="1"/>
            <a:r>
              <a:rPr lang="en-US"/>
              <a:t>Tonnes of answers with "Economist"</a:t>
            </a:r>
          </a:p>
          <a:p>
            <a:pPr lvl="1"/>
            <a:r>
              <a:rPr lang="en-US"/>
              <a:t>None with "Economics"</a:t>
            </a:r>
          </a:p>
          <a:p>
            <a:pPr lvl="1"/>
            <a:r>
              <a:rPr lang="en-US"/>
              <a:t>'Deeper' analysis needed</a:t>
            </a:r>
          </a:p>
          <a:p>
            <a:r>
              <a:rPr lang="en-US"/>
              <a:t>When was CAFTA signed? (May 2004)</a:t>
            </a:r>
          </a:p>
          <a:p>
            <a:pPr lvl="1"/>
            <a:r>
              <a:rPr lang="en-US"/>
              <a:t>Official signing took place on May 28 (Web Snippets)</a:t>
            </a:r>
          </a:p>
          <a:p>
            <a:pPr lvl="1"/>
            <a:r>
              <a:rPr lang="en-US"/>
              <a:t>Bush signed the CAFTA...in May (Our answer)</a:t>
            </a:r>
          </a:p>
          <a:p>
            <a:r>
              <a:rPr lang="en-US"/>
              <a:t>When was Rush Limbaugh born? (1951)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Loads of Cached Web Snippets contain correct answer 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Bigram scoring of Web Snippets cause of failure</a:t>
            </a:r>
          </a:p>
          <a:p>
            <a:pPr lvl="1"/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652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and back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3925"/>
            <a:ext cx="5499886" cy="4024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Observations and Conclusions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Lots of low hanging fruit with extremely shallow processing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Pareto principle at play; n-grams are double-edged swords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entury Gothic"/>
              </a:rPr>
              <a:t>Folks, we all did a reasonable job!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Everyone with scores &gt; 0.2 gave a correct answer in the Top 5, on average!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We are in the flat region of the curve now, and progress is harder</a:t>
            </a:r>
          </a:p>
        </p:txBody>
      </p:sp>
      <p:pic>
        <p:nvPicPr>
          <p:cNvPr id="4" name="Picture 3" descr="1by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01" y="2429788"/>
            <a:ext cx="5645362" cy="34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15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10</TotalTime>
  <Words>155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MIM—QA System</vt:lpstr>
      <vt:lpstr>SCORES!</vt:lpstr>
      <vt:lpstr>Answer Re-ranking</vt:lpstr>
      <vt:lpstr>Query Expansion with  Verb Inflection</vt:lpstr>
      <vt:lpstr>SMALL TWEAKS</vt:lpstr>
      <vt:lpstr>Error Analysis: Statistics</vt:lpstr>
      <vt:lpstr>Error Analysis: Sources</vt:lpstr>
      <vt:lpstr>There and back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Julian Chan</cp:lastModifiedBy>
  <cp:revision>12</cp:revision>
  <dcterms:created xsi:type="dcterms:W3CDTF">2013-07-15T20:26:09Z</dcterms:created>
  <dcterms:modified xsi:type="dcterms:W3CDTF">2014-06-03T19:36:34Z</dcterms:modified>
</cp:coreProperties>
</file>