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69" r:id="rId6"/>
    <p:sldId id="270" r:id="rId7"/>
    <p:sldId id="271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2:4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2:3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2:3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621 135 24575,'-12'53'0,"-9"2"0,5 1 0,-4 5-1485,-4-1 1,-1 3 1484,5 7 0,0 3-757,-11 15 1,1 1 756,13-20 0,1 1 0,-12 22 0,1-1 0,10-23 0,2 0 0,-4 14 0,0 1 0,2-5 0,3-2-97,1-4 1,2-1 96,3 0 0,1-1 0,0 0 0,0 1 0,3 13 0,-1-2 0,-2-16 0,-1-1 0,1 21 0,-1-2 0,0-26 0,2-1 0,1 8 0,1 1 0,-3 5 0,1-3-522,-1 29 522,2-37 0,1-3 0,-1 17 0,5 14 0,-6-7 0,5 1 1245,-5-9-1245,6-16 1865,0 4-1865,0-16 1411,0 9-1411,0-12 676,0-12-676,0-2 0,0-11 0,0-4 0,-4 14 0,2 6 0,-7 16 0,8 14 0,-4 10 0,4-24 0,2 2-412,-1 0 0,0 1 412,-4 12 0,1 1 0,2-5 0,0 1 0,-2-1 0,0 1-670,2 20 0,2-1 670,-1-24 0,0 0 0,0 18 0,0 1 0,0-14 0,0-1 0,0 1 0,0 2 0,0 3 0,0-1-388,-3-5 1,0-1 387,2-4 0,0 0 0,-2-1 0,0 1 0,3 0 0,0 0 0,0-5 0,0 0 0,0 4 0,0 0 0,0-4 0,0 1 0,0-1 0,0 0-293,0 49 293,0-9 0,0-8 0,0-2 0,6-8 0,-5 0 0,4-8 723,0-7-723,-4-3 1315,8-11-1315,-8-10 851,9 10-851,2-1 343,0 16-343,11 12 0,-4 3-952,6 17 952,-11-36 0,0 2 0,4 10 0,-1 0 0,-4-4 0,-2 0 0,8 7 0,-3 0 0,-8-12 0,0-2 0,5 1 0,0-2-316,1 37 316,10-3 0,-11-14 0,5 6 0,-7-22 0,0-3 0,0-14 0,-6-10 937,4 2-937,-4-10 331,5 0-331,-1 0 0,-5-6 0,4 0 0,-3 5 0,4-3 0,0 3 0,0 0 0,0-3 0,0 8 0,4-4 0,-3 0 0,4 0 0,-1 5 0,-3-9 0,5 20 0,-1-8 0,-2 10 0,8 6 0,-9-9 0,5 8 0,-7-11 0,6 7 0,-3-1 0,2-6 0,-4-6 0,-1-1 0,4-5 0,-3 0 0,7 0 0,0-3 0,1-5 0,14 6 0,-12-11 0,18 4 0,-13-4 0,15 0 0,-10-1 0,16 7 0,-2-5 0,5 5 0,5-5 0,10 6 0,-4-4 0,11 5 0,0-12 0,-12-1 0,19 0 0,-26-4 0,9 5 0,-12-6 0,0 0 0,13 0 0,-18-5 0,24 0 0,-29-5 0,7 0 0,-17-4 0,-1 4 0,-5-4 0,4 1 0,-8 3 0,3-7 0,1-3 0,7 0 0,-4 0 0,7 1 0,-10 9 0,5-8 0,-4 4 0,3-1 0,-4-2 0,1 3 0,3-5 0,-9 5 0,5-3 0,-6 4 0,0-1 0,8-10 0,-10 9 0,5-11 0,-15 13 0,-1-14 0,-4 1 0,0-16 0,0 1 0,0-7 0,5-8 0,-3-9 0,9-15 0,-10-2 0,5-8 0,-1 15 0,-4-20 0,4 18 0,-5-7-512,0-10 512,0 17 0,0-22 0,0 9 0,0 0 0,0-9 0,0 7 0,0 38 0,0 0 0,0 4 0,0 0 0,0-1 0,0 1 0,0-4 0,0 0 0,0 4 0,0-1 0,-3-3 0,0-1 0,2 4 0,0 1 0,-1-9 0,-2 1 0,1 7 0,0-1 0,2-15 0,1-5 0,-4-19 0,1 0 0,3 22 0,0 0-558,-2-15 1,-1 2 557,1-17 0,-3 7-369,-1 1 369,5 11 0,-4 8 0,0 7 0,3 2 0,-3 14 474,5-5-474,0 11 1121,-5-11-1121,4 11 401,-4-5-401,5-7 0,-5-4 0,3-5 0,-8 7 0,9-5 0,-8 11 0,7-12 0,-3 7 0,5-25 0,0 19 0,0-13 0,0 13 0,0 17 0,0-23 0,0 23 0,0-24 0,0 11 0,-4 0 0,3-11 0,-9 18 0,9-12 0,-10 0 0,10 5 0,-4 16 0,5-8 0,0 0 0,0-17 0,0-21 0,0 6-966,0-17 966,0 45 0,0-2 0,0-9 0,0-2 0,0 1 0,0-1 0,0-9 0,0 1 0,0 13 0,0 0-674,0-13 1,0 1 673,-3 11 0,-1 2 0,1-5 0,-1 0 0,-3 6 0,-1 1-341,-2-1 1,0 1 340,2 7 0,1 1 0,-3-4 0,0 2-74,-3-29 74,1 2 0,5 8 0,-3 7 862,-2-5-862,-1 12 1355,-4-12-1355,1 12 765,3-5-765,-4 7 86,1 0-86,4 0 0,-14-24 0,12 17 0,-12-11 0,15 26 0,-16-7 0,10 16 0,-16-21 0,11 17 0,-4-1 0,4-9 0,2 16 0,-2-11 0,-4 5 0,9 2 0,-9-2 0,15 1 0,-15 0 0,14 6 0,-13 0 0,11 7 0,-5 1 0,-5 4 0,-8-7 0,7 10 0,-10-5 0,16 12 0,-8-4 0,4 8 0,-6-4 0,1 5 0,-1-1 0,1-4 0,-1 8 0,1-7 0,-1 4 0,1 2 0,-1-5 0,1 6 0,4 1 0,-3 1 0,4 0 0,-1 3 0,2-4 0,9 5 0,-4 0 0,4 0 0,-12 4 0,6-3 0,-6 3 0,7 0 0,1-3 0,0 3 0,-1-1 0,-4-2 0,3 7 0,-3-7 0,5 7 0,-6-7 0,5 6 0,-4-6 0,4 7 0,1-3 0,-1-1 0,5 4 0,1-7 0,8 6 0,-3-7 0,6 7 0,-6-6 0,2 3 0,1-1 0,-3-2 0,6 6 0,-6-6 0,6 6 0,-6-3 0,3 4 0,-4-4 0,-4 3 0,-1-2 0,-5 4 0,1 0 0,0 3 0,-1-2 0,5 2 0,-3-4 0,7 0 0,-3 0 0,7 0 0,-2-4 0,6 0 0,-2-4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6:4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767 266 24575,'-15'0'0,"5"0"0,-10 0 0,7 0 0,-5-4 0,-4 3 0,3-2 0,-8 3 0,9 3 0,-5-2 0,10 7 0,-3-4 0,3 5 0,-5 3 0,-5 8 0,4-2 0,-6 16 0,0-2 0,-3 12 0,0-1 0,2-1 0,5 0 0,0 5 0,0-4 0,3 19 0,-8-4 0,12 7 0,-14-3 0,9 9 0,1 4 0,-6 7 0,11-2-456,-6 9 456,2-13 0,12-24 0,1 1 0,-13 40 0,13-39 0,1 1 0,-4 0 0,0 0 0,3 4 0,0 1 0,-2-10 0,1 3 0,3 34 0,2 1 0,-3-35 0,0 0-623,3 35 0,0-1 623,-3-34 0,0-3 0,2 10 0,1-1-362,-3-4 1,0 0 361,2-1 0,2 1 0,2 4 0,0 1 0,-2 1 0,0 0 0,4-5 0,2 0 0,-3-2 0,-1 0 0,0 1 0,1-2 0,13 42 0,-13-40 0,1-2 0,12 21 327,-4 13-327,-2-28 0,1 6 0,-1-11 1220,-6-26-1220,0 46 0,1-18 0,4 10 0,3 5-214,-2-17 1,1 1 213,7 19 0,0 1 0,-5-13 0,0-2 0,1 5 0,-1 1 0,-3-10 0,0 0 0,3 8 0,-1-2 0,-2-10 0,-1-1-32,4 6 1,0-3 31,5 23 0,8-8 0,-8-20 0,3 7 0,-2-12 1208,-9-4-1208,7-12 160,-8-4-160,3-2 0,-1-5 0,-2-4 0,2-1 0,0-3 0,1 3 0,4-7 0,0 11 0,11-5 0,-8 3 0,13 0 0,-4-5 0,6 1 0,7 5 0,-1-8 0,0 11 0,0-11 0,14 9 0,-4-6 0,12-3 0,-7-2 0,7-5 0,-18 0 0,30-6 0,-27 0 0,23-6 0,8 6 0,-23-4 0,22 4 0,3-10 0,-2 2 0,-30 6 0,0-1 0,24-8 0,-16 5 0,12-5 0,-22 6 0,15 0 0,-20 0 0,-1-4 0,-6 4 0,-1 1 0,-10 2 0,3-2 0,-9 4 0,5-6 0,-6 7 0,-4-7 0,4 2 0,1-3 0,5 4 0,1-4 0,11-5 0,-15-1 0,10-3 0,-13 5 0,0 0 0,-3-1 0,2 1 0,-6 0 0,6-1 0,-7 1 0,3 4 0,-3-4 0,-1 4 0,1-4 0,0-5 0,0 3 0,0-8 0,-4-2 0,4-7 0,-8-12 0,8-1 0,-8-7 0,4-7 0,1-19 0,-5 29 0,0-3 0,2 4 0,0-1-224,-3 0 0,0-1 224,0-42 0,6 11 0,-5-13 0,5-1 0,-6 7 0,0-7 0,0 0-478,0 49 1,0 0 477,0-6 0,0 2 0,0-25-149,0 27 1,0 2 148,0-13 0,-6-26 0,0 17 0,-1 0 0,-3 7 0,3-5 420,1 12-420,-5-5 961,5 0-961,-1 12 0,-8-36 0,7 24 0,-8-20 319,4 20-319,2 13 0,-2-4 0,2 5 0,-1-1 0,0-4 0,0 11 0,-6-18 0,5 16 0,-5-24 0,7 24 0,-7-16 0,5 4 0,-10 0 0,4-6 0,-9 7 0,3 0 0,-8 0 0,8-7 0,-3 12 0,-1-11 0,-4-5 0,1-1 0,0 4 0,4 4 0,5 23 0,-3-5 0,-2 0 0,1 11 0,-7-12 0,1-1 0,-1 4 0,-6-15 0,5 15 0,-6-17 0,-2-3 0,5-6 0,-4-1 0,11 4 0,-9 5 0,-1-16 0,5 29 0,-6-19 0,16 37 0,-2-9 0,-10-2 0,10 11 0,-5 0 0,4 9 0,5 8 0,-1-8 0,2 8 0,0-7 0,3 7 0,-8-3 0,8 4 0,-3 0 0,5 0 0,-1 0 0,1 0 0,-5 5 0,3 0 0,1 0 0,-3 3 0,10-2 0,-10 3 0,8 0 0,-4 0 0,4 0 0,-7 0 0,10 0 0,-6 0 0,8 0 0,-4 0 0,3 0 0,-3 0 0,4 0 0,0 0 0,0 0 0,0 0 0,1 0 0,-1 0 0,-4 4 0,3-3 0,-4 6 0,1-6 0,-1 6 0,-4-2 0,4 3 0,1-3 0,-1 2 0,4 2 0,-7-4 0,2 11 0,1-11 0,1 7 0,4-4 0,0 0 0,0-4 0,0 3 0,4-3 0,-3 4 0,6 0 0,-3 0 0,4 0 0,0-4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7:0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2186 1 24575,'-55'5'0,"-19"10"0,-7 0 0,-10 3 0,3 3 0,0 0-1921,3-3 0,1 0 1921,-4 5 0,6-1 0,29-10 0,0-1-54,-16 7 0,0 0 54,12-4 0,2 0 0,-6 0 0,3 0 745,-28 11-745,-1-5 0,14 8 0,6-13 0,-4 13 0,22-16 0,7 3 1891,8-1-1891,5-3 1121,6-2-1121,4-1 193,3-3-193,3 3 0,-1 4 0,2-2 0,4 6 0,3-7 0,-3 7 0,3 2 0,-4 0 0,-10 33 0,8-21 0,-14 34 0,13-27 0,-9 18 0,10-13 0,-11 20 0,10-18 0,-11 25 0,16-18 0,-9 19 0,9 3 0,0 1 0,-4 14 0,4-6-632,-1 8 632,3 8 0,5-6 0,0 7 0,6-1 0,1-6 0,1-42 0,3-1 0,1 0 0,2 1 0,3 0 0,1 0 0,2 5 0,1 0-519,-1 4 1,2 1 518,1-4 0,1 0 0,-3 0 0,1-2-150,0-8 0,0-1 150,15 35 0,-6-9 0,3 1 0,-4-12 0,6 9 0,-5-33 0,3 18 589,-4-27-589,-3 9 1053,-4-11-1053,0-2 327,-4-6-327,4 6 0,-6-4 0,1 3 0,-1-9 0,1 8 0,10-5 0,-1 13 0,7-8 0,2 4 0,1 1 0,11 1 0,-2 7 0,3-1 0,-4 1 0,6 5 0,-4-3 0,11 10 0,-12-11 0,29 14 0,-27-19 0,39 14 0,-33-16 0,10 0 0,6 0 0,-22-9 0,0-2-447,22 9 1,1-2 446,-21-13 0,-2-1 0,7 3 0,-2-1 0,27 2-271,16 0 271,-23-3 0,-7-5 0,5 1 0,-15-2 0,-13-5 0,4 0 880,-17 0-880,-1-8 0,10 6 284,-22-5-284,77 14 0,-5 1-889,-20 0 0,6-1 889,0-3 0,1 1 0,-6 4 0,3 2-918,1-6 0,6-2 0,-3 1 918,13 4 0,4 0-683,-20-4 0,8-2 0,-1 0 0,-7-1 683,14 0 0,-3-2 0,-3-1 0,5 0 0,-5-1-784,5-2 0,-2 0 784,10 1 0,3-1 0,-26-3 0,1-1 0,-4 2 0,14 2 0,-2-1 0,8-5 0,-2-2 120,-26 6 1,-1 0-121,4 0 0,0 0 786,-7 0 1,-2 0-787,-3-2 0,-2-1 0,47-10 0,-15 1 0,0-5 2765,-9 11-2765,-10-4 2185,-14 1-2185,5-1 1341,-17 1-1341,16 0 705,-16 1-705,5 4 22,4-4-22,-15 5 0,16-1 0,-17-3 0,4 3 0,-6-3 0,0 1 0,1 2 0,-1-3 0,-5 5 0,5 0 0,-10-4 0,22-6 0,-18 4 0,14-7 0,-19 9 0,0-5 0,1 1 0,-1-1 0,-3-4 0,2 4 0,-6-5 0,3 1 0,-4-2 0,0-4 0,-3 0 0,2-7 0,-7 5 0,9-9 0,-9 3 0,3-5 0,-4-7 0,0-2 0,0 1 0,0-5 0,0 11 0,0-44 0,0 37 0,0-44 0,-5 36 0,-1-7 0,-1 8 0,-3-4 0,3 10 0,-4-13 0,5 9 0,-4-1 0,3-7 0,-4 11 0,0-9 0,0 12 0,4-7 0,-8-7 0,7 11 0,-13-9 0,9 12 0,-4-1 0,-1-11 0,-5-15 0,2 6 0,-6-10 0,14 30 0,-4-4 0,1 11 0,3-5 0,-3 7 0,0 0 0,3-1 0,-2 7 0,3-5 0,-2 10 0,1-10 0,-2 10 0,4-4 0,1 5 0,-1-5 0,0 4 0,0-4 0,-3 6 0,2-1 0,-3 1 0,4-6 0,-4-2 0,-2-5 0,-25-21 0,10 14 0,-23-22 0,7 22 0,-2-11 0,-10 10 0,-3-12 0,7 18 0,-10-5 0,-1 13 0,7 0 0,-20 4 0,-2 1-450,-3 5 450,-7 4 0,-6-4 0,13 6-477,31 7 1,-1 3 476,-1 1 0,-1 3 0,-3 1 0,-3 1-738,-20 3 1,0 0 737,19 0 0,-4 0 0,-9 2 0,-9 0 0,7 1 0,2 1 0,0 1-837,5 1 0,-6 2 0,3 0 837,-23 0 0,5 2 0,16 4 0,0 1 0,7-6 0,-4-1 0,6 1-442,-4 5 1,3 2 441,-15-1 0,2 1 0,15-2 0,1 1 0,0 0 0,-1-1 0,0-3 0,1 1 156,8 1 0,2-1-156,4-4 0,1-1 0,-38 11 0,14-6 0,-14 7 0,14-11 1217,8 8-1217,4-15 2618,-2 9-2618,16-8 1579,-20 8-1579,31-8 546,-11 3-546,13-5 0,-5 0 0,15 0 0,-8 0 0,14 0 0,1 0 0,2 0 0,7 0 0,-7-4 0,7 3 0,-3-7 0,4 7 0,0-6 0,-4 3 0,3-4 0,-4-1 0,6 1 0,-1 1 0,-4-2 0,2-3 0,-2 3 0,3-8 0,1 4 0,0 0 0,-1 1 0,-6-4 0,4 2 0,-4-2 0,10 3 0,-2 6 0,6-1 0,-6 0 0,6 0 0,-6 0 0,3 0 0,-1 0 0,-2 0 0,6 0 0,-6 4 0,7-3 0,-4 6 0,4-3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7:0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1112 24575,'0'-69'0,"0"9"0,0 4 0,0-3 0,-6-40 0,4 15-971,-4-13 971,6 15 0,0-8 0,0 8 0,0 2 319,0 28-319,5-8 161,-4 33-161,4-12 0,-5 24 0,4-2 491,-4 9-491,4 0 0,-1 4 0,2 0 0,2 4 0,1-3 0,9 2 0,8-2 0,17-2 0,15 3 0,24-3 0,-31 5 0,2 0-618,13 0 1,2 0 617,-2 0 0,3 0-1188,17 4 1,4 0 1187,2 1 0,2 0 0,4-1 0,2 1-835,-19 3 1,2 2 0,-4-3 834,17-5 0,-2 0 0,-25 5 0,1 3 0,-1-4 0,27-4 0,-3-2-700,-12 7 0,-1 0 700,10-6 0,-1 0 0,-11 2 0,0 0 0,0-2 0,-1-2 59,-12 1 0,-2 0-59,3 0 0,-4 0 1731,24 0-1731,3 6 0,-16-5 0,-7 4 2581,5-5-2581,-19 0 1879,-2 0-1879,-9 0 1051,-10 0-1051,4 0 153,-3 0-153,-11 0 0,4 0 0,-15 0 0,7-4 0,-7 3 0,24-2 0,-5 3 0,20 0 0,-7 0 0,-6 0 0,-6 0 0,-6 0 0,-1 0 0,-8 0 0,3 0 0,-9 0 0,0 0 0,-1 0 0,-2 3 0,-2 1 0,1 1 0,-4 2 0,7-3 0,-6 4 0,3 4 0,0 6 0,-3 11 0,3 6 0,-4 20 0,0-4 0,0 27 0,0-3 0,0 7 0,6 6 0,-5-6 0,5-7 0,-6 11 0,0-12 0,0 16 0,0-15 0,0 3 0,0-27 0,0 4 0,5-14 0,-4-5 0,7-2 0,-7-6 0,4-4 0,-5-2 0,0-5 0,3-4 0,-2-1 0,2-4 0,-3 0 0,0-1 0,0 1 0,0 0 0,0 0 0,0 0 0,0-1 0,0 1 0,0 0 0,0 4 0,0 1 0,0 4 0,0 5 0,0-3 0,0 3 0,0-9 0,0 3 0,0-7 0,0 3 0,0-4 0,0 0 0,0-4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7:1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24575,'36'11'0,"25"3"0,-13 5 0,6 2-986,6-5 0,1-1 986,-1 6 0,1 0-600,14-5 1,0-2 599,-12 1 0,1-1 0,15-2 0,4 0-572,13 9 0,0-2 572,-24-12 0,2-1 0,-6 4 0,4 2 0,-4-2 0,1-5 0,-1-1 0,19 4 0,1 0 0,-9-4 0,-1 0 0,4 0 0,0-1-534,-9 1 0,-2-1 534,-4-2 0,-3 0 103,-12 2 0,-1 0-103,7-3 0,-2 0 0,23 0 1072,19 0-1072,-33 0 1912,-2 0-1912,-1-5 1294,-10 3-1294,9-8 739,-18 9-739,-1-9 160,-3 9-160,-14-7 0,8 7 0,-14-7 0,-1 8 0,-6-8 0,-5 7 0,1-2 0,0-1 0,0 3 0,0-2 0,-1 3 0,1 0 0,0 0 0,-4-4 0,3 3 0,-2-2 0,2 3 0,5 0 0,-3-4 0,3 4 0,-4-8 0,4 8 0,-3-4 0,7 0 0,-7 3 0,3-3 0,-4 1 0,-1 2 0,-2 1 0,-2 8 0,-3 5 0,4 5 0,-3 4 0,3-4 0,0 9 0,-3-3 0,3-1 0,1 4 0,-4-8 0,3 3 0,-4 0 0,4-3 0,-3 3 0,7 0 0,-7 2 0,3 4 0,0 6 0,-2-4 0,7 10 0,-8-5 0,3 6 0,1-5 0,0 4 0,1-11 0,-2 5 0,-4-5 0,0-1 0,0 0 0,0-4 0,0 3 0,4-9 0,-3 10 0,3-5 0,-4 0 0,0 4 0,0-8 0,0 3 0,0-5 0,0 6 0,3-9 0,-2 7 0,3-8 0,-4 4 0,0 1 0,0-5 0,0 10 0,0-12 0,0 13 0,0-11 0,0 0 0,0 3 0,0-7 0,0 7 0,0-7 0,0 3 0,0-4 0,0 0 0,0 0 0,0-1 0,0 1 0,0 0 0,0 0 0,0-4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8:5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571 420 24575,'-13'17'0,"-13"10"0,5-2 0,-15 10 0,16-5 0,-5 1 0,6-2 0,1-7 0,0 0 0,4 2 0,1-1 0,4-1 0,0 0 0,0-3 0,-1 8 0,1-8 0,0 3 0,0 0 0,4 1 0,-3 1 0,-1-2 0,-1 0 0,-2-3 0,2 8 0,1-9 0,0 4 0,1-4 0,-1 7 0,0-6 0,4 6 0,-3-8 0,4 0 0,-5-4 0,4 3 0,-2-7 0,7 7 0,-8-3 0,7 0 0,-3 9 0,4-12 0,-4 11 0,3-3 0,-2 0 0,-1 4 0,3 1 0,-3-5 0,0 9 0,2-3 0,-2 4 0,4 0 0,-4 1 0,3 17 0,-3-13 0,-1 26 0,-1-28 0,-5 22 0,1-16 0,-1 11 0,5 0 0,2 1 0,-1 7 0,4-1 0,-9 1 0,8 0 0,-3-7 0,0 13 0,4-11 0,-5 12 0,6-8 0,0 8 0,-5-5 0,4 5 0,-4-7 0,5 31 0,0-23 0,5 31 0,-3-44 0,3 18 0,0-25 0,1 18 0,0-13 0,3 7 0,-2-1 0,3-5 0,1 4 0,0-11 0,0 11 0,-1-17 0,0 9 0,0-10 0,0 5 0,5-6 0,-4 5 0,2-10 0,-3 4 0,9 8 0,-7-5 0,10 6 0,-11-14 0,11-6 0,-7 0 0,18-3 0,-8-1 0,10 0 0,-1-8 0,1 3 0,13 2 0,-11-5 0,23 5 0,0-10 0,7-1 0,-2 0 0,-11-4 0,2 3 0,9-4 0,-7 0 0,4-5 0,-13-1 0,14-6 0,6-3 0,-9-2 0,1-14 0,-23-3 0,7-18 0,-15 1 0,4-14 0,-4-8 0,-10-1-370,-4 26 0,-1-1 370,-1-44 0,-4 39 0,0-1 0,0 0 0,0 0 0,-3-9 0,1-1 0,2 8 0,0-1 0,-2-11 0,-1 0 0,0 12 0,0 2 0,0-5 0,0 0 0,-3 6 0,-1-1 0,4-10 0,-1 1 0,-2 11 0,0 0 0,0-11 0,0 1 0,1-29 0,-4 39 0,-2-2 0,1-15 0,0-1 0,1 7 0,-2-1 0,-1-12 0,-2 2 0,4 18 0,-1 4 0,-7 3 0,-2 1 0,2-41-283,-11 8 283,12 2 0,-9 8 0,14 7 0,-19 2 0,14 7 0,-9 7 729,0 1-729,5 7 294,-4-1-294,5 7 0,-5-5 0,4 4 0,-4-5 0,0-1 0,-7 0 0,1 11 0,0-4 0,-10-2 0,13 5 0,-14-6 0,8 10 0,5 9 0,-11-10 0,6 9 0,-6-10 0,1 10 0,-1-4 0,-4 4 0,4 1 0,-16-3 0,19 8 0,-18-2 0,20 7 0,-15 3 0,10-3 0,-4 8 0,6-3 0,-1 4 0,-5 0 0,4 0 0,-4 0 0,10 4 0,-3 1 0,1 8 0,2-3 0,-1 2 0,1 7 0,5-8 0,0 11 0,2-8 0,4-1 0,-5 3 0,1-2 0,0 3 0,-6 1 0,4 4 0,-3-3 0,3 4 0,2-6 0,3 5 0,-2-3 0,5 8 0,-1-9 0,-1 4 0,7-4 0,-10 6 0,14-4 0,-5 5 0,3-8 0,3 0 0,-3-4 0,0 3 0,3-3 0,-3 0 0,4 4 0,0-4 0,-4 9 0,3-11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4T03:47:1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B70C-477C-784E-B76D-081DE33DC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04DE6-2E24-C94E-B363-FD3180FF4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98A4-E722-AD4E-A955-5419DA15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32A47-D3B8-AB4A-B619-B6B4B1F5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D427-B206-A34D-9A3C-903E2D16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1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E238-3D7F-1B42-BC9C-71DE79B0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7DCA9-8C7A-ED4B-8C1C-EFF286A3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9CFA-64FF-A94E-8A52-DECCFD72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CBDC-81FE-8F49-A777-26DC3922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67A-8868-8946-BEDC-606D5FC9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B152A-1CE3-CC4B-8E0B-611D78FA2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6B09E-944F-9E40-9BCD-73667BE5B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43584-5B2C-7C4B-AFAD-CE45C1BA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9070-5C1F-5C4C-A673-DC5F1AF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6000-32C0-8C4B-8870-63BEAD2C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6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BD26-6681-9E41-BD59-14371F0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CA5D-891F-544B-98F5-CC09DF10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9BDD-9A87-FD43-AFF6-3AC595A0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CA4C-F687-B840-BAE4-762C5012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747C-C8A5-0D49-A932-6EFDC092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C5-8D48-7747-9858-51938300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E3D0-03AE-2F40-AB42-8B9AB760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384F-0587-E94D-8C75-2D305BCF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A2BC-B630-E24B-8C3C-5E4E0135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1D5F-61D1-724D-BED1-9621F47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404A-F3CA-9D48-BD9E-4395461A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F18F-1FC5-FB48-8CF9-4D4C63334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59881-35B7-0D45-AE1D-F71E9956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221E-A7DE-9B45-A267-F8F6D7AC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CF0E4-E4D3-0B43-963E-41DE8D5F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6A318-02F1-2A49-B4EE-6865D34C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EFA6-A12A-8A4F-877A-927DC8E1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5319-97B6-E142-B0F6-7265D2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D494E-875D-DF4E-8EDE-7394661E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C22BC-5636-CA4C-A443-65997C62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95679-9299-0E45-8EE3-F8C991B2B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61EF8-3755-7742-BAD3-341884A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3E9E8-9CBC-7848-A21E-4097C643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EAEE0-E56A-2D4A-9F35-DF843E5A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D3E4-7FF8-8D41-B116-DE204221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E83B2-8CF3-564B-8130-FE37A437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D6C46-AF25-B149-8D41-17B6A78A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D7DA5-BD19-DC49-900A-A8B7675C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0E15F-4FDF-6645-B6B4-A5CE3C1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7430A-902D-F64F-B614-BDBDE9FA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3D5E1-BD80-7B48-AB17-D776910A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2761-1420-0646-90A1-199499A3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3F55-B2DB-8844-AD17-55CD2CEB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2FE21-1A95-6548-B8A1-F1ACE3DF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8446E-7762-2D44-BBDC-32EE462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3BA47-907C-4240-9859-E9F7C2E1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721FB-F887-D640-AC8F-57069990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B84-062E-8C42-98DE-0281B379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C863A-2C3A-4A49-BED9-DDEF679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94CE8-3C33-6744-A351-7F83D91A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2D898-F38B-1D40-A3C3-E9AA4AB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EF679-F3A8-794F-83E0-A057D603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9B89A-7587-6B44-AABF-5A7FB11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A0A92-B1DC-B04C-A639-3B670ADB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9B68-9D08-B244-B0D7-E08CEE89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9E10-1152-F64B-8130-856C40C82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6AA8-B365-E54B-94C0-34B453D5AA2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AC59-E56C-A74B-960F-FF2561F77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95F9-9512-344E-9343-746208CC7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23AF-4BE7-154F-845A-227ACC044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spellout.net/ibexexps/sherrychen/proviso2020_sur/experiment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1693-BE56-104B-9EF4-E30844C8C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Proviso with Pseudowords: </a:t>
            </a:r>
            <a:br>
              <a:rPr lang="en-US" dirty="0"/>
            </a:br>
            <a:r>
              <a:rPr lang="en-US" dirty="0"/>
              <a:t>A Pilot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1BB47-2737-6444-9299-66F0A42CE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2020 Nov 16</a:t>
            </a:r>
          </a:p>
          <a:p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https://spellout.net/ibexexps/sherrychen/proviso2020_sur/experiment.html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0DB318-85AA-B44F-AC5C-73DEE94DBCC6}"/>
                  </a:ext>
                </a:extLst>
              </p14:cNvPr>
              <p14:cNvContentPartPr/>
              <p14:nvPr/>
            </p14:nvContentPartPr>
            <p14:xfrm>
              <a:off x="6824983" y="285039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0DB318-85AA-B44F-AC5C-73DEE94DBC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5983" y="284139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47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9284-2445-484F-962C-8DBECA58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33B7-F037-1844-AE1B-23722CB9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6061"/>
          </a:xfrm>
        </p:spPr>
        <p:txBody>
          <a:bodyPr>
            <a:normAutofit/>
          </a:bodyPr>
          <a:lstStyle/>
          <a:p>
            <a:r>
              <a:rPr lang="en-US" dirty="0"/>
              <a:t>22 participants recruited from Twitter &amp; Facebook</a:t>
            </a:r>
          </a:p>
          <a:p>
            <a:r>
              <a:rPr lang="en-US" dirty="0"/>
              <a:t>Filtering based on the control item “John is a </a:t>
            </a:r>
            <a:r>
              <a:rPr lang="en-US" dirty="0" err="1"/>
              <a:t>glorp</a:t>
            </a:r>
            <a:r>
              <a:rPr lang="en-US" dirty="0"/>
              <a:t> and he has a </a:t>
            </a:r>
            <a:r>
              <a:rPr lang="en-US" dirty="0" err="1"/>
              <a:t>dord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“…John doesn’t have a </a:t>
            </a:r>
            <a:r>
              <a:rPr lang="en-US" dirty="0" err="1"/>
              <a:t>dord</a:t>
            </a:r>
            <a:r>
              <a:rPr lang="en-US" dirty="0"/>
              <a:t>”: </a:t>
            </a:r>
          </a:p>
          <a:p>
            <a:pPr lvl="2"/>
            <a:r>
              <a:rPr lang="en-US" dirty="0"/>
              <a:t>14 got 80+ (11 got </a:t>
            </a:r>
            <a:r>
              <a:rPr lang="en-US" dirty="0" err="1"/>
              <a:t>amost</a:t>
            </a:r>
            <a:r>
              <a:rPr lang="en-US" dirty="0"/>
              <a:t> 100) </a:t>
            </a:r>
          </a:p>
          <a:p>
            <a:pPr lvl="2"/>
            <a:r>
              <a:rPr lang="en-US" dirty="0"/>
              <a:t>5 got 60+</a:t>
            </a:r>
          </a:p>
          <a:p>
            <a:pPr lvl="2"/>
            <a:r>
              <a:rPr lang="en-US" dirty="0"/>
              <a:t>3 got 0-25</a:t>
            </a:r>
          </a:p>
          <a:p>
            <a:pPr lvl="1"/>
            <a:r>
              <a:rPr lang="en-US" dirty="0"/>
              <a:t>“…John is a </a:t>
            </a:r>
            <a:r>
              <a:rPr lang="en-US" dirty="0" err="1"/>
              <a:t>glorp</a:t>
            </a:r>
            <a:r>
              <a:rPr lang="en-US" dirty="0"/>
              <a:t>”: 20 got 0, 1 got 5, one got 12</a:t>
            </a:r>
          </a:p>
          <a:p>
            <a:r>
              <a:rPr lang="en-US" b="1" dirty="0"/>
              <a:t>Instruction</a:t>
            </a:r>
            <a:r>
              <a:rPr lang="en-US" dirty="0"/>
              <a:t>: example said “</a:t>
            </a:r>
            <a:r>
              <a:rPr lang="en-US" b="1" dirty="0"/>
              <a:t>very</a:t>
            </a:r>
            <a:r>
              <a:rPr lang="en-US" dirty="0"/>
              <a:t> surprised” instead of “totally”!!!</a:t>
            </a:r>
          </a:p>
          <a:p>
            <a:pPr lvl="1"/>
            <a:r>
              <a:rPr lang="en-US" dirty="0"/>
              <a:t>Due to noise (handler sensitivity &amp; some people not so strict), I’m only excluding those who responded below 60 for “…John doesn’t have a </a:t>
            </a:r>
            <a:r>
              <a:rPr lang="en-US" dirty="0" err="1"/>
              <a:t>dord</a:t>
            </a:r>
            <a:r>
              <a:rPr lang="en-US" dirty="0"/>
              <a:t>”. </a:t>
            </a:r>
          </a:p>
          <a:p>
            <a:pPr lvl="1"/>
            <a:r>
              <a:rPr lang="en-US" dirty="0"/>
              <a:t>This leaves us with </a:t>
            </a:r>
            <a:r>
              <a:rPr lang="en-US" b="1" dirty="0"/>
              <a:t>19</a:t>
            </a:r>
            <a:r>
              <a:rPr lang="en-US" dirty="0"/>
              <a:t> participants.</a:t>
            </a:r>
          </a:p>
        </p:txBody>
      </p:sp>
    </p:spTree>
    <p:extLst>
      <p:ext uri="{BB962C8B-B14F-4D97-AF65-F5344CB8AC3E}">
        <p14:creationId xmlns:p14="http://schemas.microsoft.com/office/powerpoint/2010/main" val="36067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9284-2445-484F-962C-8DBECA58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“Could be either way” &amp; “surprised”?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33B7-F037-1844-AE1B-23722CB9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seems to be different understandings of how “surprised” people are when things “could go either way”:</a:t>
            </a:r>
          </a:p>
          <a:p>
            <a:pPr lvl="1"/>
            <a:r>
              <a:rPr lang="en-US" dirty="0"/>
              <a:t>Some (like us) think it’s 50 (treating it like probability). </a:t>
            </a:r>
          </a:p>
          <a:p>
            <a:pPr lvl="1"/>
            <a:r>
              <a:rPr lang="en-US" dirty="0"/>
              <a:t>BUT many actually think it’s 0, because there’s no prior contradictory information and we are just learning something new, so nothing to be really surprised about; </a:t>
            </a:r>
            <a:r>
              <a:rPr lang="en-US" b="1" dirty="0"/>
              <a:t>for 50, you’ll be </a:t>
            </a:r>
            <a:r>
              <a:rPr lang="en-US" b="1" i="1" dirty="0"/>
              <a:t>“somewhat surprised”</a:t>
            </a:r>
            <a:r>
              <a:rPr lang="en-US" b="1" dirty="0"/>
              <a:t>, </a:t>
            </a:r>
            <a:r>
              <a:rPr lang="en-US" dirty="0"/>
              <a:t>since 100 is </a:t>
            </a:r>
            <a:r>
              <a:rPr lang="en-US" i="1" dirty="0"/>
              <a:t>“totally surprised”</a:t>
            </a:r>
          </a:p>
          <a:p>
            <a:pPr lvl="1"/>
            <a:r>
              <a:rPr lang="en-US" dirty="0"/>
              <a:t>Comments: “Took me a while to catch on to *if* alien is an </a:t>
            </a:r>
            <a:r>
              <a:rPr lang="en-US" dirty="0" err="1"/>
              <a:t>xyz</a:t>
            </a:r>
            <a:r>
              <a:rPr lang="en-US" dirty="0"/>
              <a:t> she will xxx </a:t>
            </a:r>
            <a:r>
              <a:rPr lang="en-US" b="1" dirty="0"/>
              <a:t>but on reflection there should be no surprise that alien is type A or not type A. It's all about assumptions</a:t>
            </a:r>
            <a:r>
              <a:rPr lang="en-US" dirty="0"/>
              <a:t>”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Does it have to do with 0 being the initial state of the handler? </a:t>
            </a:r>
          </a:p>
          <a:p>
            <a:pPr lvl="1"/>
            <a:r>
              <a:rPr lang="en-US" dirty="0"/>
              <a:t>The example we gave in the instruction?</a:t>
            </a:r>
          </a:p>
          <a:p>
            <a:pPr lvl="1"/>
            <a:r>
              <a:rPr lang="en-US" dirty="0"/>
              <a:t>Will a different wording change it, e.g. surprised vs. unexpected?</a:t>
            </a:r>
          </a:p>
        </p:txBody>
      </p:sp>
    </p:spTree>
    <p:extLst>
      <p:ext uri="{BB962C8B-B14F-4D97-AF65-F5344CB8AC3E}">
        <p14:creationId xmlns:p14="http://schemas.microsoft.com/office/powerpoint/2010/main" val="36424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75A7022-762D-2240-B94D-8AF3A1DC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688307"/>
            <a:ext cx="6807200" cy="435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Ratings: </a:t>
            </a:r>
            <a:r>
              <a:rPr lang="en-US" b="1" dirty="0"/>
              <a:t>Control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3325E-3127-2546-B4FE-9D0197AC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84171" cy="4351338"/>
          </a:xfrm>
        </p:spPr>
        <p:txBody>
          <a:bodyPr>
            <a:normAutofit/>
          </a:bodyPr>
          <a:lstStyle/>
          <a:p>
            <a:r>
              <a:rPr lang="en-US" dirty="0"/>
              <a:t>“John doesn’t have a </a:t>
            </a:r>
            <a:r>
              <a:rPr lang="en-US" dirty="0" err="1"/>
              <a:t>dord</a:t>
            </a:r>
            <a:r>
              <a:rPr lang="en-US" dirty="0"/>
              <a:t>” is close to 90, because it was a contradiction</a:t>
            </a:r>
          </a:p>
          <a:p>
            <a:r>
              <a:rPr lang="en-US" dirty="0"/>
              <a:t>“John is a </a:t>
            </a:r>
            <a:r>
              <a:rPr lang="en-US" dirty="0" err="1"/>
              <a:t>glorp</a:t>
            </a:r>
            <a:r>
              <a:rPr lang="en-US" dirty="0"/>
              <a:t>” is close to 0, because it was consistent with the prior </a:t>
            </a:r>
            <a:r>
              <a:rPr lang="en-US" dirty="0" err="1"/>
              <a:t>informaiton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699F30-A151-AC47-B663-ACA10DEC1CDB}"/>
                  </a:ext>
                </a:extLst>
              </p14:cNvPr>
              <p14:cNvContentPartPr/>
              <p14:nvPr/>
            </p14:nvContentPartPr>
            <p14:xfrm>
              <a:off x="6112903" y="59103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699F30-A151-AC47-B663-ACA10DEC1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4263" y="5823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88EEB9-4AEA-3C48-AFCA-7285D9015A82}"/>
                  </a:ext>
                </a:extLst>
              </p14:cNvPr>
              <p14:cNvContentPartPr/>
              <p14:nvPr/>
            </p14:nvContentPartPr>
            <p14:xfrm>
              <a:off x="5767663" y="1791994"/>
              <a:ext cx="955800" cy="3525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88EEB9-4AEA-3C48-AFCA-7285D9015A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59023" y="1782994"/>
                <a:ext cx="973440" cy="35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72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FAFAB74-8A9F-664B-AA5C-CEA8F16D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688307"/>
            <a:ext cx="6807200" cy="435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Ratings: </a:t>
            </a:r>
            <a:r>
              <a:rPr lang="en-US" b="1" dirty="0"/>
              <a:t>Independent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3325E-3127-2546-B4FE-9D0197AC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84171" cy="4351338"/>
          </a:xfrm>
        </p:spPr>
        <p:txBody>
          <a:bodyPr>
            <a:normAutofit/>
          </a:bodyPr>
          <a:lstStyle/>
          <a:p>
            <a:r>
              <a:rPr lang="en-US" dirty="0"/>
              <a:t>“John doesn’t have a </a:t>
            </a:r>
            <a:r>
              <a:rPr lang="en-US" dirty="0" err="1"/>
              <a:t>dord</a:t>
            </a:r>
            <a:r>
              <a:rPr lang="en-US" dirty="0"/>
              <a:t>” is around 44; people are somewhat surprised, but obviously not as surprised as seeing a contradiction;</a:t>
            </a:r>
          </a:p>
          <a:p>
            <a:r>
              <a:rPr lang="en-US" dirty="0"/>
              <a:t>“John is a </a:t>
            </a:r>
            <a:r>
              <a:rPr lang="en-US" dirty="0" err="1"/>
              <a:t>glorp</a:t>
            </a:r>
            <a:r>
              <a:rPr lang="en-US" dirty="0"/>
              <a:t>” is around 12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8D5252-7EFB-1745-BDDF-5A565731FB57}"/>
                  </a:ext>
                </a:extLst>
              </p14:cNvPr>
              <p14:cNvContentPartPr/>
              <p14:nvPr/>
            </p14:nvContentPartPr>
            <p14:xfrm>
              <a:off x="7061679" y="3013870"/>
              <a:ext cx="1047960" cy="213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8D5252-7EFB-1745-BDDF-5A565731FB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2679" y="3004870"/>
                <a:ext cx="1065600" cy="21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78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6164DA4-C648-7E4D-9428-F0E707BA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688307"/>
            <a:ext cx="6807200" cy="435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Ratings: </a:t>
            </a:r>
            <a:r>
              <a:rPr lang="en-US" b="1" dirty="0"/>
              <a:t>Dependent &amp; </a:t>
            </a:r>
            <a:r>
              <a:rPr lang="en-US" b="1" dirty="0" err="1"/>
              <a:t>FullDep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3325E-3127-2546-B4FE-9D0197AC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3984171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Dependent:</a:t>
            </a:r>
          </a:p>
          <a:p>
            <a:pPr lvl="1"/>
            <a:r>
              <a:rPr lang="en-US" dirty="0"/>
              <a:t>“John doesn’t have a </a:t>
            </a:r>
            <a:r>
              <a:rPr lang="en-US" dirty="0" err="1"/>
              <a:t>dord</a:t>
            </a:r>
            <a:r>
              <a:rPr lang="en-US" dirty="0"/>
              <a:t>” is 22.5; </a:t>
            </a:r>
          </a:p>
          <a:p>
            <a:pPr lvl="1"/>
            <a:r>
              <a:rPr lang="en-US" dirty="0"/>
              <a:t>“John is a </a:t>
            </a:r>
            <a:r>
              <a:rPr lang="en-US" dirty="0" err="1"/>
              <a:t>glorp</a:t>
            </a:r>
            <a:r>
              <a:rPr lang="en-US" dirty="0"/>
              <a:t>” is 16</a:t>
            </a:r>
          </a:p>
          <a:p>
            <a:r>
              <a:rPr lang="en-US" dirty="0" err="1"/>
              <a:t>FullDep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“John doesn’t have a </a:t>
            </a:r>
            <a:r>
              <a:rPr lang="en-US" dirty="0" err="1"/>
              <a:t>dord</a:t>
            </a:r>
            <a:r>
              <a:rPr lang="en-US" dirty="0"/>
              <a:t>” is 23.5</a:t>
            </a:r>
          </a:p>
          <a:p>
            <a:pPr lvl="1"/>
            <a:r>
              <a:rPr lang="en-US" dirty="0"/>
              <a:t>“John is a </a:t>
            </a:r>
            <a:r>
              <a:rPr lang="en-US" dirty="0" err="1"/>
              <a:t>glorp</a:t>
            </a:r>
            <a:r>
              <a:rPr lang="en-US" dirty="0"/>
              <a:t>” is 28</a:t>
            </a:r>
          </a:p>
          <a:p>
            <a:r>
              <a:rPr lang="en-US" i="1" dirty="0"/>
              <a:t>“John doesn’t have a </a:t>
            </a:r>
            <a:r>
              <a:rPr lang="en-US" i="1" dirty="0" err="1"/>
              <a:t>dord</a:t>
            </a:r>
            <a:r>
              <a:rPr lang="en-US" i="1" dirty="0"/>
              <a:t>”: </a:t>
            </a:r>
          </a:p>
          <a:p>
            <a:pPr lvl="1"/>
            <a:r>
              <a:rPr lang="en-US" dirty="0"/>
              <a:t>Quite similar</a:t>
            </a:r>
          </a:p>
          <a:p>
            <a:pPr lvl="1"/>
            <a:r>
              <a:rPr lang="en-US" dirty="0"/>
              <a:t>Both lower than Independent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40AA58-8D70-6240-98E8-7BDADDDFDE83}"/>
                  </a:ext>
                </a:extLst>
              </p14:cNvPr>
              <p14:cNvContentPartPr/>
              <p14:nvPr/>
            </p14:nvContentPartPr>
            <p14:xfrm>
              <a:off x="8187902" y="3573093"/>
              <a:ext cx="2613600" cy="159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40AA58-8D70-6240-98E8-7BDADDDFDE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8901" y="3564093"/>
                <a:ext cx="2631242" cy="16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45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6A52EA8-2327-614D-953D-57F9197C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688307"/>
            <a:ext cx="6807200" cy="435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ratings for </a:t>
            </a:r>
            <a:r>
              <a:rPr lang="en-US" dirty="0" err="1"/>
              <a:t>presup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3325E-3127-2546-B4FE-9D0197AC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8417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People seem to be </a:t>
            </a:r>
            <a:r>
              <a:rPr lang="en-US" b="1" dirty="0"/>
              <a:t>more surprised</a:t>
            </a:r>
            <a:r>
              <a:rPr lang="en-US" dirty="0"/>
              <a:t> at “John doesn’t have a </a:t>
            </a:r>
            <a:r>
              <a:rPr lang="en-US" dirty="0" err="1"/>
              <a:t>dord</a:t>
            </a:r>
            <a:r>
              <a:rPr lang="en-US" dirty="0"/>
              <a:t>” in </a:t>
            </a:r>
            <a:r>
              <a:rPr lang="en-US" b="1" dirty="0"/>
              <a:t>Independent</a:t>
            </a:r>
            <a:r>
              <a:rPr lang="en-US" dirty="0"/>
              <a:t>: might suggest that they strengthened to a non-conditional inference “John has a </a:t>
            </a:r>
            <a:r>
              <a:rPr lang="en-US" dirty="0" err="1"/>
              <a:t>dord</a:t>
            </a:r>
            <a:r>
              <a:rPr lang="en-US" dirty="0"/>
              <a:t>” in </a:t>
            </a:r>
            <a:r>
              <a:rPr lang="en-US" b="1" dirty="0"/>
              <a:t>Independent</a:t>
            </a:r>
            <a:r>
              <a:rPr lang="en-US" dirty="0"/>
              <a:t>, at least more so than they did in Dependent &amp; </a:t>
            </a:r>
            <a:r>
              <a:rPr lang="en-US" dirty="0" err="1"/>
              <a:t>FullDep</a:t>
            </a:r>
            <a:r>
              <a:rPr lang="en-US" dirty="0"/>
              <a:t> </a:t>
            </a:r>
          </a:p>
          <a:p>
            <a:r>
              <a:rPr lang="en-US" dirty="0"/>
              <a:t>Not a huge numerical difference here (around 22), but we only have 19 observations. Need more power to test for statistical significance!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793087-56BF-DE4E-982F-61632FF3DF65}"/>
              </a:ext>
            </a:extLst>
          </p:cNvPr>
          <p:cNvGrpSpPr/>
          <p:nvPr/>
        </p:nvGrpSpPr>
        <p:grpSpPr>
          <a:xfrm>
            <a:off x="7413583" y="2742754"/>
            <a:ext cx="2710800" cy="652320"/>
            <a:chOff x="7413583" y="2742754"/>
            <a:chExt cx="271080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B72E444-CBC8-9E44-9E45-9B3CA535FF13}"/>
                    </a:ext>
                  </a:extLst>
                </p14:cNvPr>
                <p14:cNvContentPartPr/>
                <p14:nvPr/>
              </p14:nvContentPartPr>
              <p14:xfrm>
                <a:off x="7413583" y="2742754"/>
                <a:ext cx="1433160" cy="652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B72E444-CBC8-9E44-9E45-9B3CA535FF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04943" y="2734114"/>
                  <a:ext cx="14508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C0A206-179A-F749-A1BD-4577430283D1}"/>
                    </a:ext>
                  </a:extLst>
                </p14:cNvPr>
                <p14:cNvContentPartPr/>
                <p14:nvPr/>
              </p14:nvContentPartPr>
              <p14:xfrm>
                <a:off x="8838463" y="2784514"/>
                <a:ext cx="1285920" cy="567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C0A206-179A-F749-A1BD-4577430283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29463" y="2775874"/>
                  <a:ext cx="1303560" cy="58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32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CBD0C4B-14B8-254D-AFB5-7577CC70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688307"/>
            <a:ext cx="6807200" cy="435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ratings for Ant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3325E-3127-2546-B4FE-9D0197AC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84171" cy="4710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Tiny difference between Ant in Independent &amp; Dependent: people are not surprised when they learn “John is a </a:t>
            </a:r>
            <a:r>
              <a:rPr lang="en-US" dirty="0" err="1"/>
              <a:t>glorp</a:t>
            </a:r>
            <a:r>
              <a:rPr lang="en-US" dirty="0"/>
              <a:t>”</a:t>
            </a:r>
          </a:p>
          <a:p>
            <a:r>
              <a:rPr lang="en-US" dirty="0"/>
              <a:t>Ant in </a:t>
            </a:r>
            <a:r>
              <a:rPr lang="en-US" dirty="0" err="1"/>
              <a:t>FullDep</a:t>
            </a:r>
            <a:r>
              <a:rPr lang="en-US" dirty="0"/>
              <a:t>: ??? </a:t>
            </a:r>
          </a:p>
          <a:p>
            <a:pPr lvl="1"/>
            <a:r>
              <a:rPr lang="en-US" dirty="0"/>
              <a:t>Driven by some </a:t>
            </a:r>
            <a:r>
              <a:rPr lang="en-US" b="1" dirty="0"/>
              <a:t>outliers</a:t>
            </a:r>
            <a:r>
              <a:rPr lang="en-US" dirty="0"/>
              <a:t>: 1 weird dude chose 80+, 2 chose 95+</a:t>
            </a:r>
          </a:p>
          <a:p>
            <a:pPr lvl="1"/>
            <a:r>
              <a:rPr lang="en-US" dirty="0"/>
              <a:t>This is not the same as Independent </a:t>
            </a:r>
            <a:r>
              <a:rPr lang="en-US" dirty="0" err="1"/>
              <a:t>Presup</a:t>
            </a:r>
            <a:r>
              <a:rPr lang="en-US" dirty="0"/>
              <a:t>, where you can observe a genuine different distribution!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06E19F-0E63-664A-91B6-9741ACBB49BD}"/>
                  </a:ext>
                </a:extLst>
              </p14:cNvPr>
              <p14:cNvContentPartPr/>
              <p14:nvPr/>
            </p14:nvContentPartPr>
            <p14:xfrm>
              <a:off x="10118606" y="3516086"/>
              <a:ext cx="639720" cy="149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06E19F-0E63-664A-91B6-9741ACBB49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09606" y="3507086"/>
                <a:ext cx="657360" cy="15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64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E6BD-E1B6-4141-9843-EE05D6C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differentials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1A85E7-7C7A-F74C-8941-35AD0A85C4AC}"/>
                  </a:ext>
                </a:extLst>
              </p14:cNvPr>
              <p14:cNvContentPartPr/>
              <p14:nvPr/>
            </p14:nvContentPartPr>
            <p14:xfrm>
              <a:off x="6668743" y="328311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1A85E7-7C7A-F74C-8941-35AD0A85C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103" y="32741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12CE40-CFB8-AD40-B35A-E401CCCF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84171" cy="46378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Differentials of </a:t>
            </a:r>
            <a:r>
              <a:rPr lang="en-US" dirty="0" err="1"/>
              <a:t>presup</a:t>
            </a:r>
            <a:r>
              <a:rPr lang="en-US" dirty="0"/>
              <a:t>-ant is larger in Independent than Dependent &amp; </a:t>
            </a:r>
            <a:r>
              <a:rPr lang="en-US" dirty="0" err="1"/>
              <a:t>FullDep</a:t>
            </a:r>
            <a:endParaRPr lang="en-US" dirty="0"/>
          </a:p>
          <a:p>
            <a:r>
              <a:rPr lang="en-US" dirty="0"/>
              <a:t>Differentials of </a:t>
            </a:r>
            <a:r>
              <a:rPr lang="en-US" dirty="0" err="1"/>
              <a:t>presup</a:t>
            </a:r>
            <a:r>
              <a:rPr lang="en-US" dirty="0"/>
              <a:t>-ant are similar in Dependent and </a:t>
            </a:r>
            <a:r>
              <a:rPr lang="en-US" dirty="0" err="1"/>
              <a:t>FullDep</a:t>
            </a:r>
            <a:endParaRPr lang="en-US" dirty="0"/>
          </a:p>
          <a:p>
            <a:r>
              <a:rPr lang="en-US" dirty="0"/>
              <a:t>But negative in </a:t>
            </a:r>
            <a:r>
              <a:rPr lang="en-US" dirty="0" err="1"/>
              <a:t>FullDep</a:t>
            </a:r>
            <a:r>
              <a:rPr lang="en-US" dirty="0"/>
              <a:t>, because of the weirdly high-</a:t>
            </a:r>
            <a:r>
              <a:rPr lang="en-US" dirty="0" err="1"/>
              <a:t>ish</a:t>
            </a:r>
            <a:r>
              <a:rPr lang="en-US" dirty="0"/>
              <a:t> ratings for Ant there……</a:t>
            </a:r>
          </a:p>
          <a:p>
            <a:pPr lvl="1"/>
            <a:r>
              <a:rPr lang="en-US" dirty="0"/>
              <a:t>Maybe we don’t have to worry about it so seriously because it’s driven by outliers &amp; we have little data</a:t>
            </a:r>
          </a:p>
          <a:p>
            <a:pPr lvl="1"/>
            <a:r>
              <a:rPr lang="en-US" dirty="0"/>
              <a:t>Item filtering? e.g. Ant has to be &lt; 50 or something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D638379-E23E-D34E-8006-BF5CF15A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684" y="1238250"/>
            <a:ext cx="6237631" cy="46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667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Proviso with Pseudowords:  A Pilot Study</vt:lpstr>
      <vt:lpstr>Participants</vt:lpstr>
      <vt:lpstr>“Could be either way” &amp; “surprised”?</vt:lpstr>
      <vt:lpstr>Ratings: Control</vt:lpstr>
      <vt:lpstr>Ratings: Independent</vt:lpstr>
      <vt:lpstr>Ratings: Dependent &amp; FullDep</vt:lpstr>
      <vt:lpstr>Differences between ratings for presup</vt:lpstr>
      <vt:lpstr>Differences between ratings for Ant</vt:lpstr>
      <vt:lpstr>Rating differentials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Wh-Copy Exp</dc:title>
  <dc:creator>Sherry Yong Chen</dc:creator>
  <cp:lastModifiedBy>Sherry Yong Chen</cp:lastModifiedBy>
  <cp:revision>76</cp:revision>
  <dcterms:created xsi:type="dcterms:W3CDTF">2020-10-01T23:53:51Z</dcterms:created>
  <dcterms:modified xsi:type="dcterms:W3CDTF">2020-11-20T19:16:19Z</dcterms:modified>
</cp:coreProperties>
</file>