
<file path=[Content_Types].xml><?xml version="1.0" encoding="utf-8"?>
<Types xmlns="http://schemas.openxmlformats.org/package/2006/content-types">
  <Default Extension="xml" ContentType="application/xml"/>
  <Default Extension="mov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324" r:id="rId3"/>
    <p:sldId id="326" r:id="rId4"/>
    <p:sldId id="328" r:id="rId5"/>
    <p:sldId id="327" r:id="rId6"/>
    <p:sldId id="329" r:id="rId7"/>
    <p:sldId id="330" r:id="rId8"/>
    <p:sldId id="325" r:id="rId9"/>
    <p:sldId id="331" r:id="rId10"/>
    <p:sldId id="33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1EC28-63E2-4794-8965-22D8C547BFF4}" type="datetimeFigureOut">
              <a:rPr lang="en-CA" smtClean="0"/>
              <a:t>15-04-07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3A5E7-EBCF-4BE2-939C-CD9662C2E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45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A2C7-4E28-45CC-8017-C3C52C012212}" type="datetime1">
              <a:rPr lang="en-CA" smtClean="0"/>
              <a:t>15-04-07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90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60F2-116B-4934-BFC8-9176020FC952}" type="datetime1">
              <a:rPr lang="en-CA" smtClean="0"/>
              <a:t>15-04-07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38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994-26DC-4095-AEEA-A2292F6E3E2C}" type="datetime1">
              <a:rPr lang="en-CA" smtClean="0"/>
              <a:t>15-04-07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74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51"/>
            <a:ext cx="7886700" cy="104256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7220"/>
            <a:ext cx="7886700" cy="499786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CA62-2E61-4AA6-82E7-16F73F20D3C4}" type="datetime1">
              <a:rPr lang="en-CA" smtClean="0"/>
              <a:t>15-04-07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0088" y="6356351"/>
            <a:ext cx="2057400" cy="365125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fld id="{70E61B16-DCC1-41CE-9BED-EB8F0606AB1E}" type="slidenum">
              <a:rPr lang="en-CA" smtClean="0"/>
              <a:pPr/>
              <a:t>‹#›</a:t>
            </a:fld>
            <a:endParaRPr lang="en-CA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06904"/>
            <a:ext cx="9288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7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D490-3C98-435F-B628-3234D0B1B11B}" type="datetime1">
              <a:rPr lang="en-CA" smtClean="0"/>
              <a:t>15-04-07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19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B5A9-9A2E-4850-9772-2CB1A3C0911B}" type="datetime1">
              <a:rPr lang="en-CA" smtClean="0"/>
              <a:t>15-04-07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84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5E6-F829-436C-B106-2BAB68CD6BD3}" type="datetime1">
              <a:rPr lang="en-CA" smtClean="0"/>
              <a:t>15-04-07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29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351-511A-46AA-8D80-72024A02350B}" type="datetime1">
              <a:rPr lang="en-CA" smtClean="0"/>
              <a:t>15-04-07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08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249E-61C1-42E6-A264-22B29ECF7F26}" type="datetime1">
              <a:rPr lang="en-CA" smtClean="0"/>
              <a:t>15-04-07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88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05A0-EDFD-4F49-A10F-506902700209}" type="datetime1">
              <a:rPr lang="en-CA" smtClean="0"/>
              <a:t>15-04-07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64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9F84-1620-43D0-AD9F-143EAC6BE50A}" type="datetime1">
              <a:rPr lang="en-CA" smtClean="0"/>
              <a:t>15-04-07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64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7163-9A9D-49B7-BF2C-86F619D19033}" type="datetime1">
              <a:rPr lang="en-CA" smtClean="0"/>
              <a:t>15-04-07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1B16-DCC1-41CE-9BED-EB8F0606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26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ngxiaoyang.com/vas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215" y="1214438"/>
            <a:ext cx="8217569" cy="2387600"/>
          </a:xfrm>
        </p:spPr>
        <p:txBody>
          <a:bodyPr>
            <a:normAutofit/>
          </a:bodyPr>
          <a:lstStyle/>
          <a:p>
            <a:r>
              <a:rPr lang="en-CA" sz="4000" dirty="0" smtClean="0"/>
              <a:t>“Very Acoustic Singing Synthesizer”</a:t>
            </a:r>
            <a:endParaRPr lang="en-C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Ling-Xiao Yang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203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27220"/>
            <a:ext cx="8243035" cy="4997869"/>
          </a:xfrm>
        </p:spPr>
        <p:txBody>
          <a:bodyPr/>
          <a:lstStyle/>
          <a:p>
            <a:r>
              <a:rPr lang="en-US" dirty="0" smtClean="0"/>
              <a:t>It is difficult to implement sample-based calculation in a block-based environment.</a:t>
            </a:r>
          </a:p>
          <a:p>
            <a:r>
              <a:rPr lang="en-US" dirty="0" smtClean="0"/>
              <a:t>Vibrato has a considerable effect in perceived synthesis quality.</a:t>
            </a:r>
          </a:p>
          <a:p>
            <a:r>
              <a:rPr lang="en-US" dirty="0" smtClean="0"/>
              <a:t>Singing synthesis controllers are hard to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478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Cook, P. 1991. Identification of Control Parameters in an Articulatory Vocal Tract Model, with Applications to the Synthesis of Singing</a:t>
            </a:r>
            <a:r>
              <a:rPr lang="en-CA" dirty="0" smtClean="0"/>
              <a:t>. PhD dissertation.</a:t>
            </a:r>
            <a:endParaRPr lang="en-CA" dirty="0"/>
          </a:p>
          <a:p>
            <a:r>
              <a:rPr lang="en-CA" dirty="0"/>
              <a:t>Cook, P. 1992. </a:t>
            </a:r>
            <a:r>
              <a:rPr lang="en-CA" dirty="0" smtClean="0"/>
              <a:t>SPASM</a:t>
            </a:r>
            <a:r>
              <a:rPr lang="en-CA" dirty="0"/>
              <a:t>: A Real-Time Vocal Tract Physical Model Editor/Controller and Singer: the Companion Software Synthesis System</a:t>
            </a:r>
            <a:r>
              <a:rPr lang="en-CA" dirty="0" smtClean="0"/>
              <a:t>. </a:t>
            </a:r>
            <a:r>
              <a:rPr lang="en-CA" dirty="0"/>
              <a:t>Computer Music Journal 17(1): 30-44.</a:t>
            </a:r>
          </a:p>
          <a:p>
            <a:r>
              <a:rPr lang="en-CA" dirty="0"/>
              <a:t>Kelly, J., and C. </a:t>
            </a:r>
            <a:r>
              <a:rPr lang="en-CA" dirty="0" err="1"/>
              <a:t>Lochbaum</a:t>
            </a:r>
            <a:r>
              <a:rPr lang="en-CA" dirty="0"/>
              <a:t>. 1962. Speech Synthesis: 1-4</a:t>
            </a:r>
            <a:r>
              <a:rPr lang="en-CA" dirty="0" smtClean="0"/>
              <a:t>.</a:t>
            </a:r>
          </a:p>
          <a:p>
            <a:r>
              <a:rPr lang="en-CA" dirty="0" smtClean="0"/>
              <a:t>Rosenberg, A. 1971. Effect of glottal pulse shape on the quality of natural vowels. Journal of the Acoustical Society of America 49(2B): 583-90.</a:t>
            </a:r>
            <a:endParaRPr lang="en-CA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207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vass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82726"/>
            <a:ext cx="9156774" cy="651424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>
                <a:solidFill>
                  <a:schemeClr val="bg2"/>
                </a:solidFill>
              </a:rPr>
              <a:pPr/>
              <a:t>2</a:t>
            </a:fld>
            <a:endParaRPr lang="en-CA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04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physical modeling synthesizer</a:t>
            </a:r>
            <a:br>
              <a:rPr lang="en-US" dirty="0" smtClean="0"/>
            </a:br>
            <a:r>
              <a:rPr lang="en-US" dirty="0" smtClean="0"/>
              <a:t>(Cook 1992)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5" name="Content Placeholder 4" descr="Screen Shot 2015-02-22 at 12.20.26 PM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782" r="-14782"/>
          <a:stretch/>
        </p:blipFill>
        <p:spPr>
          <a:xfrm>
            <a:off x="1359622" y="2250472"/>
            <a:ext cx="6489188" cy="1970531"/>
          </a:xfrm>
          <a:prstGeom prst="rect">
            <a:avLst/>
          </a:prstGeom>
        </p:spPr>
      </p:pic>
      <p:pic>
        <p:nvPicPr>
          <p:cNvPr id="6" name="Content Placeholder 8" descr="Screen Shot 2015-02-22 at 1.14.16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6" r="7661" b="60697"/>
          <a:stretch/>
        </p:blipFill>
        <p:spPr>
          <a:xfrm>
            <a:off x="1096458" y="4166208"/>
            <a:ext cx="6523923" cy="20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pPr/>
              <a:t>4</a:t>
            </a:fld>
            <a:endParaRPr lang="en-CA" dirty="0"/>
          </a:p>
        </p:txBody>
      </p:sp>
      <p:pic>
        <p:nvPicPr>
          <p:cNvPr id="9" name="Content Placeholder 8" descr="Screen Shot 2015-02-22 at 1.14.16 PM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8" r="-568"/>
          <a:stretch/>
        </p:blipFill>
        <p:spPr>
          <a:xfrm>
            <a:off x="3782779" y="2100572"/>
            <a:ext cx="5144212" cy="3886971"/>
          </a:xfrm>
        </p:spPr>
      </p:pic>
      <p:sp>
        <p:nvSpPr>
          <p:cNvPr id="5" name="TextBox 4"/>
          <p:cNvSpPr txBox="1"/>
          <p:nvPr/>
        </p:nvSpPr>
        <p:spPr>
          <a:xfrm>
            <a:off x="6940961" y="6596390"/>
            <a:ext cx="2203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Image Source: Cook 1992</a:t>
            </a:r>
            <a:endParaRPr lang="en-US" sz="1050" i="1" dirty="0"/>
          </a:p>
        </p:txBody>
      </p:sp>
      <p:pic>
        <p:nvPicPr>
          <p:cNvPr id="3" name="Picture 2" descr="4_glottal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3" r="7046"/>
          <a:stretch/>
        </p:blipFill>
        <p:spPr>
          <a:xfrm>
            <a:off x="73098" y="3444416"/>
            <a:ext cx="3730148" cy="913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4969" y="2372461"/>
            <a:ext cx="3076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Glottal Source (Rosenberg 1971)</a:t>
            </a:r>
            <a:endParaRPr lang="en-US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321871" y="1337131"/>
            <a:ext cx="463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Kelly and </a:t>
            </a:r>
            <a:r>
              <a:rPr lang="en-US" sz="2800" dirty="0" err="1" smtClean="0"/>
              <a:t>Lochbaum</a:t>
            </a:r>
            <a:r>
              <a:rPr lang="en-US" sz="2800" dirty="0" smtClean="0"/>
              <a:t> (1962)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05584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Data Implementation Trial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7220"/>
            <a:ext cx="4351095" cy="4997869"/>
          </a:xfrm>
        </p:spPr>
        <p:txBody>
          <a:bodyPr/>
          <a:lstStyle/>
          <a:p>
            <a:r>
              <a:rPr lang="en-US" dirty="0" smtClean="0"/>
              <a:t>Use one-zero filter for delay line.</a:t>
            </a:r>
          </a:p>
          <a:p>
            <a:pPr lvl="1"/>
            <a:r>
              <a:rPr lang="en-US" dirty="0" smtClean="0"/>
              <a:t>y[n] = x[n-1]</a:t>
            </a:r>
          </a:p>
          <a:p>
            <a:r>
              <a:rPr lang="en-US" dirty="0" smtClean="0"/>
              <a:t>“Signal loop”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pPr/>
              <a:t>5</a:t>
            </a:fld>
            <a:endParaRPr lang="en-CA" dirty="0"/>
          </a:p>
        </p:txBody>
      </p:sp>
      <p:pic>
        <p:nvPicPr>
          <p:cNvPr id="6" name="Picture 5" descr="Screen Shot 2015-04-04 at 11.06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42" y="1146146"/>
            <a:ext cx="4091158" cy="57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2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Data Implementation Trial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7220"/>
            <a:ext cx="4351095" cy="4997869"/>
          </a:xfrm>
        </p:spPr>
        <p:txBody>
          <a:bodyPr/>
          <a:lstStyle/>
          <a:p>
            <a:r>
              <a:rPr lang="en-US" dirty="0" smtClean="0"/>
              <a:t>1-block delay between </a:t>
            </a:r>
            <a:r>
              <a:rPr lang="en-US" sz="2800" dirty="0" smtClean="0">
                <a:latin typeface="Courier New"/>
                <a:cs typeface="Courier New"/>
              </a:rPr>
              <a:t>send~ </a:t>
            </a:r>
            <a:r>
              <a:rPr lang="en-US" dirty="0" smtClean="0"/>
              <a:t>and </a:t>
            </a:r>
            <a:r>
              <a:rPr lang="en-US" sz="2800" dirty="0" smtClean="0">
                <a:latin typeface="Courier New"/>
                <a:cs typeface="Courier New"/>
              </a:rPr>
              <a:t>receive~</a:t>
            </a:r>
          </a:p>
          <a:p>
            <a:r>
              <a:rPr lang="en-US" dirty="0" smtClean="0">
                <a:cs typeface="Courier New"/>
              </a:rPr>
              <a:t>Block size </a:t>
            </a:r>
            <a:r>
              <a:rPr lang="en-US" dirty="0" smtClean="0">
                <a:cs typeface="Courier New"/>
                <a:sym typeface="Wingdings"/>
              </a:rPr>
              <a:t> 1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Not bad, but too much overhead for </a:t>
            </a:r>
            <a:r>
              <a:rPr lang="en-US" dirty="0" err="1" smtClean="0">
                <a:cs typeface="Courier New"/>
              </a:rPr>
              <a:t>WebPd</a:t>
            </a:r>
            <a:r>
              <a:rPr lang="en-US" dirty="0" smtClean="0">
                <a:cs typeface="Courier New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pPr/>
              <a:t>6</a:t>
            </a:fld>
            <a:endParaRPr lang="en-CA" dirty="0"/>
          </a:p>
        </p:txBody>
      </p:sp>
      <p:pic>
        <p:nvPicPr>
          <p:cNvPr id="5" name="Picture 4" descr="Screen Shot 2015-04-04 at 11.10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29" y="1136782"/>
            <a:ext cx="4365272" cy="57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4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JavaScript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Block-based processing</a:t>
            </a:r>
          </a:p>
          <a:p>
            <a:r>
              <a:rPr lang="en-US" dirty="0" smtClean="0"/>
              <a:t>Call </a:t>
            </a:r>
            <a:r>
              <a:rPr lang="en-US" sz="2800" dirty="0" err="1" smtClean="0">
                <a:latin typeface="Courier New"/>
                <a:cs typeface="Courier New"/>
              </a:rPr>
              <a:t>singer.tick</a:t>
            </a:r>
            <a:r>
              <a:rPr lang="en-US" sz="2800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N times to compute an N-sample block.</a:t>
            </a:r>
          </a:p>
          <a:p>
            <a:r>
              <a:rPr lang="en-US" dirty="0" smtClean="0"/>
              <a:t>Controls are updated between blocks.</a:t>
            </a:r>
          </a:p>
          <a:p>
            <a:r>
              <a:rPr lang="en-US" dirty="0" smtClean="0"/>
              <a:t>1-sample delay line </a:t>
            </a:r>
            <a:r>
              <a:rPr lang="en-US" dirty="0" smtClean="0">
                <a:sym typeface="Wingdings"/>
              </a:rPr>
              <a:t> a temporary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910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JavaScript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Glottal source and vibrato are stored in wave tables.</a:t>
            </a:r>
          </a:p>
          <a:p>
            <a:r>
              <a:rPr lang="en-US" dirty="0" smtClean="0"/>
              <a:t>Parameters are found manually.</a:t>
            </a:r>
          </a:p>
          <a:p>
            <a:r>
              <a:rPr lang="en-US" dirty="0" smtClean="0"/>
              <a:t>Controls</a:t>
            </a:r>
          </a:p>
          <a:p>
            <a:r>
              <a:rPr lang="en-US" dirty="0"/>
              <a:t>V</a:t>
            </a:r>
            <a:r>
              <a:rPr lang="en-US" dirty="0" smtClean="0"/>
              <a:t>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605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1B16-DCC1-41CE-9BED-EB8F0606AB1E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579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4896</TotalTime>
  <Words>319</Words>
  <Application>Microsoft Macintosh PowerPoint</Application>
  <PresentationFormat>On-screen Show (4:3)</PresentationFormat>
  <Paragraphs>46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“Very Acoustic Singing Synthesizer”</vt:lpstr>
      <vt:lpstr>PowerPoint Presentation</vt:lpstr>
      <vt:lpstr>Overview</vt:lpstr>
      <vt:lpstr>Overview</vt:lpstr>
      <vt:lpstr>Pure Data Implementation Trial #1</vt:lpstr>
      <vt:lpstr>Pure Data Implementation Trial #2</vt:lpstr>
      <vt:lpstr>Pure JavaScript Implementation</vt:lpstr>
      <vt:lpstr>Pure JavaScript Implementation</vt:lpstr>
      <vt:lpstr>Live Demo</vt:lpstr>
      <vt:lpstr>Lessons Learned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Evo Jimmy</dc:creator>
  <cp:lastModifiedBy>Ling-Xiao Yang</cp:lastModifiedBy>
  <cp:revision>902</cp:revision>
  <dcterms:created xsi:type="dcterms:W3CDTF">2014-10-12T01:03:51Z</dcterms:created>
  <dcterms:modified xsi:type="dcterms:W3CDTF">2015-04-07T17:06:54Z</dcterms:modified>
</cp:coreProperties>
</file>