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4" r:id="rId6"/>
    <p:sldId id="266" r:id="rId7"/>
    <p:sldId id="268" r:id="rId8"/>
    <p:sldId id="269" r:id="rId9"/>
    <p:sldId id="270" r:id="rId10"/>
    <p:sldId id="271" r:id="rId11"/>
    <p:sldId id="272" r:id="rId12"/>
    <p:sldId id="273" r:id="rId13"/>
    <p:sldId id="274" r:id="rId14"/>
    <p:sldId id="275"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1626"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2020/11/20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2020/11/20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中特理论复习</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866262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第七章生态文明</a:t>
            </a:r>
            <a:endParaRPr lang="zh-CN" altLang="en-US" dirty="0"/>
          </a:p>
        </p:txBody>
      </p:sp>
      <p:sp>
        <p:nvSpPr>
          <p:cNvPr id="3" name="内容占位符 2"/>
          <p:cNvSpPr>
            <a:spLocks noGrp="1"/>
          </p:cNvSpPr>
          <p:nvPr>
            <p:ph idx="1"/>
          </p:nvPr>
        </p:nvSpPr>
        <p:spPr/>
        <p:txBody>
          <a:bodyPr>
            <a:normAutofit/>
          </a:bodyPr>
          <a:lstStyle/>
          <a:p>
            <a:pPr marL="0" indent="0">
              <a:buNone/>
            </a:pPr>
            <a:endParaRPr lang="en-US" altLang="zh-CN" dirty="0" smtClean="0"/>
          </a:p>
          <a:p>
            <a:r>
              <a:rPr lang="en-US" altLang="zh-CN" dirty="0" smtClean="0"/>
              <a:t>1</a:t>
            </a:r>
            <a:r>
              <a:rPr lang="zh-CN" altLang="en-US" dirty="0" smtClean="0"/>
              <a:t>、</a:t>
            </a:r>
            <a:r>
              <a:rPr lang="zh-CN" altLang="en-US" dirty="0"/>
              <a:t>建设</a:t>
            </a:r>
            <a:r>
              <a:rPr lang="zh-CN" altLang="en-US" dirty="0" smtClean="0"/>
              <a:t>人</a:t>
            </a:r>
            <a:r>
              <a:rPr lang="zh-CN" altLang="en-US" dirty="0"/>
              <a:t>与自然和谐</a:t>
            </a:r>
            <a:r>
              <a:rPr lang="zh-CN" altLang="en-US" dirty="0" smtClean="0"/>
              <a:t>共生的新道路（</a:t>
            </a:r>
            <a:r>
              <a:rPr lang="en-US" altLang="zh-CN" dirty="0" smtClean="0"/>
              <a:t>p180</a:t>
            </a:r>
            <a:r>
              <a:rPr lang="zh-CN" altLang="en-US" dirty="0" smtClean="0"/>
              <a:t>）</a:t>
            </a:r>
            <a:endParaRPr lang="en-US" altLang="zh-CN" dirty="0" smtClean="0"/>
          </a:p>
          <a:p>
            <a:r>
              <a:rPr lang="en-US" altLang="zh-CN" dirty="0"/>
              <a:t>2</a:t>
            </a:r>
            <a:r>
              <a:rPr lang="zh-CN" altLang="en-US" dirty="0" smtClean="0"/>
              <a:t>、绿水青山与金山银山之间的三个阶段（</a:t>
            </a:r>
            <a:r>
              <a:rPr lang="en-US" altLang="zh-CN" dirty="0" smtClean="0"/>
              <a:t>p181</a:t>
            </a:r>
            <a:r>
              <a:rPr lang="zh-CN" altLang="en-US" dirty="0" smtClean="0"/>
              <a:t>）</a:t>
            </a:r>
            <a:endParaRPr lang="en-US" altLang="zh-CN" dirty="0" smtClean="0"/>
          </a:p>
          <a:p>
            <a:r>
              <a:rPr lang="en-US" altLang="zh-CN" dirty="0" smtClean="0"/>
              <a:t>3</a:t>
            </a:r>
            <a:r>
              <a:rPr lang="zh-CN" altLang="en-US" dirty="0" smtClean="0"/>
              <a:t>、建立</a:t>
            </a:r>
            <a:r>
              <a:rPr lang="zh-CN" altLang="en-US" dirty="0"/>
              <a:t>绿色低碳的生活方式</a:t>
            </a:r>
            <a:r>
              <a:rPr lang="zh-CN" altLang="en-US" dirty="0" smtClean="0"/>
              <a:t>（</a:t>
            </a:r>
            <a:r>
              <a:rPr lang="en-US" altLang="zh-CN" dirty="0" smtClean="0"/>
              <a:t>p186</a:t>
            </a:r>
            <a:r>
              <a:rPr lang="zh-CN" altLang="en-US" dirty="0" smtClean="0"/>
              <a:t>）</a:t>
            </a:r>
            <a:endParaRPr lang="en-US" altLang="zh-CN" dirty="0" smtClean="0"/>
          </a:p>
          <a:p>
            <a:endParaRPr lang="zh-CN" altLang="en-US" dirty="0"/>
          </a:p>
        </p:txBody>
      </p:sp>
    </p:spTree>
    <p:extLst>
      <p:ext uri="{BB962C8B-B14F-4D97-AF65-F5344CB8AC3E}">
        <p14:creationId xmlns:p14="http://schemas.microsoft.com/office/powerpoint/2010/main" val="31818581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第八章命运共同体</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endParaRPr lang="en-US" altLang="zh-CN" dirty="0" smtClean="0"/>
          </a:p>
          <a:p>
            <a:r>
              <a:rPr lang="en-US" altLang="zh-CN" dirty="0" smtClean="0"/>
              <a:t>1</a:t>
            </a:r>
            <a:r>
              <a:rPr lang="zh-CN" altLang="en-US" dirty="0" smtClean="0"/>
              <a:t>、中国奉行独立自主的和平外交政策，走和平发展道路具体内容（</a:t>
            </a:r>
            <a:r>
              <a:rPr lang="en-US" altLang="zh-CN" dirty="0" smtClean="0"/>
              <a:t>p201</a:t>
            </a:r>
            <a:r>
              <a:rPr lang="zh-CN" altLang="en-US" dirty="0" smtClean="0"/>
              <a:t>）</a:t>
            </a:r>
            <a:endParaRPr lang="en-US" altLang="zh-CN" dirty="0" smtClean="0"/>
          </a:p>
          <a:p>
            <a:r>
              <a:rPr lang="en-US" altLang="zh-CN" dirty="0"/>
              <a:t>2</a:t>
            </a:r>
            <a:r>
              <a:rPr lang="zh-CN" altLang="en-US" dirty="0" smtClean="0"/>
              <a:t>、中国特色大国外交把坚决维护国家核心利益作为外交工作的出发点和落脚点（</a:t>
            </a:r>
            <a:r>
              <a:rPr lang="en-US" altLang="zh-CN" dirty="0" smtClean="0"/>
              <a:t>p202</a:t>
            </a:r>
            <a:r>
              <a:rPr lang="zh-CN" altLang="en-US" dirty="0" smtClean="0"/>
              <a:t>）</a:t>
            </a:r>
            <a:endParaRPr lang="en-US" altLang="zh-CN" dirty="0" smtClean="0"/>
          </a:p>
          <a:p>
            <a:r>
              <a:rPr lang="en-US" altLang="zh-CN" dirty="0"/>
              <a:t>3</a:t>
            </a:r>
            <a:r>
              <a:rPr lang="zh-CN" altLang="en-US" dirty="0" smtClean="0"/>
              <a:t>、中美新型大国关系的主要表现（</a:t>
            </a:r>
            <a:r>
              <a:rPr lang="en-US" altLang="zh-CN" dirty="0" smtClean="0"/>
              <a:t>p206</a:t>
            </a:r>
            <a:r>
              <a:rPr lang="zh-CN" altLang="en-US" dirty="0" smtClean="0"/>
              <a:t>）</a:t>
            </a:r>
            <a:endParaRPr lang="en-US" altLang="zh-CN" dirty="0" smtClean="0"/>
          </a:p>
          <a:p>
            <a:r>
              <a:rPr lang="en-US" altLang="zh-CN" dirty="0"/>
              <a:t>4</a:t>
            </a:r>
            <a:r>
              <a:rPr lang="zh-CN" altLang="en-US" dirty="0" smtClean="0"/>
              <a:t>、中国方案的核心（</a:t>
            </a:r>
            <a:r>
              <a:rPr lang="en-US" altLang="zh-CN" dirty="0" smtClean="0"/>
              <a:t>p212</a:t>
            </a:r>
            <a:r>
              <a:rPr lang="zh-CN" altLang="en-US" dirty="0" smtClean="0"/>
              <a:t>）</a:t>
            </a:r>
            <a:endParaRPr lang="en-US" altLang="zh-CN" dirty="0" smtClean="0"/>
          </a:p>
          <a:p>
            <a:r>
              <a:rPr lang="en-US" altLang="zh-CN" dirty="0"/>
              <a:t>5</a:t>
            </a:r>
            <a:r>
              <a:rPr lang="zh-CN" altLang="en-US" dirty="0" smtClean="0"/>
              <a:t>、构建人类命运共同体思想的五个方面（</a:t>
            </a:r>
            <a:r>
              <a:rPr lang="en-US" altLang="zh-CN" dirty="0" smtClean="0"/>
              <a:t>p215</a:t>
            </a:r>
            <a:r>
              <a:rPr lang="zh-CN" altLang="en-US" dirty="0" smtClean="0"/>
              <a:t>）</a:t>
            </a:r>
            <a:endParaRPr lang="en-US" altLang="zh-CN" dirty="0" smtClean="0"/>
          </a:p>
          <a:p>
            <a:endParaRPr lang="en-US" altLang="zh-CN" dirty="0" smtClean="0"/>
          </a:p>
        </p:txBody>
      </p:sp>
    </p:spTree>
    <p:extLst>
      <p:ext uri="{BB962C8B-B14F-4D97-AF65-F5344CB8AC3E}">
        <p14:creationId xmlns:p14="http://schemas.microsoft.com/office/powerpoint/2010/main" val="2631220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第九章全面从严治党</a:t>
            </a:r>
            <a:endParaRPr lang="zh-CN" altLang="en-US" dirty="0"/>
          </a:p>
        </p:txBody>
      </p:sp>
      <p:sp>
        <p:nvSpPr>
          <p:cNvPr id="3" name="内容占位符 2"/>
          <p:cNvSpPr>
            <a:spLocks noGrp="1"/>
          </p:cNvSpPr>
          <p:nvPr>
            <p:ph idx="1"/>
          </p:nvPr>
        </p:nvSpPr>
        <p:spPr/>
        <p:txBody>
          <a:bodyPr>
            <a:normAutofit/>
          </a:bodyPr>
          <a:lstStyle/>
          <a:p>
            <a:pPr marL="0" indent="0">
              <a:buNone/>
            </a:pPr>
            <a:r>
              <a:rPr lang="zh-CN" altLang="en-US" dirty="0" smtClean="0"/>
              <a:t>    </a:t>
            </a:r>
            <a:r>
              <a:rPr lang="en-US" altLang="zh-CN" dirty="0" smtClean="0"/>
              <a:t>1</a:t>
            </a:r>
            <a:r>
              <a:rPr lang="zh-CN" altLang="en-US" dirty="0" smtClean="0"/>
              <a:t>、</a:t>
            </a:r>
            <a:r>
              <a:rPr lang="zh-CN" altLang="en-US" dirty="0"/>
              <a:t>坚持党对一切工作的领导</a:t>
            </a:r>
            <a:r>
              <a:rPr lang="zh-CN" altLang="en-US" dirty="0" smtClean="0"/>
              <a:t>的依据（</a:t>
            </a:r>
            <a:r>
              <a:rPr lang="en-US" altLang="zh-CN" dirty="0" smtClean="0"/>
              <a:t>p220-222</a:t>
            </a:r>
            <a:r>
              <a:rPr lang="zh-CN" altLang="en-US" dirty="0" smtClean="0"/>
              <a:t>）</a:t>
            </a:r>
            <a:endParaRPr lang="en-US" altLang="zh-CN" dirty="0" smtClean="0"/>
          </a:p>
          <a:p>
            <a:r>
              <a:rPr lang="en-US" altLang="zh-CN" dirty="0" smtClean="0"/>
              <a:t>2</a:t>
            </a:r>
            <a:r>
              <a:rPr lang="zh-CN" altLang="en-US" dirty="0" smtClean="0"/>
              <a:t>、民主集中制是党和国家的根本组织制度和领导制度（</a:t>
            </a:r>
            <a:r>
              <a:rPr lang="en-US" altLang="zh-CN" dirty="0" smtClean="0"/>
              <a:t>p223</a:t>
            </a:r>
            <a:r>
              <a:rPr lang="zh-CN" altLang="en-US" dirty="0" smtClean="0"/>
              <a:t>）</a:t>
            </a:r>
            <a:endParaRPr lang="en-US" altLang="zh-CN" dirty="0" smtClean="0"/>
          </a:p>
          <a:p>
            <a:r>
              <a:rPr lang="en-US" altLang="zh-CN" dirty="0" smtClean="0"/>
              <a:t>3</a:t>
            </a:r>
            <a:r>
              <a:rPr lang="zh-CN" altLang="en-US" dirty="0" smtClean="0"/>
              <a:t>、马克思主义党建理论的重大创新（</a:t>
            </a:r>
            <a:r>
              <a:rPr lang="en-US" altLang="zh-CN" dirty="0" smtClean="0"/>
              <a:t>p232</a:t>
            </a:r>
            <a:r>
              <a:rPr lang="zh-CN" altLang="en-US" dirty="0" smtClean="0"/>
              <a:t>）</a:t>
            </a:r>
            <a:endParaRPr lang="en-US" altLang="zh-CN" dirty="0"/>
          </a:p>
          <a:p>
            <a:r>
              <a:rPr lang="en-US" altLang="zh-CN" dirty="0" smtClean="0"/>
              <a:t>4</a:t>
            </a:r>
            <a:r>
              <a:rPr lang="zh-CN" altLang="en-US" dirty="0" smtClean="0"/>
              <a:t>、加强党的政治建设的任务和要求（</a:t>
            </a:r>
            <a:r>
              <a:rPr lang="en-US" altLang="zh-CN" dirty="0" smtClean="0"/>
              <a:t>p234</a:t>
            </a:r>
            <a:r>
              <a:rPr lang="zh-CN" altLang="en-US" dirty="0" smtClean="0"/>
              <a:t>）</a:t>
            </a:r>
            <a:endParaRPr lang="en-US" altLang="zh-CN" dirty="0" smtClean="0"/>
          </a:p>
          <a:p>
            <a:r>
              <a:rPr lang="en-US" altLang="zh-CN" dirty="0" smtClean="0"/>
              <a:t>5</a:t>
            </a:r>
            <a:r>
              <a:rPr lang="zh-CN" altLang="en-US" dirty="0" smtClean="0"/>
              <a:t>、思想建党和制度治党的关系（</a:t>
            </a:r>
            <a:r>
              <a:rPr lang="en-US" altLang="zh-CN" dirty="0" smtClean="0"/>
              <a:t>p235-237</a:t>
            </a:r>
            <a:r>
              <a:rPr lang="zh-CN" altLang="en-US" dirty="0" smtClean="0"/>
              <a:t>）</a:t>
            </a:r>
            <a:endParaRPr lang="en-US" altLang="zh-CN" dirty="0"/>
          </a:p>
        </p:txBody>
      </p:sp>
    </p:spTree>
    <p:extLst>
      <p:ext uri="{BB962C8B-B14F-4D97-AF65-F5344CB8AC3E}">
        <p14:creationId xmlns:p14="http://schemas.microsoft.com/office/powerpoint/2010/main" val="3425782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题目类型</a:t>
            </a:r>
            <a:endParaRPr lang="zh-CN" altLang="en-US" dirty="0"/>
          </a:p>
        </p:txBody>
      </p:sp>
      <p:sp>
        <p:nvSpPr>
          <p:cNvPr id="3" name="内容占位符 2"/>
          <p:cNvSpPr>
            <a:spLocks noGrp="1"/>
          </p:cNvSpPr>
          <p:nvPr>
            <p:ph idx="1"/>
          </p:nvPr>
        </p:nvSpPr>
        <p:spPr/>
        <p:txBody>
          <a:bodyPr/>
          <a:lstStyle/>
          <a:p>
            <a:r>
              <a:rPr lang="en-US" altLang="zh-CN" dirty="0" smtClean="0"/>
              <a:t>1</a:t>
            </a:r>
            <a:r>
              <a:rPr lang="zh-CN" altLang="en-US" dirty="0" smtClean="0"/>
              <a:t>、单选题</a:t>
            </a:r>
            <a:r>
              <a:rPr lang="en-US" altLang="zh-CN" dirty="0" smtClean="0"/>
              <a:t>10</a:t>
            </a:r>
            <a:r>
              <a:rPr lang="zh-CN" altLang="en-US" dirty="0" smtClean="0"/>
              <a:t>个，</a:t>
            </a:r>
            <a:r>
              <a:rPr lang="en-US" altLang="zh-CN" dirty="0" smtClean="0"/>
              <a:t>20</a:t>
            </a:r>
            <a:r>
              <a:rPr lang="zh-CN" altLang="en-US" dirty="0" smtClean="0"/>
              <a:t>分</a:t>
            </a:r>
            <a:endParaRPr lang="en-US" altLang="zh-CN" dirty="0" smtClean="0"/>
          </a:p>
          <a:p>
            <a:r>
              <a:rPr lang="en-US" altLang="zh-CN" dirty="0" smtClean="0"/>
              <a:t>2</a:t>
            </a:r>
            <a:r>
              <a:rPr lang="zh-CN" altLang="en-US" dirty="0" smtClean="0"/>
              <a:t>、多选题</a:t>
            </a:r>
            <a:r>
              <a:rPr lang="en-US" altLang="zh-CN" dirty="0" smtClean="0"/>
              <a:t>15</a:t>
            </a:r>
            <a:r>
              <a:rPr lang="zh-CN" altLang="en-US" dirty="0" smtClean="0"/>
              <a:t>个，</a:t>
            </a:r>
            <a:r>
              <a:rPr lang="en-US" altLang="zh-CN" dirty="0"/>
              <a:t>3</a:t>
            </a:r>
            <a:r>
              <a:rPr lang="en-US" altLang="zh-CN" dirty="0" smtClean="0"/>
              <a:t>0</a:t>
            </a:r>
            <a:r>
              <a:rPr lang="zh-CN" altLang="en-US" dirty="0" smtClean="0"/>
              <a:t>分</a:t>
            </a:r>
            <a:endParaRPr lang="en-US" altLang="zh-CN" dirty="0" smtClean="0"/>
          </a:p>
          <a:p>
            <a:r>
              <a:rPr lang="en-US" altLang="zh-CN" dirty="0" smtClean="0"/>
              <a:t>3</a:t>
            </a:r>
            <a:r>
              <a:rPr lang="zh-CN" altLang="en-US" dirty="0" smtClean="0"/>
              <a:t>、简答题</a:t>
            </a:r>
            <a:r>
              <a:rPr lang="en-US" altLang="zh-CN" dirty="0"/>
              <a:t>8</a:t>
            </a:r>
            <a:r>
              <a:rPr lang="zh-CN" altLang="en-US" dirty="0" smtClean="0"/>
              <a:t>个，</a:t>
            </a:r>
            <a:r>
              <a:rPr lang="en-US" altLang="zh-CN" dirty="0"/>
              <a:t>4</a:t>
            </a:r>
            <a:r>
              <a:rPr lang="en-US" altLang="zh-CN" dirty="0" smtClean="0"/>
              <a:t>0</a:t>
            </a:r>
            <a:r>
              <a:rPr lang="zh-CN" altLang="en-US" dirty="0" smtClean="0"/>
              <a:t>分</a:t>
            </a:r>
            <a:endParaRPr lang="en-US" altLang="zh-CN" dirty="0" smtClean="0"/>
          </a:p>
          <a:p>
            <a:r>
              <a:rPr lang="en-US" altLang="zh-CN" dirty="0" smtClean="0"/>
              <a:t>4</a:t>
            </a:r>
            <a:r>
              <a:rPr lang="zh-CN" altLang="en-US" dirty="0" smtClean="0"/>
              <a:t>、论述题</a:t>
            </a:r>
            <a:r>
              <a:rPr lang="en-US" altLang="zh-CN" dirty="0" smtClean="0"/>
              <a:t>1</a:t>
            </a:r>
            <a:r>
              <a:rPr lang="zh-CN" altLang="en-US" dirty="0" smtClean="0"/>
              <a:t>个</a:t>
            </a:r>
            <a:r>
              <a:rPr lang="en-US" altLang="zh-CN" dirty="0" smtClean="0"/>
              <a:t>(</a:t>
            </a:r>
            <a:r>
              <a:rPr lang="zh-CN" altLang="en-US" smtClean="0"/>
              <a:t>二选一</a:t>
            </a:r>
            <a:r>
              <a:rPr lang="en-US" altLang="zh-CN" smtClean="0"/>
              <a:t>)</a:t>
            </a:r>
            <a:r>
              <a:rPr lang="zh-CN" altLang="en-US" dirty="0" smtClean="0"/>
              <a:t>，</a:t>
            </a:r>
            <a:r>
              <a:rPr lang="en-US" altLang="zh-CN" dirty="0"/>
              <a:t>1</a:t>
            </a:r>
            <a:r>
              <a:rPr lang="en-US" altLang="zh-CN" dirty="0" smtClean="0"/>
              <a:t>0</a:t>
            </a:r>
            <a:r>
              <a:rPr lang="zh-CN" altLang="en-US" dirty="0" smtClean="0"/>
              <a:t>分</a:t>
            </a:r>
            <a:endParaRPr lang="zh-CN" altLang="en-US" dirty="0"/>
          </a:p>
        </p:txBody>
      </p:sp>
    </p:spTree>
    <p:extLst>
      <p:ext uri="{BB962C8B-B14F-4D97-AF65-F5344CB8AC3E}">
        <p14:creationId xmlns:p14="http://schemas.microsoft.com/office/powerpoint/2010/main" val="12039312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2074"/>
          </a:xfrm>
        </p:spPr>
        <p:txBody>
          <a:bodyPr>
            <a:normAutofit fontScale="90000"/>
          </a:bodyPr>
          <a:lstStyle/>
          <a:p>
            <a:r>
              <a:rPr lang="zh-CN" altLang="en-US" dirty="0" smtClean="0"/>
              <a:t>论述题复习</a:t>
            </a:r>
            <a:endParaRPr lang="zh-CN" altLang="en-US" dirty="0"/>
          </a:p>
        </p:txBody>
      </p:sp>
      <p:sp>
        <p:nvSpPr>
          <p:cNvPr id="3" name="内容占位符 2"/>
          <p:cNvSpPr>
            <a:spLocks noGrp="1"/>
          </p:cNvSpPr>
          <p:nvPr>
            <p:ph idx="1"/>
          </p:nvPr>
        </p:nvSpPr>
        <p:spPr>
          <a:xfrm>
            <a:off x="457200" y="1052736"/>
            <a:ext cx="8229600" cy="5073427"/>
          </a:xfrm>
        </p:spPr>
        <p:txBody>
          <a:bodyPr>
            <a:normAutofit fontScale="77500" lnSpcReduction="20000"/>
          </a:bodyPr>
          <a:lstStyle/>
          <a:p>
            <a:r>
              <a:rPr lang="en-US" altLang="zh-CN" dirty="0" smtClean="0"/>
              <a:t>1</a:t>
            </a:r>
            <a:r>
              <a:rPr lang="zh-CN" altLang="en-US" dirty="0" smtClean="0"/>
              <a:t>、</a:t>
            </a:r>
            <a:r>
              <a:rPr lang="zh-CN" altLang="zh-CN" dirty="0" smtClean="0"/>
              <a:t>习近平</a:t>
            </a:r>
            <a:r>
              <a:rPr lang="zh-CN" altLang="zh-CN" dirty="0"/>
              <a:t>新时代中国特色社会主义思想，为新时代坚持和发展中国特色社会主义提供了基本遵循，为发展</a:t>
            </a:r>
            <a:r>
              <a:rPr lang="en-US" altLang="zh-CN" dirty="0"/>
              <a:t>21</a:t>
            </a:r>
            <a:r>
              <a:rPr lang="zh-CN" altLang="zh-CN" dirty="0"/>
              <a:t>世纪马克思主义、当代中国马克思主义作出了历史性贡献。论述习近平新时代中国特色社会主义思想形成的时代背景</a:t>
            </a:r>
            <a:r>
              <a:rPr lang="zh-CN" altLang="zh-CN" dirty="0" smtClean="0"/>
              <a:t>。</a:t>
            </a:r>
            <a:endParaRPr lang="en-US" altLang="zh-CN" dirty="0" smtClean="0"/>
          </a:p>
          <a:p>
            <a:r>
              <a:rPr lang="en-US" altLang="zh-CN" dirty="0"/>
              <a:t>2</a:t>
            </a:r>
            <a:r>
              <a:rPr lang="zh-CN" altLang="en-US" dirty="0" smtClean="0"/>
              <a:t>、新时代的战略安排有几个阶段？这个有关中国未来</a:t>
            </a:r>
            <a:r>
              <a:rPr lang="en-US" altLang="zh-CN" dirty="0" smtClean="0"/>
              <a:t>30</a:t>
            </a:r>
            <a:r>
              <a:rPr lang="zh-CN" altLang="en-US" dirty="0" smtClean="0"/>
              <a:t>年发展的重大战略部署，指明了社会发展的宏伟蓝图，论述新时代</a:t>
            </a:r>
            <a:r>
              <a:rPr lang="zh-CN" altLang="en-US" dirty="0"/>
              <a:t>战略安排的重大</a:t>
            </a:r>
            <a:r>
              <a:rPr lang="zh-CN" altLang="en-US" dirty="0" smtClean="0"/>
              <a:t>意义。</a:t>
            </a:r>
            <a:endParaRPr lang="en-US" altLang="zh-CN" dirty="0" smtClean="0"/>
          </a:p>
          <a:p>
            <a:r>
              <a:rPr lang="en-US" altLang="zh-CN" dirty="0" smtClean="0"/>
              <a:t>3</a:t>
            </a:r>
            <a:r>
              <a:rPr lang="zh-CN" altLang="en-US" dirty="0" smtClean="0"/>
              <a:t>、依据构建</a:t>
            </a:r>
            <a:r>
              <a:rPr lang="zh-CN" altLang="en-US" dirty="0"/>
              <a:t>人类命运共同体</a:t>
            </a:r>
            <a:r>
              <a:rPr lang="zh-CN" altLang="en-US" dirty="0" smtClean="0"/>
              <a:t>思想，以中国方案为核心，论述分析中美</a:t>
            </a:r>
            <a:r>
              <a:rPr lang="zh-CN" altLang="en-US" dirty="0"/>
              <a:t>新型大国关系的主要</a:t>
            </a:r>
            <a:r>
              <a:rPr lang="zh-CN" altLang="en-US" dirty="0" smtClean="0"/>
              <a:t>表现。</a:t>
            </a:r>
            <a:endParaRPr lang="zh-CN" altLang="zh-CN" dirty="0"/>
          </a:p>
          <a:p>
            <a:r>
              <a:rPr lang="en-US" altLang="zh-CN" dirty="0" smtClean="0"/>
              <a:t>4</a:t>
            </a:r>
            <a:r>
              <a:rPr lang="zh-CN" altLang="en-US" dirty="0" smtClean="0"/>
              <a:t>、依据自己在现实生活和环境中的具体感受，描述当前社会思想道德领域所存在的一些问题，并论述针对这些问题如何加强</a:t>
            </a:r>
            <a:r>
              <a:rPr lang="zh-CN" altLang="en-US" dirty="0"/>
              <a:t>思想道德</a:t>
            </a:r>
            <a:r>
              <a:rPr lang="zh-CN" altLang="en-US" dirty="0" smtClean="0"/>
              <a:t>建设。</a:t>
            </a:r>
            <a:endParaRPr lang="en-US" altLang="zh-CN" dirty="0" smtClean="0"/>
          </a:p>
          <a:p>
            <a:r>
              <a:rPr lang="en-US" altLang="zh-CN" dirty="0" smtClean="0"/>
              <a:t>5</a:t>
            </a:r>
            <a:r>
              <a:rPr lang="zh-CN" altLang="en-US" dirty="0" smtClean="0"/>
              <a:t>、依据加强</a:t>
            </a:r>
            <a:r>
              <a:rPr lang="zh-CN" altLang="en-US" dirty="0"/>
              <a:t>党的政治建设的任务和</a:t>
            </a:r>
            <a:r>
              <a:rPr lang="zh-CN" altLang="en-US" dirty="0" smtClean="0"/>
              <a:t>要求，论述分析思想</a:t>
            </a:r>
            <a:r>
              <a:rPr lang="zh-CN" altLang="en-US" dirty="0"/>
              <a:t>建党和制度治党</a:t>
            </a:r>
            <a:r>
              <a:rPr lang="zh-CN" altLang="en-US" dirty="0" smtClean="0"/>
              <a:t>的之间的关系。</a:t>
            </a:r>
            <a:endParaRPr lang="zh-CN" altLang="zh-CN" dirty="0"/>
          </a:p>
          <a:p>
            <a:endParaRPr lang="zh-CN" altLang="en-US" dirty="0"/>
          </a:p>
        </p:txBody>
      </p:sp>
    </p:spTree>
    <p:extLst>
      <p:ext uri="{BB962C8B-B14F-4D97-AF65-F5344CB8AC3E}">
        <p14:creationId xmlns:p14="http://schemas.microsoft.com/office/powerpoint/2010/main" val="37025893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导论</a:t>
            </a:r>
            <a:endParaRPr lang="zh-CN" altLang="en-US" dirty="0"/>
          </a:p>
        </p:txBody>
      </p:sp>
      <p:sp>
        <p:nvSpPr>
          <p:cNvPr id="3" name="内容占位符 2"/>
          <p:cNvSpPr>
            <a:spLocks noGrp="1"/>
          </p:cNvSpPr>
          <p:nvPr>
            <p:ph idx="1"/>
          </p:nvPr>
        </p:nvSpPr>
        <p:spPr/>
        <p:txBody>
          <a:bodyPr>
            <a:normAutofit fontScale="92500"/>
          </a:bodyPr>
          <a:lstStyle/>
          <a:p>
            <a:r>
              <a:rPr lang="en-US" altLang="zh-CN" dirty="0" smtClean="0"/>
              <a:t>1</a:t>
            </a:r>
            <a:r>
              <a:rPr lang="zh-CN" altLang="en-US" dirty="0" smtClean="0"/>
              <a:t>、中国特色社会主义是科学社会主义、宝贵成果、理论和实践的主题、根本方向。</a:t>
            </a:r>
            <a:r>
              <a:rPr lang="en-US" altLang="zh-CN" dirty="0" smtClean="0"/>
              <a:t>(p1)</a:t>
            </a:r>
          </a:p>
          <a:p>
            <a:r>
              <a:rPr lang="en-US" altLang="zh-CN" dirty="0" smtClean="0"/>
              <a:t>2</a:t>
            </a:r>
            <a:r>
              <a:rPr lang="zh-CN" altLang="en-US" dirty="0" smtClean="0"/>
              <a:t>、中国特色社会主义理论体系</a:t>
            </a:r>
            <a:r>
              <a:rPr lang="en-US" altLang="zh-CN" dirty="0" smtClean="0"/>
              <a:t>(p3)</a:t>
            </a:r>
          </a:p>
          <a:p>
            <a:r>
              <a:rPr lang="en-US" altLang="zh-CN" dirty="0" smtClean="0"/>
              <a:t>3</a:t>
            </a:r>
            <a:r>
              <a:rPr lang="zh-CN" altLang="en-US" dirty="0" smtClean="0"/>
              <a:t>、马克思主义中国化第二</a:t>
            </a:r>
            <a:r>
              <a:rPr lang="zh-CN" altLang="en-US" dirty="0"/>
              <a:t>次飞跃</a:t>
            </a:r>
            <a:r>
              <a:rPr lang="en-US" altLang="zh-CN" dirty="0"/>
              <a:t>(</a:t>
            </a:r>
            <a:r>
              <a:rPr lang="en-US" altLang="zh-CN" dirty="0" smtClean="0"/>
              <a:t>p5)</a:t>
            </a:r>
            <a:endParaRPr lang="en-US" altLang="zh-CN" dirty="0"/>
          </a:p>
          <a:p>
            <a:r>
              <a:rPr lang="en-US" altLang="zh-CN" dirty="0" smtClean="0"/>
              <a:t>4</a:t>
            </a:r>
            <a:r>
              <a:rPr lang="zh-CN" altLang="en-US" dirty="0" smtClean="0"/>
              <a:t>、马克思主义</a:t>
            </a:r>
            <a:r>
              <a:rPr lang="zh-CN" altLang="en-US" dirty="0"/>
              <a:t>中国化最新成果</a:t>
            </a:r>
            <a:r>
              <a:rPr lang="en-US" altLang="zh-CN" dirty="0"/>
              <a:t>(</a:t>
            </a:r>
            <a:r>
              <a:rPr lang="en-US" altLang="zh-CN" dirty="0" smtClean="0"/>
              <a:t>p7)</a:t>
            </a:r>
          </a:p>
          <a:p>
            <a:r>
              <a:rPr lang="en-US" altLang="zh-CN" dirty="0" smtClean="0"/>
              <a:t>5</a:t>
            </a:r>
            <a:r>
              <a:rPr lang="zh-CN" altLang="en-US" dirty="0" smtClean="0"/>
              <a:t>、中国特色社会主义</a:t>
            </a:r>
            <a:r>
              <a:rPr lang="zh-CN" altLang="en-US" dirty="0"/>
              <a:t>理论体系特征</a:t>
            </a:r>
            <a:r>
              <a:rPr lang="en-US" altLang="zh-CN" dirty="0" smtClean="0"/>
              <a:t>(p8)</a:t>
            </a:r>
            <a:endParaRPr lang="en-US" altLang="zh-CN" dirty="0"/>
          </a:p>
          <a:p>
            <a:r>
              <a:rPr lang="en-US" altLang="zh-CN" dirty="0" smtClean="0"/>
              <a:t>6</a:t>
            </a:r>
            <a:r>
              <a:rPr lang="zh-CN" altLang="en-US" dirty="0" smtClean="0"/>
              <a:t>、中国</a:t>
            </a:r>
            <a:r>
              <a:rPr lang="zh-CN" altLang="en-US" dirty="0"/>
              <a:t>特色</a:t>
            </a:r>
            <a:r>
              <a:rPr lang="zh-CN" altLang="en-US" dirty="0" smtClean="0"/>
              <a:t>社会主义</a:t>
            </a:r>
            <a:r>
              <a:rPr lang="zh-CN" altLang="en-US" dirty="0"/>
              <a:t>文化源自于哪些</a:t>
            </a:r>
            <a:r>
              <a:rPr lang="zh-CN" altLang="en-US" dirty="0" smtClean="0"/>
              <a:t>因素（</a:t>
            </a:r>
            <a:r>
              <a:rPr lang="en-US" altLang="zh-CN" dirty="0" smtClean="0"/>
              <a:t>p9</a:t>
            </a:r>
            <a:r>
              <a:rPr lang="zh-CN" altLang="en-US" dirty="0" smtClean="0"/>
              <a:t>）</a:t>
            </a:r>
            <a:endParaRPr lang="en-US" altLang="zh-CN" dirty="0"/>
          </a:p>
        </p:txBody>
      </p:sp>
    </p:spTree>
    <p:extLst>
      <p:ext uri="{BB962C8B-B14F-4D97-AF65-F5344CB8AC3E}">
        <p14:creationId xmlns:p14="http://schemas.microsoft.com/office/powerpoint/2010/main" val="35840243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78098"/>
          </a:xfrm>
        </p:spPr>
        <p:txBody>
          <a:bodyPr>
            <a:normAutofit fontScale="90000"/>
          </a:bodyPr>
          <a:lstStyle/>
          <a:p>
            <a:r>
              <a:rPr lang="en-US" altLang="zh-CN" dirty="0"/>
              <a:t/>
            </a:r>
            <a:br>
              <a:rPr lang="en-US" altLang="zh-CN" dirty="0"/>
            </a:b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a:t> </a:t>
            </a:r>
            <a:r>
              <a:rPr lang="en-US" altLang="zh-CN" dirty="0" smtClean="0"/>
              <a:t>   7</a:t>
            </a:r>
            <a:r>
              <a:rPr lang="zh-CN" altLang="en-US" dirty="0" smtClean="0"/>
              <a:t>、中国特色社会主义进入新时代的特征</a:t>
            </a:r>
            <a:r>
              <a:rPr lang="en-US" altLang="zh-CN" dirty="0" smtClean="0"/>
              <a:t>(p11)</a:t>
            </a:r>
          </a:p>
          <a:p>
            <a:r>
              <a:rPr lang="en-US" altLang="zh-CN" dirty="0" smtClean="0"/>
              <a:t>8</a:t>
            </a:r>
            <a:r>
              <a:rPr lang="zh-CN" altLang="en-US" dirty="0" smtClean="0"/>
              <a:t>、习近平</a:t>
            </a:r>
            <a:r>
              <a:rPr lang="zh-CN" altLang="en-US" dirty="0"/>
              <a:t>新时代中国特色社会主义</a:t>
            </a:r>
            <a:r>
              <a:rPr lang="zh-CN" altLang="en-US" dirty="0" smtClean="0"/>
              <a:t>思想的</a:t>
            </a:r>
            <a:r>
              <a:rPr lang="zh-CN" altLang="en-US" dirty="0"/>
              <a:t>创立形成背景</a:t>
            </a:r>
            <a:r>
              <a:rPr lang="en-US" altLang="zh-CN" dirty="0" smtClean="0"/>
              <a:t>(p11)</a:t>
            </a:r>
            <a:endParaRPr lang="en-US" altLang="zh-CN" dirty="0"/>
          </a:p>
          <a:p>
            <a:r>
              <a:rPr lang="en-US" altLang="zh-CN" dirty="0" smtClean="0"/>
              <a:t>9</a:t>
            </a:r>
            <a:r>
              <a:rPr lang="zh-CN" altLang="en-US" dirty="0"/>
              <a:t>、习近平新时代中国特色社会主义</a:t>
            </a:r>
            <a:r>
              <a:rPr lang="zh-CN" altLang="en-US" dirty="0" smtClean="0"/>
              <a:t>思想核心内容之一“八个明确”的特点（</a:t>
            </a:r>
            <a:r>
              <a:rPr lang="en-US" altLang="zh-CN" dirty="0" smtClean="0"/>
              <a:t>p13</a:t>
            </a:r>
            <a:r>
              <a:rPr lang="zh-CN" altLang="en-US" dirty="0" smtClean="0"/>
              <a:t>）</a:t>
            </a:r>
            <a:endParaRPr lang="en-US" altLang="zh-CN" dirty="0"/>
          </a:p>
          <a:p>
            <a:r>
              <a:rPr lang="en-US" altLang="zh-CN" dirty="0" smtClean="0"/>
              <a:t>10</a:t>
            </a:r>
            <a:r>
              <a:rPr lang="zh-CN" altLang="en-US" dirty="0" smtClean="0"/>
              <a:t>、</a:t>
            </a:r>
            <a:r>
              <a:rPr lang="zh-CN" altLang="en-US" dirty="0"/>
              <a:t>坚持走中国</a:t>
            </a:r>
            <a:r>
              <a:rPr lang="zh-CN" altLang="en-US" dirty="0" smtClean="0"/>
              <a:t>特色强军之路</a:t>
            </a:r>
            <a:r>
              <a:rPr lang="en-US" altLang="zh-CN" dirty="0" smtClean="0"/>
              <a:t>(p16)</a:t>
            </a:r>
            <a:endParaRPr lang="en-US" altLang="zh-CN" dirty="0"/>
          </a:p>
          <a:p>
            <a:pPr marL="0" indent="0">
              <a:buNone/>
            </a:pPr>
            <a:r>
              <a:rPr lang="en-US" altLang="zh-CN" dirty="0" smtClean="0"/>
              <a:t>    11</a:t>
            </a:r>
            <a:r>
              <a:rPr lang="zh-CN" altLang="en-US" dirty="0" smtClean="0"/>
              <a:t>、中国</a:t>
            </a:r>
            <a:r>
              <a:rPr lang="zh-CN" altLang="en-US" dirty="0"/>
              <a:t>特色社会主义最本质特征</a:t>
            </a:r>
            <a:r>
              <a:rPr lang="en-US" altLang="zh-CN" dirty="0"/>
              <a:t>(</a:t>
            </a:r>
            <a:r>
              <a:rPr lang="en-US" altLang="zh-CN" dirty="0" smtClean="0"/>
              <a:t>p16)</a:t>
            </a:r>
            <a:endParaRPr lang="en-US" altLang="zh-CN" dirty="0"/>
          </a:p>
          <a:p>
            <a:pPr marL="0" indent="0">
              <a:buNone/>
            </a:pPr>
            <a:r>
              <a:rPr lang="en-US" altLang="zh-CN" dirty="0"/>
              <a:t>  </a:t>
            </a:r>
            <a:r>
              <a:rPr lang="en-US" altLang="zh-CN" dirty="0" smtClean="0"/>
              <a:t>12</a:t>
            </a:r>
            <a:r>
              <a:rPr lang="zh-CN" altLang="en-US" dirty="0"/>
              <a:t>、习近平新时代中国特色社会主义思想核心内容之一</a:t>
            </a:r>
            <a:r>
              <a:rPr lang="zh-CN" altLang="en-US" dirty="0" smtClean="0"/>
              <a:t>“十四个坚持”</a:t>
            </a:r>
            <a:r>
              <a:rPr lang="zh-CN" altLang="en-US" dirty="0"/>
              <a:t>的</a:t>
            </a:r>
            <a:r>
              <a:rPr lang="zh-CN" altLang="en-US" dirty="0" smtClean="0"/>
              <a:t>特点（</a:t>
            </a:r>
            <a:r>
              <a:rPr lang="en-US" altLang="zh-CN" dirty="0" smtClean="0"/>
              <a:t>p16</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40919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第一章进入新时代</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r>
              <a:rPr lang="en-US" altLang="zh-CN" dirty="0" smtClean="0"/>
              <a:t>1</a:t>
            </a:r>
            <a:r>
              <a:rPr lang="zh-CN" altLang="en-US" dirty="0" smtClean="0"/>
              <a:t>、全面加强党的领导发生深刻变革</a:t>
            </a:r>
            <a:r>
              <a:rPr lang="en-US" altLang="zh-CN" dirty="0" smtClean="0"/>
              <a:t>(p27)</a:t>
            </a:r>
          </a:p>
          <a:p>
            <a:pPr marL="0" indent="0">
              <a:buNone/>
            </a:pPr>
            <a:r>
              <a:rPr lang="en-US" altLang="zh-CN" dirty="0" smtClean="0"/>
              <a:t>2</a:t>
            </a:r>
            <a:r>
              <a:rPr lang="zh-CN" altLang="en-US" dirty="0" smtClean="0"/>
              <a:t>、全面从严治党发生深刻变革（</a:t>
            </a:r>
            <a:r>
              <a:rPr lang="en-US" altLang="zh-CN" dirty="0" smtClean="0"/>
              <a:t>p31</a:t>
            </a:r>
            <a:r>
              <a:rPr lang="zh-CN" altLang="en-US" dirty="0" smtClean="0"/>
              <a:t>）</a:t>
            </a:r>
            <a:endParaRPr lang="en-US" altLang="zh-CN" dirty="0" smtClean="0"/>
          </a:p>
          <a:p>
            <a:pPr marL="0" indent="0">
              <a:buNone/>
            </a:pPr>
            <a:r>
              <a:rPr lang="en-US" altLang="zh-CN" dirty="0" smtClean="0"/>
              <a:t>2</a:t>
            </a:r>
            <a:r>
              <a:rPr lang="zh-CN" altLang="en-US" dirty="0" smtClean="0"/>
              <a:t>、中国</a:t>
            </a:r>
            <a:r>
              <a:rPr lang="zh-CN" altLang="en-US" dirty="0"/>
              <a:t>特色社会主义进入新时代</a:t>
            </a:r>
            <a:r>
              <a:rPr lang="zh-CN" altLang="en-US" dirty="0" smtClean="0"/>
              <a:t>的意义</a:t>
            </a:r>
            <a:r>
              <a:rPr lang="en-US" altLang="zh-CN" dirty="0" smtClean="0"/>
              <a:t>(p34-36)</a:t>
            </a:r>
          </a:p>
          <a:p>
            <a:pPr marL="0" indent="0">
              <a:buNone/>
            </a:pPr>
            <a:r>
              <a:rPr lang="en-US" altLang="zh-CN" dirty="0" smtClean="0"/>
              <a:t>3</a:t>
            </a:r>
            <a:r>
              <a:rPr lang="zh-CN" altLang="en-US" dirty="0" smtClean="0"/>
              <a:t>、我国</a:t>
            </a:r>
            <a:r>
              <a:rPr lang="zh-CN" altLang="en-US" dirty="0"/>
              <a:t>社会主要矛盾转化（</a:t>
            </a:r>
            <a:r>
              <a:rPr lang="en-US" altLang="zh-CN" dirty="0" smtClean="0"/>
              <a:t>p37</a:t>
            </a:r>
            <a:r>
              <a:rPr lang="zh-CN" altLang="en-US" dirty="0" smtClean="0"/>
              <a:t>）</a:t>
            </a:r>
            <a:endParaRPr lang="en-US" altLang="zh-CN" dirty="0"/>
          </a:p>
          <a:p>
            <a:pPr marL="0" indent="0">
              <a:buNone/>
            </a:pPr>
            <a:r>
              <a:rPr lang="en-US" altLang="zh-CN" dirty="0" smtClean="0"/>
              <a:t>4</a:t>
            </a:r>
            <a:r>
              <a:rPr lang="zh-CN" altLang="en-US" dirty="0" smtClean="0"/>
              <a:t>、我国</a:t>
            </a:r>
            <a:r>
              <a:rPr lang="zh-CN" altLang="en-US" dirty="0"/>
              <a:t>社会主要矛盾</a:t>
            </a:r>
            <a:r>
              <a:rPr lang="zh-CN" altLang="en-US" dirty="0" smtClean="0"/>
              <a:t>转化所提出的新要求（</a:t>
            </a:r>
            <a:r>
              <a:rPr lang="en-US" altLang="zh-CN" dirty="0" smtClean="0"/>
              <a:t>p41-42)</a:t>
            </a:r>
            <a:endParaRPr lang="en-US" altLang="zh-CN" dirty="0"/>
          </a:p>
          <a:p>
            <a:pPr marL="0" indent="0">
              <a:buNone/>
            </a:pPr>
            <a:r>
              <a:rPr lang="en-US" altLang="zh-CN" dirty="0" smtClean="0"/>
              <a:t>5</a:t>
            </a:r>
            <a:r>
              <a:rPr lang="zh-CN" altLang="en-US" dirty="0" smtClean="0"/>
              <a:t>、中国</a:t>
            </a:r>
            <a:r>
              <a:rPr lang="zh-CN" altLang="en-US" dirty="0"/>
              <a:t>特色社会主义进入新时代二个</a:t>
            </a:r>
            <a:r>
              <a:rPr lang="zh-CN" altLang="en-US" dirty="0" smtClean="0"/>
              <a:t>没有变（</a:t>
            </a:r>
            <a:r>
              <a:rPr lang="en-US" altLang="zh-CN" dirty="0" smtClean="0"/>
              <a:t>p43</a:t>
            </a:r>
            <a:r>
              <a:rPr lang="zh-CN" altLang="en-US" dirty="0" smtClean="0"/>
              <a:t>）</a:t>
            </a:r>
            <a:endParaRPr lang="en-US" altLang="zh-CN" dirty="0"/>
          </a:p>
          <a:p>
            <a:pPr marL="0" indent="0">
              <a:buNone/>
            </a:pPr>
            <a:r>
              <a:rPr lang="en-US" altLang="zh-CN" dirty="0" smtClean="0"/>
              <a:t>6</a:t>
            </a:r>
            <a:r>
              <a:rPr lang="zh-CN" altLang="en-US" dirty="0" smtClean="0"/>
              <a:t>、</a:t>
            </a:r>
            <a:r>
              <a:rPr lang="zh-CN" altLang="en-US" dirty="0"/>
              <a:t>坚持党在</a:t>
            </a:r>
            <a:r>
              <a:rPr lang="zh-CN" altLang="en-US" dirty="0" smtClean="0"/>
              <a:t>社会主义初级阶段</a:t>
            </a:r>
            <a:r>
              <a:rPr lang="zh-CN" altLang="en-US" dirty="0"/>
              <a:t>的基本路线（</a:t>
            </a:r>
            <a:r>
              <a:rPr lang="en-US" altLang="zh-CN" dirty="0" smtClean="0"/>
              <a:t>p47</a:t>
            </a:r>
            <a:r>
              <a:rPr lang="zh-CN" altLang="en-US" dirty="0" smtClean="0"/>
              <a:t>）</a:t>
            </a:r>
            <a:endParaRPr lang="en-US" altLang="zh-CN" dirty="0" smtClean="0"/>
          </a:p>
          <a:p>
            <a:endParaRPr lang="en-US" altLang="zh-CN" dirty="0"/>
          </a:p>
        </p:txBody>
      </p:sp>
    </p:spTree>
    <p:extLst>
      <p:ext uri="{BB962C8B-B14F-4D97-AF65-F5344CB8AC3E}">
        <p14:creationId xmlns:p14="http://schemas.microsoft.com/office/powerpoint/2010/main" val="12962690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第二章历史使命</a:t>
            </a:r>
            <a:endParaRPr lang="zh-CN" altLang="en-US" dirty="0"/>
          </a:p>
        </p:txBody>
      </p:sp>
      <p:sp>
        <p:nvSpPr>
          <p:cNvPr id="3" name="内容占位符 2"/>
          <p:cNvSpPr>
            <a:spLocks noGrp="1"/>
          </p:cNvSpPr>
          <p:nvPr>
            <p:ph idx="1"/>
          </p:nvPr>
        </p:nvSpPr>
        <p:spPr/>
        <p:txBody>
          <a:bodyPr>
            <a:normAutofit fontScale="85000" lnSpcReduction="10000"/>
          </a:bodyPr>
          <a:lstStyle/>
          <a:p>
            <a:pPr marL="0" indent="0">
              <a:buNone/>
            </a:pPr>
            <a:r>
              <a:rPr lang="en-US" altLang="zh-CN" dirty="0"/>
              <a:t>1</a:t>
            </a:r>
            <a:r>
              <a:rPr lang="zh-CN" altLang="en-US" dirty="0" smtClean="0"/>
              <a:t>、中国梦的本质（</a:t>
            </a:r>
            <a:r>
              <a:rPr lang="en-US" altLang="zh-CN" dirty="0" smtClean="0"/>
              <a:t>p51</a:t>
            </a:r>
            <a:r>
              <a:rPr lang="zh-CN" altLang="en-US" dirty="0" smtClean="0"/>
              <a:t>）</a:t>
            </a:r>
            <a:endParaRPr lang="en-US" altLang="zh-CN" dirty="0"/>
          </a:p>
          <a:p>
            <a:pPr marL="0" indent="0">
              <a:buNone/>
            </a:pPr>
            <a:r>
              <a:rPr lang="en-US" altLang="zh-CN" dirty="0"/>
              <a:t>2</a:t>
            </a:r>
            <a:r>
              <a:rPr lang="zh-CN" altLang="en-US" dirty="0" smtClean="0"/>
              <a:t>、在新的历史方位上，中国共产党的历史使命（</a:t>
            </a:r>
            <a:r>
              <a:rPr lang="en-US" altLang="zh-CN" dirty="0" smtClean="0"/>
              <a:t>p54</a:t>
            </a:r>
            <a:r>
              <a:rPr lang="zh-CN" altLang="en-US" dirty="0" smtClean="0"/>
              <a:t>）</a:t>
            </a:r>
            <a:endParaRPr lang="en-US" altLang="zh-CN" dirty="0" smtClean="0"/>
          </a:p>
          <a:p>
            <a:pPr marL="0" indent="0">
              <a:buNone/>
            </a:pPr>
            <a:r>
              <a:rPr lang="en-US" altLang="zh-CN" dirty="0"/>
              <a:t>3</a:t>
            </a:r>
            <a:r>
              <a:rPr lang="zh-CN" altLang="en-US" dirty="0" smtClean="0"/>
              <a:t>、中国特色社会主义进入新时代所具有的伟大斗争（</a:t>
            </a:r>
            <a:r>
              <a:rPr lang="en-US" altLang="zh-CN" dirty="0" smtClean="0"/>
              <a:t>p55</a:t>
            </a:r>
            <a:r>
              <a:rPr lang="zh-CN" altLang="en-US" dirty="0" smtClean="0"/>
              <a:t>）</a:t>
            </a:r>
            <a:endParaRPr lang="en-US" altLang="zh-CN" dirty="0" smtClean="0"/>
          </a:p>
          <a:p>
            <a:r>
              <a:rPr lang="en-US" altLang="zh-CN" dirty="0" smtClean="0"/>
              <a:t>4</a:t>
            </a:r>
            <a:r>
              <a:rPr lang="zh-CN" altLang="en-US" dirty="0" smtClean="0"/>
              <a:t>、</a:t>
            </a:r>
            <a:r>
              <a:rPr lang="zh-CN" altLang="zh-CN" dirty="0" smtClean="0"/>
              <a:t>中国</a:t>
            </a:r>
            <a:r>
              <a:rPr lang="zh-CN" altLang="zh-CN" dirty="0"/>
              <a:t>特色社会主义进入新时代所进行的</a:t>
            </a:r>
            <a:r>
              <a:rPr lang="zh-CN" altLang="zh-CN" dirty="0" smtClean="0"/>
              <a:t>伟大</a:t>
            </a:r>
            <a:r>
              <a:rPr lang="zh-CN" altLang="en-US" dirty="0" smtClean="0"/>
              <a:t>工程（</a:t>
            </a:r>
            <a:r>
              <a:rPr lang="en-US" altLang="zh-CN" dirty="0" smtClean="0"/>
              <a:t>p57</a:t>
            </a:r>
            <a:r>
              <a:rPr lang="zh-CN" altLang="en-US" dirty="0" smtClean="0"/>
              <a:t>）</a:t>
            </a:r>
            <a:endParaRPr lang="en-US" altLang="zh-CN" dirty="0" smtClean="0"/>
          </a:p>
          <a:p>
            <a:pPr marL="0" indent="0">
              <a:buNone/>
            </a:pPr>
            <a:r>
              <a:rPr lang="en-US" altLang="zh-CN" dirty="0" smtClean="0"/>
              <a:t>5</a:t>
            </a:r>
            <a:r>
              <a:rPr lang="zh-CN" altLang="en-US" dirty="0" smtClean="0"/>
              <a:t>、</a:t>
            </a:r>
            <a:r>
              <a:rPr lang="zh-CN" altLang="zh-CN" dirty="0"/>
              <a:t>实现伟大梦想所</a:t>
            </a:r>
            <a:r>
              <a:rPr lang="zh-CN" altLang="zh-CN" dirty="0" smtClean="0"/>
              <a:t>推进的伟大</a:t>
            </a:r>
            <a:r>
              <a:rPr lang="zh-CN" altLang="en-US" dirty="0"/>
              <a:t>事业</a:t>
            </a:r>
            <a:r>
              <a:rPr lang="zh-CN" altLang="en-US" dirty="0" smtClean="0"/>
              <a:t>（</a:t>
            </a:r>
            <a:r>
              <a:rPr lang="en-US" altLang="zh-CN" dirty="0" smtClean="0"/>
              <a:t>p58</a:t>
            </a:r>
            <a:r>
              <a:rPr lang="zh-CN" altLang="en-US" dirty="0" smtClean="0"/>
              <a:t>）</a:t>
            </a:r>
            <a:endParaRPr lang="en-US" altLang="zh-CN" dirty="0" smtClean="0"/>
          </a:p>
          <a:p>
            <a:pPr marL="0" indent="0">
              <a:buNone/>
            </a:pPr>
            <a:r>
              <a:rPr lang="en-US" altLang="zh-CN" dirty="0" smtClean="0"/>
              <a:t>6</a:t>
            </a:r>
            <a:r>
              <a:rPr lang="zh-CN" altLang="en-US" dirty="0" smtClean="0"/>
              <a:t>、</a:t>
            </a:r>
            <a:r>
              <a:rPr lang="en-US" altLang="zh-CN" dirty="0" smtClean="0"/>
              <a:t>2050</a:t>
            </a:r>
            <a:r>
              <a:rPr lang="zh-CN" altLang="en-US" dirty="0" smtClean="0"/>
              <a:t>年实现社会主义现代化强国与以往战略目标相比有哪些特点（</a:t>
            </a:r>
            <a:r>
              <a:rPr lang="en-US" altLang="zh-CN" dirty="0" smtClean="0"/>
              <a:t>p65</a:t>
            </a:r>
            <a:r>
              <a:rPr lang="zh-CN" altLang="en-US" dirty="0" smtClean="0"/>
              <a:t>）</a:t>
            </a:r>
            <a:endParaRPr lang="en-US" altLang="zh-CN" dirty="0"/>
          </a:p>
          <a:p>
            <a:pPr marL="0" indent="0">
              <a:buNone/>
            </a:pPr>
            <a:r>
              <a:rPr lang="en-US" altLang="zh-CN" dirty="0" smtClean="0"/>
              <a:t>7</a:t>
            </a:r>
            <a:r>
              <a:rPr lang="zh-CN" altLang="en-US" dirty="0" smtClean="0"/>
              <a:t>、新时代</a:t>
            </a:r>
            <a:r>
              <a:rPr lang="zh-CN" altLang="en-US" dirty="0"/>
              <a:t>战略安排的重大意义</a:t>
            </a:r>
            <a:r>
              <a:rPr lang="en-US" altLang="zh-CN" dirty="0"/>
              <a:t>(</a:t>
            </a:r>
            <a:r>
              <a:rPr lang="en-US" altLang="zh-CN" dirty="0" smtClean="0"/>
              <a:t>p65-67)</a:t>
            </a:r>
          </a:p>
          <a:p>
            <a:endParaRPr lang="zh-CN" altLang="en-US" dirty="0"/>
          </a:p>
        </p:txBody>
      </p:sp>
    </p:spTree>
    <p:extLst>
      <p:ext uri="{BB962C8B-B14F-4D97-AF65-F5344CB8AC3E}">
        <p14:creationId xmlns:p14="http://schemas.microsoft.com/office/powerpoint/2010/main" val="183032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第三章经济建设</a:t>
            </a:r>
            <a:endParaRPr lang="zh-CN" altLang="en-US" dirty="0"/>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    1</a:t>
            </a:r>
            <a:r>
              <a:rPr lang="zh-CN" altLang="en-US" dirty="0" smtClean="0"/>
              <a:t>、习近平</a:t>
            </a:r>
            <a:r>
              <a:rPr lang="zh-CN" altLang="en-US" dirty="0"/>
              <a:t>新时代中国特色社会主义经济</a:t>
            </a:r>
            <a:r>
              <a:rPr lang="zh-CN" altLang="en-US" dirty="0" smtClean="0"/>
              <a:t>思想的地位（</a:t>
            </a:r>
            <a:r>
              <a:rPr lang="en-US" altLang="zh-CN" dirty="0" smtClean="0"/>
              <a:t>p70 )</a:t>
            </a:r>
          </a:p>
          <a:p>
            <a:r>
              <a:rPr lang="en-US" altLang="zh-CN" dirty="0" smtClean="0"/>
              <a:t>2</a:t>
            </a:r>
            <a:r>
              <a:rPr lang="zh-CN" altLang="en-US" dirty="0" smtClean="0"/>
              <a:t>、</a:t>
            </a:r>
            <a:r>
              <a:rPr lang="zh-CN" altLang="en-US" dirty="0"/>
              <a:t>马克思主义政治经济学的根本</a:t>
            </a:r>
            <a:r>
              <a:rPr lang="zh-CN" altLang="en-US" dirty="0" smtClean="0"/>
              <a:t>立</a:t>
            </a:r>
            <a:r>
              <a:rPr lang="zh-CN" altLang="en-US" dirty="0"/>
              <a:t>场</a:t>
            </a:r>
            <a:r>
              <a:rPr lang="zh-CN" altLang="en-US" dirty="0" smtClean="0"/>
              <a:t>（</a:t>
            </a:r>
            <a:r>
              <a:rPr lang="en-US" altLang="zh-CN" dirty="0" smtClean="0"/>
              <a:t>p70</a:t>
            </a:r>
            <a:r>
              <a:rPr lang="zh-CN" altLang="en-US" dirty="0" smtClean="0"/>
              <a:t>）</a:t>
            </a:r>
            <a:endParaRPr lang="en-US" altLang="zh-CN" dirty="0" smtClean="0"/>
          </a:p>
          <a:p>
            <a:r>
              <a:rPr lang="en-US" altLang="zh-CN" dirty="0" smtClean="0"/>
              <a:t>3</a:t>
            </a:r>
            <a:r>
              <a:rPr lang="zh-CN" altLang="en-US" dirty="0" smtClean="0"/>
              <a:t>、</a:t>
            </a:r>
            <a:r>
              <a:rPr lang="zh-CN" altLang="en-US" dirty="0"/>
              <a:t>建设现代化经济体系的</a:t>
            </a:r>
            <a:r>
              <a:rPr lang="zh-CN" altLang="en-US" dirty="0" smtClean="0"/>
              <a:t>目的就是针对当前经济不平衡不充分现象（</a:t>
            </a:r>
            <a:r>
              <a:rPr lang="en-US" altLang="zh-CN" dirty="0" smtClean="0"/>
              <a:t>p79</a:t>
            </a:r>
            <a:r>
              <a:rPr lang="zh-CN" altLang="en-US" dirty="0" smtClean="0"/>
              <a:t>）</a:t>
            </a:r>
            <a:endParaRPr lang="en-US" altLang="zh-CN" dirty="0" smtClean="0"/>
          </a:p>
          <a:p>
            <a:r>
              <a:rPr lang="en-US" altLang="zh-CN" dirty="0"/>
              <a:t>4</a:t>
            </a:r>
            <a:r>
              <a:rPr lang="zh-CN" altLang="en-US" dirty="0" smtClean="0"/>
              <a:t>、供给</a:t>
            </a:r>
            <a:r>
              <a:rPr lang="zh-CN" altLang="en-US" dirty="0"/>
              <a:t>侧结构性改革</a:t>
            </a:r>
            <a:r>
              <a:rPr lang="zh-CN" altLang="en-US" dirty="0" smtClean="0"/>
              <a:t>的</a:t>
            </a:r>
            <a:r>
              <a:rPr lang="zh-CN" altLang="en-US" dirty="0"/>
              <a:t>重点</a:t>
            </a:r>
            <a:r>
              <a:rPr lang="zh-CN" altLang="en-US" dirty="0" smtClean="0"/>
              <a:t>（</a:t>
            </a:r>
            <a:r>
              <a:rPr lang="en-US" altLang="zh-CN" dirty="0"/>
              <a:t>p82</a:t>
            </a:r>
            <a:r>
              <a:rPr lang="zh-CN" altLang="en-US" dirty="0"/>
              <a:t>）</a:t>
            </a:r>
            <a:endParaRPr lang="en-US" altLang="zh-CN" dirty="0"/>
          </a:p>
          <a:p>
            <a:r>
              <a:rPr lang="en-US" altLang="zh-CN" dirty="0"/>
              <a:t>5</a:t>
            </a:r>
            <a:r>
              <a:rPr lang="zh-CN" altLang="en-US" dirty="0" smtClean="0"/>
              <a:t>、社会主义</a:t>
            </a:r>
            <a:r>
              <a:rPr lang="zh-CN" altLang="en-US" dirty="0"/>
              <a:t>市场经济体制改革的</a:t>
            </a:r>
            <a:r>
              <a:rPr lang="zh-CN" altLang="en-US" dirty="0" smtClean="0"/>
              <a:t>核心（</a:t>
            </a:r>
            <a:r>
              <a:rPr lang="en-US" altLang="zh-CN" dirty="0" smtClean="0"/>
              <a:t>p87</a:t>
            </a:r>
            <a:r>
              <a:rPr lang="zh-CN" altLang="en-US" dirty="0" smtClean="0"/>
              <a:t>）</a:t>
            </a:r>
            <a:endParaRPr lang="en-US" altLang="zh-CN" dirty="0"/>
          </a:p>
          <a:p>
            <a:pPr marL="0" indent="0">
              <a:buNone/>
            </a:pPr>
            <a:endParaRPr lang="en-US" altLang="zh-CN" dirty="0" smtClean="0"/>
          </a:p>
        </p:txBody>
      </p:sp>
    </p:spTree>
    <p:extLst>
      <p:ext uri="{BB962C8B-B14F-4D97-AF65-F5344CB8AC3E}">
        <p14:creationId xmlns:p14="http://schemas.microsoft.com/office/powerpoint/2010/main" val="81447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第四章政治建设</a:t>
            </a:r>
            <a:endParaRPr lang="zh-CN" altLang="en-US"/>
          </a:p>
        </p:txBody>
      </p:sp>
      <p:sp>
        <p:nvSpPr>
          <p:cNvPr id="3" name="内容占位符 2"/>
          <p:cNvSpPr>
            <a:spLocks noGrp="1"/>
          </p:cNvSpPr>
          <p:nvPr>
            <p:ph idx="1"/>
          </p:nvPr>
        </p:nvSpPr>
        <p:spPr/>
        <p:txBody>
          <a:bodyPr>
            <a:normAutofit lnSpcReduction="10000"/>
          </a:bodyPr>
          <a:lstStyle/>
          <a:p>
            <a:pPr marL="0" indent="0">
              <a:buNone/>
            </a:pPr>
            <a:r>
              <a:rPr lang="en-US" altLang="zh-CN" dirty="0" smtClean="0"/>
              <a:t>1</a:t>
            </a:r>
            <a:r>
              <a:rPr lang="zh-CN" altLang="en-US" dirty="0" smtClean="0"/>
              <a:t>、中国特色社会主义政治发展道路的有机统一（</a:t>
            </a:r>
            <a:r>
              <a:rPr lang="en-US" altLang="zh-CN" dirty="0" smtClean="0"/>
              <a:t>p99</a:t>
            </a:r>
            <a:r>
              <a:rPr lang="zh-CN" altLang="en-US" dirty="0" smtClean="0"/>
              <a:t>）</a:t>
            </a:r>
            <a:r>
              <a:rPr lang="en-US" altLang="zh-CN" dirty="0" smtClean="0"/>
              <a:t>    </a:t>
            </a:r>
          </a:p>
          <a:p>
            <a:r>
              <a:rPr lang="en-US" altLang="zh-CN" dirty="0" smtClean="0"/>
              <a:t>2</a:t>
            </a:r>
            <a:r>
              <a:rPr lang="zh-CN" altLang="en-US" dirty="0" smtClean="0"/>
              <a:t>、</a:t>
            </a:r>
            <a:r>
              <a:rPr lang="zh-CN" altLang="en-US" dirty="0"/>
              <a:t>中国现行的政治制度所具有的历史必然性和本质性</a:t>
            </a:r>
            <a:r>
              <a:rPr lang="en-US" altLang="zh-CN" dirty="0" smtClean="0"/>
              <a:t>(p110)</a:t>
            </a:r>
          </a:p>
          <a:p>
            <a:r>
              <a:rPr lang="en-US" altLang="zh-CN" dirty="0" smtClean="0"/>
              <a:t>3</a:t>
            </a:r>
            <a:r>
              <a:rPr lang="zh-CN" altLang="en-US" dirty="0" smtClean="0"/>
              <a:t>、社会主义</a:t>
            </a:r>
            <a:r>
              <a:rPr lang="zh-CN" altLang="en-US" dirty="0"/>
              <a:t>协商民主的特点</a:t>
            </a:r>
            <a:r>
              <a:rPr lang="zh-CN" altLang="en-US" dirty="0" smtClean="0"/>
              <a:t>（</a:t>
            </a:r>
            <a:r>
              <a:rPr lang="en-US" altLang="zh-CN" dirty="0" smtClean="0"/>
              <a:t>p113</a:t>
            </a:r>
            <a:r>
              <a:rPr lang="zh-CN" altLang="en-US" dirty="0" smtClean="0"/>
              <a:t>）</a:t>
            </a:r>
            <a:endParaRPr lang="en-US" altLang="zh-CN" dirty="0" smtClean="0"/>
          </a:p>
          <a:p>
            <a:r>
              <a:rPr lang="en-US" altLang="zh-CN" dirty="0"/>
              <a:t>4</a:t>
            </a:r>
            <a:r>
              <a:rPr lang="zh-CN" altLang="en-US" dirty="0" smtClean="0"/>
              <a:t>、积极稳妥推进政治体制改革，完善国家治理体系和治理能力现代化（</a:t>
            </a:r>
            <a:r>
              <a:rPr lang="en-US" altLang="zh-CN" dirty="0" smtClean="0"/>
              <a:t>p117</a:t>
            </a:r>
            <a:r>
              <a:rPr lang="zh-CN" altLang="en-US" dirty="0" smtClean="0"/>
              <a:t>）</a:t>
            </a:r>
            <a:endParaRPr lang="en-US" altLang="zh-CN" dirty="0" smtClean="0"/>
          </a:p>
          <a:p>
            <a:r>
              <a:rPr lang="en-US" altLang="zh-CN" dirty="0"/>
              <a:t>5</a:t>
            </a:r>
            <a:r>
              <a:rPr lang="zh-CN" altLang="en-US" dirty="0" smtClean="0"/>
              <a:t>、中国特色社会主义法治道路的原则（</a:t>
            </a:r>
            <a:r>
              <a:rPr lang="en-US" altLang="zh-CN" dirty="0" smtClean="0"/>
              <a:t>p118</a:t>
            </a:r>
            <a:r>
              <a:rPr lang="zh-CN" altLang="en-US" dirty="0" smtClean="0"/>
              <a:t>）</a:t>
            </a:r>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446080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第五章文化建设</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   1</a:t>
            </a:r>
            <a:r>
              <a:rPr lang="zh-CN" altLang="en-US" dirty="0" smtClean="0"/>
              <a:t>、构筑中国精神、中国价值、中国力量（</a:t>
            </a:r>
            <a:r>
              <a:rPr lang="en-US" altLang="zh-CN" dirty="0" smtClean="0"/>
              <a:t>p126</a:t>
            </a:r>
            <a:r>
              <a:rPr lang="zh-CN" altLang="en-US" dirty="0" smtClean="0"/>
              <a:t>）</a:t>
            </a:r>
            <a:endParaRPr lang="en-US" altLang="zh-CN" dirty="0" smtClean="0"/>
          </a:p>
          <a:p>
            <a:r>
              <a:rPr lang="en-US" altLang="zh-CN" dirty="0" smtClean="0"/>
              <a:t>2</a:t>
            </a:r>
            <a:r>
              <a:rPr lang="zh-CN" altLang="en-US" dirty="0" smtClean="0"/>
              <a:t>、</a:t>
            </a:r>
            <a:r>
              <a:rPr lang="zh-CN" altLang="en-US" dirty="0"/>
              <a:t>推进马克思主义中国化时代</a:t>
            </a:r>
            <a:r>
              <a:rPr lang="zh-CN" altLang="en-US" dirty="0" smtClean="0"/>
              <a:t>化大众化（</a:t>
            </a:r>
            <a:r>
              <a:rPr lang="en-US" altLang="zh-CN" dirty="0" smtClean="0"/>
              <a:t>p129</a:t>
            </a:r>
            <a:r>
              <a:rPr lang="zh-CN" altLang="en-US" dirty="0" smtClean="0"/>
              <a:t>）</a:t>
            </a:r>
            <a:endParaRPr lang="en-US" altLang="zh-CN" dirty="0" smtClean="0"/>
          </a:p>
          <a:p>
            <a:pPr marL="0" indent="0">
              <a:buNone/>
            </a:pPr>
            <a:r>
              <a:rPr lang="zh-CN" altLang="en-US" dirty="0"/>
              <a:t> </a:t>
            </a:r>
            <a:r>
              <a:rPr lang="zh-CN" altLang="en-US" dirty="0" smtClean="0"/>
              <a:t>  </a:t>
            </a:r>
            <a:r>
              <a:rPr lang="en-US" altLang="zh-CN" dirty="0" smtClean="0"/>
              <a:t>3</a:t>
            </a:r>
            <a:r>
              <a:rPr lang="zh-CN" altLang="en-US" dirty="0" smtClean="0"/>
              <a:t>、 培养</a:t>
            </a:r>
            <a:r>
              <a:rPr lang="zh-CN" altLang="en-US" dirty="0"/>
              <a:t>和践行社会主义核心</a:t>
            </a:r>
            <a:r>
              <a:rPr lang="zh-CN" altLang="en-US" dirty="0" smtClean="0"/>
              <a:t>价值观的几个因素（</a:t>
            </a:r>
            <a:r>
              <a:rPr lang="en-US" altLang="zh-CN" dirty="0" smtClean="0"/>
              <a:t>p137</a:t>
            </a:r>
            <a:r>
              <a:rPr lang="zh-CN" altLang="en-US" dirty="0" smtClean="0"/>
              <a:t>）</a:t>
            </a:r>
            <a:endParaRPr lang="en-US" altLang="zh-CN" dirty="0" smtClean="0"/>
          </a:p>
          <a:p>
            <a:pPr marL="0" indent="0">
              <a:buNone/>
            </a:pPr>
            <a:r>
              <a:rPr lang="en-US" altLang="zh-CN" dirty="0" smtClean="0"/>
              <a:t>   4</a:t>
            </a:r>
            <a:r>
              <a:rPr lang="zh-CN" altLang="en-US" dirty="0" smtClean="0"/>
              <a:t>、加强思想道德建设（</a:t>
            </a:r>
            <a:r>
              <a:rPr lang="en-US" altLang="zh-CN" dirty="0" smtClean="0"/>
              <a:t>p138</a:t>
            </a:r>
            <a:r>
              <a:rPr lang="zh-CN" altLang="en-US" dirty="0" smtClean="0"/>
              <a:t>）</a:t>
            </a:r>
            <a:endParaRPr lang="en-US" altLang="zh-CN" dirty="0" smtClean="0"/>
          </a:p>
        </p:txBody>
      </p:sp>
    </p:spTree>
    <p:extLst>
      <p:ext uri="{BB962C8B-B14F-4D97-AF65-F5344CB8AC3E}">
        <p14:creationId xmlns:p14="http://schemas.microsoft.com/office/powerpoint/2010/main" val="29728273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第六章社会建设</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dirty="0" smtClean="0"/>
              <a:t>1</a:t>
            </a:r>
            <a:r>
              <a:rPr lang="zh-CN" altLang="en-US" dirty="0" smtClean="0"/>
              <a:t>、保障和改善民生主要内容（</a:t>
            </a:r>
            <a:r>
              <a:rPr lang="en-US" altLang="zh-CN" dirty="0" smtClean="0"/>
              <a:t>p153</a:t>
            </a:r>
            <a:r>
              <a:rPr lang="zh-CN" altLang="en-US" dirty="0" smtClean="0"/>
              <a:t>）</a:t>
            </a:r>
            <a:r>
              <a:rPr lang="en-US" altLang="zh-CN" dirty="0" smtClean="0"/>
              <a:t>   </a:t>
            </a:r>
            <a:endParaRPr lang="en-US" altLang="zh-CN" dirty="0"/>
          </a:p>
          <a:p>
            <a:pPr marL="0" indent="0">
              <a:buNone/>
            </a:pPr>
            <a:r>
              <a:rPr lang="en-US" altLang="zh-CN" dirty="0"/>
              <a:t>2</a:t>
            </a:r>
            <a:r>
              <a:rPr lang="zh-CN" altLang="en-US" dirty="0" smtClean="0"/>
              <a:t>、“三位一体”的扶贫格局（</a:t>
            </a:r>
            <a:r>
              <a:rPr lang="en-US" altLang="zh-CN" dirty="0" smtClean="0"/>
              <a:t>p156</a:t>
            </a:r>
            <a:r>
              <a:rPr lang="zh-CN" altLang="en-US" dirty="0" smtClean="0"/>
              <a:t>）</a:t>
            </a:r>
            <a:endParaRPr lang="en-US" altLang="zh-CN" dirty="0" smtClean="0"/>
          </a:p>
          <a:p>
            <a:r>
              <a:rPr lang="en-US" altLang="zh-CN" dirty="0"/>
              <a:t>3</a:t>
            </a:r>
            <a:r>
              <a:rPr lang="zh-CN" altLang="en-US" dirty="0" smtClean="0"/>
              <a:t>、全面</a:t>
            </a:r>
            <a:r>
              <a:rPr lang="zh-CN" altLang="en-US" dirty="0"/>
              <a:t>建成多层次社会保障体系的基本要求</a:t>
            </a:r>
            <a:r>
              <a:rPr lang="zh-CN" altLang="en-US" dirty="0" smtClean="0"/>
              <a:t>（</a:t>
            </a:r>
            <a:r>
              <a:rPr lang="en-US" altLang="zh-CN" dirty="0" smtClean="0"/>
              <a:t>p158</a:t>
            </a:r>
            <a:r>
              <a:rPr lang="zh-CN" altLang="en-US" dirty="0" smtClean="0"/>
              <a:t>）</a:t>
            </a:r>
            <a:endParaRPr lang="en-US" altLang="zh-CN" dirty="0" smtClean="0"/>
          </a:p>
          <a:p>
            <a:r>
              <a:rPr lang="en-US" altLang="zh-CN" dirty="0"/>
              <a:t>4</a:t>
            </a:r>
            <a:r>
              <a:rPr lang="zh-CN" altLang="en-US" dirty="0" smtClean="0"/>
              <a:t>、坚持</a:t>
            </a:r>
            <a:r>
              <a:rPr lang="zh-CN" altLang="en-US" dirty="0"/>
              <a:t>统筹发展和安全两件大事</a:t>
            </a:r>
            <a:r>
              <a:rPr lang="zh-CN" altLang="en-US" dirty="0" smtClean="0"/>
              <a:t>，</a:t>
            </a:r>
            <a:r>
              <a:rPr lang="zh-CN" altLang="en-US" dirty="0"/>
              <a:t>是治国理</a:t>
            </a:r>
            <a:r>
              <a:rPr lang="zh-CN" altLang="en-US" dirty="0" smtClean="0"/>
              <a:t>政的一个重大原则（</a:t>
            </a:r>
            <a:r>
              <a:rPr lang="en-US" altLang="zh-CN" dirty="0" smtClean="0"/>
              <a:t>p167</a:t>
            </a:r>
            <a:r>
              <a:rPr lang="zh-CN" altLang="en-US" dirty="0" smtClean="0"/>
              <a:t>）</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10333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11215</TotalTime>
  <Words>1041</Words>
  <Application>Microsoft Office PowerPoint</Application>
  <PresentationFormat>全屏显示(4:3)</PresentationFormat>
  <Paragraphs>82</Paragraphs>
  <Slides>14</Slides>
  <Notes>0</Notes>
  <HiddenSlides>0</HiddenSlides>
  <MMClips>0</MMClips>
  <ScaleCrop>false</ScaleCrop>
  <HeadingPairs>
    <vt:vector size="4" baseType="variant">
      <vt:variant>
        <vt:lpstr>主题</vt:lpstr>
      </vt:variant>
      <vt:variant>
        <vt:i4>1</vt:i4>
      </vt:variant>
      <vt:variant>
        <vt:lpstr>幻灯片标题</vt:lpstr>
      </vt:variant>
      <vt:variant>
        <vt:i4>14</vt:i4>
      </vt:variant>
    </vt:vector>
  </HeadingPairs>
  <TitlesOfParts>
    <vt:vector size="15" baseType="lpstr">
      <vt:lpstr>Office 主题</vt:lpstr>
      <vt:lpstr>中特理论复习</vt:lpstr>
      <vt:lpstr>导论</vt:lpstr>
      <vt:lpstr> </vt:lpstr>
      <vt:lpstr>第一章进入新时代</vt:lpstr>
      <vt:lpstr>第二章历史使命</vt:lpstr>
      <vt:lpstr>第三章经济建设</vt:lpstr>
      <vt:lpstr>第四章政治建设</vt:lpstr>
      <vt:lpstr>第五章文化建设</vt:lpstr>
      <vt:lpstr>第六章社会建设</vt:lpstr>
      <vt:lpstr>第七章生态文明</vt:lpstr>
      <vt:lpstr>第八章命运共同体</vt:lpstr>
      <vt:lpstr>第九章全面从严治党</vt:lpstr>
      <vt:lpstr>题目类型</vt:lpstr>
      <vt:lpstr>论述题复习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中特理论复习</dc:title>
  <dc:creator>lenovo</dc:creator>
  <cp:lastModifiedBy>lenovo</cp:lastModifiedBy>
  <cp:revision>163</cp:revision>
  <dcterms:created xsi:type="dcterms:W3CDTF">2018-10-20T07:21:53Z</dcterms:created>
  <dcterms:modified xsi:type="dcterms:W3CDTF">2020-11-20T03:38:18Z</dcterms:modified>
</cp:coreProperties>
</file>