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57" r:id="rId4"/>
    <p:sldId id="267" r:id="rId5"/>
    <p:sldId id="268" r:id="rId6"/>
    <p:sldId id="259" r:id="rId7"/>
    <p:sldId id="260" r:id="rId8"/>
    <p:sldId id="258" r:id="rId9"/>
    <p:sldId id="262" r:id="rId10"/>
    <p:sldId id="264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2602AD-19D2-4684-9B2B-E80A46C5F9CA}">
          <p14:sldIdLst>
            <p14:sldId id="265"/>
            <p14:sldId id="269"/>
          </p14:sldIdLst>
        </p14:section>
        <p14:section name="无标题节" id="{6D9F30D5-68A6-46CE-8C96-6D8D487C83DD}">
          <p14:sldIdLst>
            <p14:sldId id="257"/>
            <p14:sldId id="267"/>
            <p14:sldId id="268"/>
          </p14:sldIdLst>
        </p14:section>
        <p14:section name="无标题节" id="{72FA4F71-8E89-470C-8A2E-F5F2B7D22FA4}">
          <p14:sldIdLst>
            <p14:sldId id="259"/>
            <p14:sldId id="260"/>
            <p14:sldId id="258"/>
          </p14:sldIdLst>
        </p14:section>
        <p14:section name="无标题节" id="{D8D9153E-F0A6-4132-AD16-E39A5CFFFCF1}">
          <p14:sldIdLst>
            <p14:sldId id="262"/>
            <p14:sldId id="264"/>
          </p14:sldIdLst>
        </p14:section>
        <p14:section name="无标题节" id="{D4A82F19-64EE-4F6E-9014-F289F1C5A7DA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2264</c:v>
                </c:pt>
                <c:pt idx="1">
                  <c:v>1456</c:v>
                </c:pt>
                <c:pt idx="2">
                  <c:v>2185</c:v>
                </c:pt>
                <c:pt idx="3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2082</c:v>
                </c:pt>
                <c:pt idx="1">
                  <c:v>831</c:v>
                </c:pt>
                <c:pt idx="2">
                  <c:v>2037</c:v>
                </c:pt>
                <c:pt idx="3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1896</c:v>
                </c:pt>
                <c:pt idx="1">
                  <c:v>1261</c:v>
                </c:pt>
                <c:pt idx="2">
                  <c:v>2014</c:v>
                </c:pt>
                <c:pt idx="3">
                  <c:v>1128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2011</c:v>
                </c:pt>
                <c:pt idx="1">
                  <c:v>1312</c:v>
                </c:pt>
                <c:pt idx="2">
                  <c:v>2034</c:v>
                </c:pt>
                <c:pt idx="3">
                  <c:v>1156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FIO</a:t>
                </a:r>
                <a:r>
                  <a:rPr lang="zh-CN" altLang="en-US" sz="1200" b="1" dirty="0"/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4747449252595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1510</c:v>
                </c:pt>
                <c:pt idx="1">
                  <c:v>1882</c:v>
                </c:pt>
                <c:pt idx="2">
                  <c:v>1884</c:v>
                </c:pt>
                <c:pt idx="3">
                  <c:v>1885</c:v>
                </c:pt>
                <c:pt idx="4">
                  <c:v>1861</c:v>
                </c:pt>
                <c:pt idx="5">
                  <c:v>1909</c:v>
                </c:pt>
                <c:pt idx="6">
                  <c:v>1893</c:v>
                </c:pt>
                <c:pt idx="7">
                  <c:v>1830</c:v>
                </c:pt>
                <c:pt idx="8">
                  <c:v>1831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1077</c:v>
                </c:pt>
                <c:pt idx="1">
                  <c:v>1159</c:v>
                </c:pt>
                <c:pt idx="2">
                  <c:v>1272</c:v>
                </c:pt>
                <c:pt idx="3">
                  <c:v>1281</c:v>
                </c:pt>
                <c:pt idx="4">
                  <c:v>1175</c:v>
                </c:pt>
                <c:pt idx="5">
                  <c:v>1240</c:v>
                </c:pt>
                <c:pt idx="6">
                  <c:v>1280</c:v>
                </c:pt>
                <c:pt idx="7">
                  <c:v>1254</c:v>
                </c:pt>
                <c:pt idx="8">
                  <c:v>1218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1317</c:v>
                </c:pt>
                <c:pt idx="1">
                  <c:v>1962</c:v>
                </c:pt>
                <c:pt idx="2">
                  <c:v>2018</c:v>
                </c:pt>
                <c:pt idx="3">
                  <c:v>2009</c:v>
                </c:pt>
                <c:pt idx="4">
                  <c:v>1979</c:v>
                </c:pt>
                <c:pt idx="5">
                  <c:v>1937</c:v>
                </c:pt>
                <c:pt idx="6">
                  <c:v>1923</c:v>
                </c:pt>
                <c:pt idx="7">
                  <c:v>1872</c:v>
                </c:pt>
                <c:pt idx="8">
                  <c:v>1843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bs=4</c:v>
                </c:pt>
                <c:pt idx="1">
                  <c:v>bs=8</c:v>
                </c:pt>
                <c:pt idx="2">
                  <c:v>bs=16</c:v>
                </c:pt>
                <c:pt idx="3">
                  <c:v>bs=32</c:v>
                </c:pt>
                <c:pt idx="4">
                  <c:v>bs=64</c:v>
                </c:pt>
                <c:pt idx="5">
                  <c:v>bs=128</c:v>
                </c:pt>
                <c:pt idx="6">
                  <c:v>bs=256</c:v>
                </c:pt>
                <c:pt idx="7">
                  <c:v>bs=512</c:v>
                </c:pt>
                <c:pt idx="8">
                  <c:v>bs=1024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1036</c:v>
                </c:pt>
                <c:pt idx="1">
                  <c:v>1090</c:v>
                </c:pt>
                <c:pt idx="2">
                  <c:v>1127</c:v>
                </c:pt>
                <c:pt idx="3">
                  <c:v>1125</c:v>
                </c:pt>
                <c:pt idx="4">
                  <c:v>1137</c:v>
                </c:pt>
                <c:pt idx="5">
                  <c:v>1168</c:v>
                </c:pt>
                <c:pt idx="6">
                  <c:v>1148</c:v>
                </c:pt>
                <c:pt idx="7">
                  <c:v>1143</c:v>
                </c:pt>
                <c:pt idx="8">
                  <c:v>1054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单次读写块大小</a:t>
                </a:r>
                <a:r>
                  <a:rPr lang="en-US" altLang="zh-CN" sz="1200" b="1" dirty="0"/>
                  <a:t>/bs</a:t>
                </a:r>
                <a:endParaRPr lang="zh-CN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9961422691995463"/>
          <c:h val="4.9999914158079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1.6779999999999999</c:v>
                </c:pt>
                <c:pt idx="1">
                  <c:v>1.6779999999999999</c:v>
                </c:pt>
                <c:pt idx="2">
                  <c:v>1.645</c:v>
                </c:pt>
                <c:pt idx="3">
                  <c:v>1.548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1.74</c:v>
                </c:pt>
                <c:pt idx="1">
                  <c:v>1.3009999999999999</c:v>
                </c:pt>
                <c:pt idx="2">
                  <c:v>1.94</c:v>
                </c:pt>
                <c:pt idx="3">
                  <c:v>1.351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2.2909999999999999</c:v>
                </c:pt>
                <c:pt idx="1">
                  <c:v>2.5139999999999998</c:v>
                </c:pt>
                <c:pt idx="2">
                  <c:v>2.282</c:v>
                </c:pt>
                <c:pt idx="3">
                  <c:v>2.6379999999999999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2.4009999999999998</c:v>
                </c:pt>
                <c:pt idx="1">
                  <c:v>2.3820000000000001</c:v>
                </c:pt>
                <c:pt idx="2">
                  <c:v>2.4169999999999998</c:v>
                </c:pt>
                <c:pt idx="3">
                  <c:v>2.4289999999999998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FIO</a:t>
                </a:r>
                <a:r>
                  <a:rPr lang="zh-CN" altLang="en-US" sz="1200" b="1" dirty="0"/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资源利用效率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4747449252595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59.6</c:v>
                </c:pt>
                <c:pt idx="1">
                  <c:v>59.6</c:v>
                </c:pt>
                <c:pt idx="2">
                  <c:v>60.8</c:v>
                </c:pt>
                <c:pt idx="3">
                  <c:v>64.599999999999994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70.8</c:v>
                </c:pt>
                <c:pt idx="1">
                  <c:v>94.7</c:v>
                </c:pt>
                <c:pt idx="2">
                  <c:v>63.5</c:v>
                </c:pt>
                <c:pt idx="3">
                  <c:v>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83.6</c:v>
                </c:pt>
                <c:pt idx="1">
                  <c:v>76.2</c:v>
                </c:pt>
                <c:pt idx="2">
                  <c:v>83.9</c:v>
                </c:pt>
                <c:pt idx="3">
                  <c:v>72.599999999999994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seqr</c:v>
                </c:pt>
                <c:pt idx="1">
                  <c:v>seqw</c:v>
                </c:pt>
                <c:pt idx="2">
                  <c:v>randr</c:v>
                </c:pt>
                <c:pt idx="3">
                  <c:v>randw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76.3</c:v>
                </c:pt>
                <c:pt idx="1">
                  <c:v>76.900000000000006</c:v>
                </c:pt>
                <c:pt idx="2">
                  <c:v>75.8</c:v>
                </c:pt>
                <c:pt idx="3">
                  <c:v>75.400000000000006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  <a:ea typeface="+mj-ea"/>
                  </a:rPr>
                  <a:t>FIO</a:t>
                </a: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/>
                  <a:t>CPU</a:t>
                </a:r>
                <a:r>
                  <a:rPr lang="zh-CN" altLang="en-US" sz="1200" b="1" dirty="0"/>
                  <a:t>占用率（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8919402066929134"/>
          <c:y val="0.92218307228514251"/>
          <c:w val="0.55911183562992128"/>
          <c:h val="4.7044404105426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81.19</c:v>
                </c:pt>
                <c:pt idx="1">
                  <c:v>77.55</c:v>
                </c:pt>
                <c:pt idx="2">
                  <c:v>92.08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51.83</c:v>
                </c:pt>
                <c:pt idx="1">
                  <c:v>46.06</c:v>
                </c:pt>
                <c:pt idx="2">
                  <c:v>52.09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54.59</c:v>
                </c:pt>
                <c:pt idx="1">
                  <c:v>47.19</c:v>
                </c:pt>
                <c:pt idx="2">
                  <c:v>57.98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存储空间节省率（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7163058190372857"/>
          <c:y val="0.92038248605252559"/>
          <c:w val="0.6102175559398868"/>
          <c:h val="4.97731766274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708-4762-B3FF-B74383CD4FBC}"/>
              </c:ext>
            </c:extLst>
          </c:dPt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8-4A33-B387-63C7D45C3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123.17</c:v>
                </c:pt>
                <c:pt idx="1">
                  <c:v>128.94999999999999</c:v>
                </c:pt>
                <c:pt idx="2">
                  <c:v>108.6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28-4A33-B387-63C7D45C3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191.53</c:v>
                </c:pt>
                <c:pt idx="1">
                  <c:v>217.11</c:v>
                </c:pt>
                <c:pt idx="2">
                  <c:v>191.98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28-4A33-B387-63C7D45C3B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calgary</c:v>
                </c:pt>
                <c:pt idx="1">
                  <c:v>ext4</c:v>
                </c:pt>
                <c:pt idx="2">
                  <c:v>XFS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183.18</c:v>
                </c:pt>
                <c:pt idx="1">
                  <c:v>211.91</c:v>
                </c:pt>
                <c:pt idx="2">
                  <c:v>172.47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28-4A33-B387-63C7D45C3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7971056"/>
        <c:axId val="369954112"/>
      </c:barChart>
      <c:catAx>
        <c:axId val="205797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  <a:ea typeface="+mj-ea"/>
                  </a:rPr>
                  <a:t>工作负载类型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9954112"/>
        <c:crosses val="autoZero"/>
        <c:auto val="1"/>
        <c:lblAlgn val="ctr"/>
        <c:lblOffset val="100"/>
        <c:noMultiLvlLbl val="0"/>
      </c:catAx>
      <c:valAx>
        <c:axId val="36995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存储空间节省率（</a:t>
                </a:r>
                <a:r>
                  <a:rPr lang="en-US" altLang="zh-CN" sz="1200" b="1" dirty="0"/>
                  <a:t>%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79710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27163058190372857"/>
          <c:y val="0.92038248605252559"/>
          <c:w val="0.6102175559398868"/>
          <c:h val="4.97731766274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1693</c:v>
                </c:pt>
                <c:pt idx="1">
                  <c:v>1717</c:v>
                </c:pt>
                <c:pt idx="2">
                  <c:v>1665</c:v>
                </c:pt>
                <c:pt idx="3">
                  <c:v>1586</c:v>
                </c:pt>
                <c:pt idx="4">
                  <c:v>1809</c:v>
                </c:pt>
                <c:pt idx="5">
                  <c:v>1811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812</c:v>
                </c:pt>
                <c:pt idx="1">
                  <c:v>1142</c:v>
                </c:pt>
                <c:pt idx="2">
                  <c:v>1267</c:v>
                </c:pt>
                <c:pt idx="3">
                  <c:v>1591</c:v>
                </c:pt>
                <c:pt idx="4">
                  <c:v>1563</c:v>
                </c:pt>
                <c:pt idx="5">
                  <c:v>1690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1575</c:v>
                </c:pt>
                <c:pt idx="1">
                  <c:v>1718</c:v>
                </c:pt>
                <c:pt idx="2">
                  <c:v>1689</c:v>
                </c:pt>
                <c:pt idx="3">
                  <c:v>1602</c:v>
                </c:pt>
                <c:pt idx="4">
                  <c:v>1647</c:v>
                </c:pt>
                <c:pt idx="5">
                  <c:v>1687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1642</c:v>
                </c:pt>
                <c:pt idx="1">
                  <c:v>1718</c:v>
                </c:pt>
                <c:pt idx="2">
                  <c:v>1751</c:v>
                </c:pt>
                <c:pt idx="3">
                  <c:v>1614</c:v>
                </c:pt>
                <c:pt idx="4">
                  <c:v>1698</c:v>
                </c:pt>
                <c:pt idx="5">
                  <c:v>1789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5264"/>
        <c:axId val="451167664"/>
      </c:line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</a:rPr>
                  <a:t>吞吐量（</a:t>
                </a:r>
                <a:r>
                  <a:rPr lang="en-US" altLang="zh-CN" sz="1200" b="1" dirty="0">
                    <a:latin typeface="+mn-lt"/>
                  </a:rPr>
                  <a:t>MB/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20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1693</c:v>
                </c:pt>
                <c:pt idx="1">
                  <c:v>1717</c:v>
                </c:pt>
                <c:pt idx="2">
                  <c:v>1665</c:v>
                </c:pt>
                <c:pt idx="3">
                  <c:v>1586</c:v>
                </c:pt>
                <c:pt idx="4">
                  <c:v>1809</c:v>
                </c:pt>
                <c:pt idx="5">
                  <c:v>1811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812</c:v>
                </c:pt>
                <c:pt idx="1">
                  <c:v>1142</c:v>
                </c:pt>
                <c:pt idx="2">
                  <c:v>1267</c:v>
                </c:pt>
                <c:pt idx="3">
                  <c:v>1591</c:v>
                </c:pt>
                <c:pt idx="4">
                  <c:v>1563</c:v>
                </c:pt>
                <c:pt idx="5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1575</c:v>
                </c:pt>
                <c:pt idx="1">
                  <c:v>1718</c:v>
                </c:pt>
                <c:pt idx="2">
                  <c:v>1689</c:v>
                </c:pt>
                <c:pt idx="3">
                  <c:v>1602</c:v>
                </c:pt>
                <c:pt idx="4">
                  <c:v>1647</c:v>
                </c:pt>
                <c:pt idx="5">
                  <c:v>1687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1642</c:v>
                </c:pt>
                <c:pt idx="1">
                  <c:v>1718</c:v>
                </c:pt>
                <c:pt idx="2">
                  <c:v>1751</c:v>
                </c:pt>
                <c:pt idx="3">
                  <c:v>1614</c:v>
                </c:pt>
                <c:pt idx="4">
                  <c:v>1698</c:v>
                </c:pt>
                <c:pt idx="5">
                  <c:v>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2795264"/>
        <c:axId val="451167664"/>
      </c:bar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>
                    <a:latin typeface="+mn-lt"/>
                  </a:rPr>
                  <a:t>吞吐量（</a:t>
                </a:r>
                <a:r>
                  <a:rPr lang="en-US" altLang="zh-CN" sz="1200" b="1" dirty="0">
                    <a:latin typeface="+mn-lt"/>
                  </a:rPr>
                  <a:t>MB/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20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VDO-OFF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83.4</c:v>
                </c:pt>
                <c:pt idx="1">
                  <c:v>57.6</c:v>
                </c:pt>
                <c:pt idx="2">
                  <c:v>48.1</c:v>
                </c:pt>
                <c:pt idx="3">
                  <c:v>33.299999999999997</c:v>
                </c:pt>
                <c:pt idx="4">
                  <c:v>17.600000000000001</c:v>
                </c:pt>
                <c:pt idx="5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7A-4056-A963-BAB570420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VDO-ON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99.6</c:v>
                </c:pt>
                <c:pt idx="1">
                  <c:v>95.1</c:v>
                </c:pt>
                <c:pt idx="2">
                  <c:v>86.4</c:v>
                </c:pt>
                <c:pt idx="3">
                  <c:v>60.4</c:v>
                </c:pt>
                <c:pt idx="4">
                  <c:v>51.4</c:v>
                </c:pt>
                <c:pt idx="5">
                  <c:v>29.4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7A-4056-A963-BAB570420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VDO-QAT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98.8</c:v>
                </c:pt>
                <c:pt idx="1">
                  <c:v>82.3</c:v>
                </c:pt>
                <c:pt idx="2">
                  <c:v>56.8</c:v>
                </c:pt>
                <c:pt idx="3">
                  <c:v>47.1</c:v>
                </c:pt>
                <c:pt idx="4">
                  <c:v>28.1</c:v>
                </c:pt>
                <c:pt idx="5">
                  <c:v>13.1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7A-4056-A963-BAB570420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VDO-QAT-MULTI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cputhread=1</c:v>
                </c:pt>
                <c:pt idx="1">
                  <c:v>cputhread=2</c:v>
                </c:pt>
                <c:pt idx="2">
                  <c:v>cputhread=4</c:v>
                </c:pt>
                <c:pt idx="3">
                  <c:v>cputhread=8</c:v>
                </c:pt>
                <c:pt idx="4">
                  <c:v>cputhread=16</c:v>
                </c:pt>
                <c:pt idx="5">
                  <c:v>cputhread=32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98.4</c:v>
                </c:pt>
                <c:pt idx="1">
                  <c:v>76</c:v>
                </c:pt>
                <c:pt idx="2">
                  <c:v>60.4</c:v>
                </c:pt>
                <c:pt idx="3">
                  <c:v>44.8</c:v>
                </c:pt>
                <c:pt idx="4">
                  <c:v>34.9</c:v>
                </c:pt>
                <c:pt idx="5">
                  <c:v>13.2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7A-4056-A963-BAB570420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2795264"/>
        <c:axId val="451167664"/>
      </c:lineChart>
      <c:catAx>
        <c:axId val="45279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线程数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1167664"/>
        <c:crosses val="autoZero"/>
        <c:auto val="1"/>
        <c:lblAlgn val="ctr"/>
        <c:lblOffset val="100"/>
        <c:noMultiLvlLbl val="0"/>
      </c:catAx>
      <c:valAx>
        <c:axId val="45116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latin typeface="+mn-lt"/>
                  </a:rPr>
                  <a:t>CPU</a:t>
                </a:r>
                <a:r>
                  <a:rPr lang="zh-CN" altLang="en-US" sz="1200" b="1" dirty="0">
                    <a:latin typeface="+mn-lt"/>
                  </a:rPr>
                  <a:t>占用率（</a:t>
                </a:r>
                <a:r>
                  <a:rPr lang="en-US" altLang="zh-CN" sz="1200" b="1" dirty="0">
                    <a:latin typeface="+mn-lt"/>
                  </a:rPr>
                  <a:t>%</a:t>
                </a:r>
                <a:r>
                  <a:rPr lang="zh-CN" altLang="en-US" sz="1200" b="1" dirty="0">
                    <a:latin typeface="+mn-lt"/>
                  </a:rPr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2795264"/>
        <c:crosses val="autoZero"/>
        <c:crossBetween val="between"/>
        <c:majorUnit val="10"/>
      </c:valAx>
      <c:spPr>
        <a:noFill/>
        <a:ln w="15875">
          <a:solidFill>
            <a:schemeClr val="bg1">
              <a:lumMod val="65000"/>
            </a:schemeClr>
          </a:solidFill>
          <a:prstDash val="solid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seqr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154</c:v>
                </c:pt>
                <c:pt idx="1">
                  <c:v>279</c:v>
                </c:pt>
                <c:pt idx="2">
                  <c:v>469</c:v>
                </c:pt>
                <c:pt idx="3">
                  <c:v>716</c:v>
                </c:pt>
                <c:pt idx="4">
                  <c:v>1439</c:v>
                </c:pt>
                <c:pt idx="5">
                  <c:v>1829</c:v>
                </c:pt>
                <c:pt idx="6">
                  <c:v>1893</c:v>
                </c:pt>
                <c:pt idx="7">
                  <c:v>1908</c:v>
                </c:pt>
                <c:pt idx="8">
                  <c:v>1884</c:v>
                </c:pt>
                <c:pt idx="9">
                  <c:v>1875</c:v>
                </c:pt>
                <c:pt idx="10">
                  <c:v>1887</c:v>
                </c:pt>
                <c:pt idx="11">
                  <c:v>1880</c:v>
                </c:pt>
                <c:pt idx="12">
                  <c:v>1853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5F-4A57-A782-4F524DCAE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seqw</c:v>
                </c:pt>
              </c:strCache>
            </c:strRef>
          </c:tx>
          <c:spPr>
            <a:ln w="3810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317</c:v>
                </c:pt>
                <c:pt idx="1">
                  <c:v>532</c:v>
                </c:pt>
                <c:pt idx="2">
                  <c:v>715</c:v>
                </c:pt>
                <c:pt idx="3">
                  <c:v>885</c:v>
                </c:pt>
                <c:pt idx="4">
                  <c:v>1046</c:v>
                </c:pt>
                <c:pt idx="5">
                  <c:v>1101</c:v>
                </c:pt>
                <c:pt idx="6">
                  <c:v>1146</c:v>
                </c:pt>
                <c:pt idx="7">
                  <c:v>1169</c:v>
                </c:pt>
                <c:pt idx="8">
                  <c:v>1207</c:v>
                </c:pt>
                <c:pt idx="9">
                  <c:v>1282</c:v>
                </c:pt>
                <c:pt idx="10">
                  <c:v>1227</c:v>
                </c:pt>
                <c:pt idx="11">
                  <c:v>1301</c:v>
                </c:pt>
                <c:pt idx="12">
                  <c:v>1294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5F-4A57-A782-4F524DCAEE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randr</c:v>
                </c:pt>
              </c:strCache>
            </c:strRef>
          </c:tx>
          <c:spPr>
            <a:ln w="381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147</c:v>
                </c:pt>
                <c:pt idx="1">
                  <c:v>282</c:v>
                </c:pt>
                <c:pt idx="2">
                  <c:v>576</c:v>
                </c:pt>
                <c:pt idx="3">
                  <c:v>1109</c:v>
                </c:pt>
                <c:pt idx="4">
                  <c:v>1686</c:v>
                </c:pt>
                <c:pt idx="5">
                  <c:v>1997</c:v>
                </c:pt>
                <c:pt idx="6">
                  <c:v>2016</c:v>
                </c:pt>
                <c:pt idx="7">
                  <c:v>1986</c:v>
                </c:pt>
                <c:pt idx="8">
                  <c:v>2012</c:v>
                </c:pt>
                <c:pt idx="9">
                  <c:v>2007</c:v>
                </c:pt>
                <c:pt idx="10">
                  <c:v>2026</c:v>
                </c:pt>
                <c:pt idx="11">
                  <c:v>2013</c:v>
                </c:pt>
                <c:pt idx="12">
                  <c:v>2024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5F-4A57-A782-4F524DCAEE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randw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iodepth=1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398</c:v>
                </c:pt>
                <c:pt idx="1">
                  <c:v>698</c:v>
                </c:pt>
                <c:pt idx="2">
                  <c:v>831</c:v>
                </c:pt>
                <c:pt idx="3">
                  <c:v>1006</c:v>
                </c:pt>
                <c:pt idx="4">
                  <c:v>1035</c:v>
                </c:pt>
                <c:pt idx="5">
                  <c:v>1144</c:v>
                </c:pt>
                <c:pt idx="6">
                  <c:v>1111</c:v>
                </c:pt>
                <c:pt idx="7">
                  <c:v>1117</c:v>
                </c:pt>
                <c:pt idx="8">
                  <c:v>1106</c:v>
                </c:pt>
                <c:pt idx="9">
                  <c:v>1131</c:v>
                </c:pt>
                <c:pt idx="10">
                  <c:v>1148</c:v>
                </c:pt>
                <c:pt idx="11">
                  <c:v>1124</c:v>
                </c:pt>
                <c:pt idx="12">
                  <c:v>1115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5F-4A57-A782-4F524DCAE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700656"/>
        <c:axId val="529773216"/>
      </c:lineChart>
      <c:catAx>
        <c:axId val="54170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队列深度</a:t>
                </a:r>
                <a:r>
                  <a:rPr lang="en-US" altLang="zh-CN" sz="1200" b="1" dirty="0"/>
                  <a:t>/</a:t>
                </a:r>
                <a:r>
                  <a:rPr lang="en-US" altLang="zh-CN" sz="1200" b="1" dirty="0" err="1"/>
                  <a:t>iodepth</a:t>
                </a:r>
                <a:endParaRPr lang="zh-CN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9773216"/>
        <c:crosses val="autoZero"/>
        <c:auto val="1"/>
        <c:lblAlgn val="ctr"/>
        <c:lblOffset val="100"/>
        <c:noMultiLvlLbl val="0"/>
      </c:catAx>
      <c:valAx>
        <c:axId val="52977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 dirty="0"/>
                  <a:t>吞吐量（</a:t>
                </a:r>
                <a:r>
                  <a:rPr lang="en-US" altLang="zh-CN" sz="1200" b="1" dirty="0"/>
                  <a:t>MB/s</a:t>
                </a:r>
                <a:r>
                  <a:rPr lang="zh-CN" altLang="en-US" sz="1200" b="1" dirty="0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41700656"/>
        <c:crosses val="autoZero"/>
        <c:crossBetween val="between"/>
      </c:valAx>
      <c:spPr>
        <a:noFill/>
        <a:ln w="15875">
          <a:solidFill>
            <a:schemeClr val="bg1">
              <a:lumMod val="6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36549783185718243"/>
          <c:y val="0.93122183001834213"/>
          <c:w val="0.32634506305469402"/>
          <c:h val="4.7899983758257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14FE6-9B76-47C3-B991-C5B48911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8C8B4-3BA0-44A5-9E9B-A354465FB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B98D2-780D-46CC-B3AD-AA9F511D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1A42-AFAD-48A9-A92C-365CAF6C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A07A7-9158-408B-9AA2-F5880731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C34C4-EEEB-40EE-8A42-D06CF45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69DF1-46C8-40BF-98D0-AF480A217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3BCD4-8B74-4995-B45A-0DC0CE4F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77FE5-2CEF-4EA5-8DA1-882D4506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23589-8004-4239-BBFD-4B4FBF48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5C60B0-A46C-4DB6-93DB-313B0EE91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F4A1A-22B6-4A1D-9548-E6A9A3B4F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6E1551-AFB3-479D-A14F-3F19241B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98558-A34E-4207-B5F4-00B82A5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3BAF2-7228-4F8A-8E96-E63F89DE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1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2D96-381A-4768-AB21-CD375AE2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8516A-6C2E-478F-BD49-81805E52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25C73-5E99-43C3-BFB5-7EE16683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036C6-9002-47D9-826D-70270ADB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ECB52-A17F-4A8F-8E0B-BD83D0DC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2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5A578-CD64-4C7B-AF85-2F7DA5F2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F3C46-02B6-4B21-B1FF-4D4EEE34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B3B30-94E1-4EB5-AD1A-9215EAB4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2388B-C9C7-4B19-831B-2B2485D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B0489-7FF7-4889-A50F-C643F5F6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9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913F-A247-4E35-97AC-CA97824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B4F87-5F2E-4DB0-85E0-C40E7F46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7957E-834E-4844-B9DA-4361DADB1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90B288-CB58-438E-B56B-50B48243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050F9E-E66E-4C4F-9F65-7D04B7F9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DE1D8-58BD-49DB-8DF9-35501F61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8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B06D0-8DFF-4791-91A2-5962234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C2FCF-CC9A-448D-990C-2FF22D803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F5E25-6151-47D6-ACDC-F0FE8BBC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DB911C-A27D-4E50-ABC0-B6C92418B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3AD41F-AB10-42A5-8700-C5028994A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BAA7D4-8596-4469-8A68-ECC0D1E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EE72D6-430E-4361-8D58-C8623DAB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EF845-9D8C-4DCA-ADF7-FB0E427F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9C5B6-3AB7-442C-AB96-73EE591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B314D0-AC1C-4FDE-9369-39617CEE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234243-D7BB-46FE-9739-08C6554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A6CC04-09DF-47C2-9213-25A80D9C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EC0C15-1891-447B-B53A-AD44E09A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35C5B8-F11A-45D1-ABED-835CC0F2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7F8BC-EEEC-4D00-A3FF-7864727C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9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80166-60D3-4862-B955-10497450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F19A7-089E-4182-AE80-AA2686C0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78A32-48AE-4143-B9C3-0FE9D3D5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A63D4-D62B-44AF-8284-0B573C6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4D462-995F-4A40-B003-BDF924D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09853-6089-445D-B0FC-9CA83DD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9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EDC13-CC85-402B-BCCB-F9A3C6A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04354-0601-4214-869E-B0A4AB5B3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C74D6-06B3-4CB9-84A5-2A652DD71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D639D-BFAC-438F-8ED2-F359C4AF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0BF71-5BC9-4681-B8C4-B75F308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234BA-C13C-4D61-B40F-95F17675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2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C232AD-BD6C-489D-8FDE-A0C6572A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46C74-EA17-4852-AD31-26203519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10B31-DF19-470E-9D7E-1588EF553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2041F-90A9-43AC-BA84-51679D74BBBF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F543F-E057-4DCB-820F-145F1B5CD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92BA0-992B-46FD-A09B-233D9769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C022-9558-4FE3-A267-1CCDE6F9B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3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1297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3-1 ] </a:t>
            </a:r>
            <a:r>
              <a:rPr lang="zh-CN" altLang="en-US" dirty="0"/>
              <a:t>纵轴吞吐量，横轴以工作负载类型为组，柱状图</a:t>
            </a:r>
          </a:p>
        </p:txBody>
      </p:sp>
    </p:spTree>
    <p:extLst>
      <p:ext uri="{BB962C8B-B14F-4D97-AF65-F5344CB8AC3E}">
        <p14:creationId xmlns:p14="http://schemas.microsoft.com/office/powerpoint/2010/main" val="266127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966797"/>
              </p:ext>
            </p:extLst>
          </p:nvPr>
        </p:nvGraphicFramePr>
        <p:xfrm>
          <a:off x="2088203" y="1585609"/>
          <a:ext cx="8015593" cy="465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6 ]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/>
              <a:t>bs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425121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0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937079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3-1 ] </a:t>
            </a:r>
            <a:r>
              <a:rPr lang="zh-CN" altLang="en-US" dirty="0"/>
              <a:t>纵轴吞吐量，横轴以工作负载类型为组，柱状图</a:t>
            </a:r>
          </a:p>
        </p:txBody>
      </p:sp>
    </p:spTree>
    <p:extLst>
      <p:ext uri="{BB962C8B-B14F-4D97-AF65-F5344CB8AC3E}">
        <p14:creationId xmlns:p14="http://schemas.microsoft.com/office/powerpoint/2010/main" val="11753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28581"/>
              </p:ext>
            </p:extLst>
          </p:nvPr>
        </p:nvGraphicFramePr>
        <p:xfrm>
          <a:off x="2032000" y="1181365"/>
          <a:ext cx="8128000" cy="49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纵轴</a:t>
            </a:r>
            <a:r>
              <a:rPr lang="en-US" altLang="zh-CN" dirty="0"/>
              <a:t>CPU</a:t>
            </a:r>
            <a:r>
              <a:rPr lang="zh-CN" altLang="en-US" dirty="0"/>
              <a:t>占用率，横轴以工作负载类型为组，柱状图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27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834075"/>
              </p:ext>
            </p:extLst>
          </p:nvPr>
        </p:nvGraphicFramePr>
        <p:xfrm>
          <a:off x="2845435" y="1361440"/>
          <a:ext cx="6868160" cy="433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存储空间节省率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414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5CD486A-1CDE-4B59-9470-1892AD874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92076"/>
              </p:ext>
            </p:extLst>
          </p:nvPr>
        </p:nvGraphicFramePr>
        <p:xfrm>
          <a:off x="2845435" y="1361440"/>
          <a:ext cx="6868160" cy="433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6D1EB77-4DF5-4B08-8F77-DBF1A1FAF7E8}"/>
              </a:ext>
            </a:extLst>
          </p:cNvPr>
          <p:cNvSpPr txBox="1"/>
          <p:nvPr/>
        </p:nvSpPr>
        <p:spPr>
          <a:xfrm>
            <a:off x="3159125" y="539499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3-2 ] </a:t>
            </a:r>
            <a:r>
              <a:rPr lang="zh-CN" altLang="en-US" dirty="0"/>
              <a:t>存储空间节省率 倒数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4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377318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4-1 ] </a:t>
            </a:r>
            <a:r>
              <a:rPr lang="zh-CN" altLang="en-US" dirty="0"/>
              <a:t>纵轴吞吐量，横轴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23165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3159735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4-1 ] </a:t>
            </a:r>
            <a:r>
              <a:rPr lang="zh-CN" altLang="en-US" dirty="0"/>
              <a:t>纵轴吞吐量，横轴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250182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C57FD40-9584-411C-93F0-E2BF12C73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298064"/>
              </p:ext>
            </p:extLst>
          </p:nvPr>
        </p:nvGraphicFramePr>
        <p:xfrm>
          <a:off x="2125662" y="1685925"/>
          <a:ext cx="7940675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B7214BD-A34E-4CD7-8402-F531B71DD283}"/>
              </a:ext>
            </a:extLst>
          </p:cNvPr>
          <p:cNvSpPr txBox="1"/>
          <p:nvPr/>
        </p:nvSpPr>
        <p:spPr>
          <a:xfrm>
            <a:off x="2490788" y="896687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4-2 ] </a:t>
            </a:r>
            <a:r>
              <a:rPr lang="zh-CN" altLang="en-US" dirty="0"/>
              <a:t>纵轴</a:t>
            </a:r>
            <a:r>
              <a:rPr lang="en-US" altLang="zh-CN" dirty="0"/>
              <a:t>CPU</a:t>
            </a:r>
            <a:r>
              <a:rPr lang="zh-CN" altLang="en-US" dirty="0"/>
              <a:t>占用率，横轴</a:t>
            </a:r>
            <a:r>
              <a:rPr lang="en-US" altLang="zh-CN" dirty="0"/>
              <a:t>CPU</a:t>
            </a:r>
            <a:r>
              <a:rPr lang="zh-CN" altLang="en-US" dirty="0"/>
              <a:t>线程数，</a:t>
            </a:r>
            <a:r>
              <a:rPr lang="en-US" altLang="zh-CN" dirty="0"/>
              <a:t>4</a:t>
            </a:r>
            <a:r>
              <a:rPr lang="zh-CN" altLang="en-US" dirty="0"/>
              <a:t>根线表示</a:t>
            </a:r>
            <a:r>
              <a:rPr lang="en-US" altLang="zh-CN" dirty="0"/>
              <a:t>VDO</a:t>
            </a:r>
            <a:r>
              <a:rPr lang="zh-CN" altLang="en-US" dirty="0"/>
              <a:t>版本，折线图</a:t>
            </a:r>
          </a:p>
        </p:txBody>
      </p:sp>
    </p:spTree>
    <p:extLst>
      <p:ext uri="{BB962C8B-B14F-4D97-AF65-F5344CB8AC3E}">
        <p14:creationId xmlns:p14="http://schemas.microsoft.com/office/powerpoint/2010/main" val="306655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23C3CE2-7024-4C34-AE17-715A47968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0170526"/>
              </p:ext>
            </p:extLst>
          </p:nvPr>
        </p:nvGraphicFramePr>
        <p:xfrm>
          <a:off x="1566152" y="1391055"/>
          <a:ext cx="9815209" cy="486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9A45DD5-9968-40E4-B27C-16F59A30A7D0}"/>
              </a:ext>
            </a:extLst>
          </p:cNvPr>
          <p:cNvSpPr txBox="1"/>
          <p:nvPr/>
        </p:nvSpPr>
        <p:spPr>
          <a:xfrm>
            <a:off x="2763162" y="807715"/>
            <a:ext cx="79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 </a:t>
            </a:r>
            <a:r>
              <a:rPr lang="zh-CN" altLang="en-US" dirty="0"/>
              <a:t>图</a:t>
            </a:r>
            <a:r>
              <a:rPr lang="en-US" altLang="zh-CN" dirty="0"/>
              <a:t>5 ] </a:t>
            </a:r>
            <a:r>
              <a:rPr lang="zh-CN" altLang="en-US" dirty="0"/>
              <a:t>纵轴吞吐量</a:t>
            </a:r>
            <a:r>
              <a:rPr lang="en-US" altLang="zh-CN" dirty="0"/>
              <a:t>/CPU</a:t>
            </a:r>
            <a:r>
              <a:rPr lang="zh-CN" altLang="en-US" dirty="0"/>
              <a:t>占用率，横轴</a:t>
            </a:r>
            <a:r>
              <a:rPr lang="en-US" altLang="zh-CN" dirty="0" err="1"/>
              <a:t>iodepth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根线表示工作负载，折线图</a:t>
            </a:r>
          </a:p>
        </p:txBody>
      </p:sp>
    </p:spTree>
    <p:extLst>
      <p:ext uri="{BB962C8B-B14F-4D97-AF65-F5344CB8AC3E}">
        <p14:creationId xmlns:p14="http://schemas.microsoft.com/office/powerpoint/2010/main" val="131393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270</Words>
  <Application>Microsoft Office PowerPoint</Application>
  <PresentationFormat>宽屏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Xinwei</dc:creator>
  <cp:lastModifiedBy>Wang Xinwei</cp:lastModifiedBy>
  <cp:revision>27</cp:revision>
  <dcterms:created xsi:type="dcterms:W3CDTF">2020-05-16T13:38:01Z</dcterms:created>
  <dcterms:modified xsi:type="dcterms:W3CDTF">2020-05-20T06:27:09Z</dcterms:modified>
</cp:coreProperties>
</file>