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8" r:id="rId6"/>
    <p:sldId id="264" r:id="rId7"/>
    <p:sldId id="261" r:id="rId8"/>
    <p:sldId id="266" r:id="rId9"/>
    <p:sldId id="265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51A3C-818E-43C2-9C9B-B64B2EE78EE1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CB58F-6C95-44DD-9752-6F4EDE93C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CB58F-6C95-44DD-9752-6F4EDE93C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1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3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4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741D-5899-4A1F-9A06-E4D09F7A8CC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EE8E-5638-4B19-8F3C-F60D43BD2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1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QVDO: QAT Accelerated Compression in Block Layer for Filesystem Agnostic Storage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Helin Guo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1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Journal</a:t>
            </a:r>
          </a:p>
          <a:p>
            <a:pPr lvl="1"/>
            <a:r>
              <a:rPr lang="en-US" altLang="zh-CN" dirty="0"/>
              <a:t>Multi-thread to reduce CPU utilization</a:t>
            </a:r>
          </a:p>
          <a:p>
            <a:r>
              <a:rPr lang="en-US" altLang="zh-CN" dirty="0"/>
              <a:t>Hash Optimization</a:t>
            </a:r>
          </a:p>
          <a:p>
            <a:pPr lvl="1"/>
            <a:r>
              <a:rPr lang="en-US" altLang="zh-CN" dirty="0"/>
              <a:t>Hash-compress chain</a:t>
            </a:r>
          </a:p>
          <a:p>
            <a:pPr lvl="1"/>
            <a:r>
              <a:rPr lang="en-US" altLang="zh-CN" dirty="0"/>
              <a:t>Collision using compressed result to compare</a:t>
            </a:r>
          </a:p>
          <a:p>
            <a:r>
              <a:rPr lang="en-US" altLang="zh-CN" dirty="0"/>
              <a:t>Efficient Block Management</a:t>
            </a:r>
          </a:p>
          <a:p>
            <a:pPr lvl="1"/>
            <a:r>
              <a:rPr lang="en-US" altLang="zh-CN" dirty="0"/>
              <a:t>Avoid ineffective packed block</a:t>
            </a:r>
          </a:p>
          <a:p>
            <a:pPr lvl="2"/>
            <a:r>
              <a:rPr lang="en-US" altLang="zh-CN" dirty="0"/>
              <a:t>Compressed 3.5k/4k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06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67BFA72-4956-7641-91FE-549A87DB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648068"/>
              </p:ext>
            </p:extLst>
          </p:nvPr>
        </p:nvGraphicFramePr>
        <p:xfrm>
          <a:off x="838200" y="1825625"/>
          <a:ext cx="10515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8504731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179406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28581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804185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372226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32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Sum of 1 partition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Cpu</a:t>
                      </a:r>
                      <a:r>
                        <a:rPr lang="en-US" altLang="zh-CN" dirty="0"/>
                        <a:t>*2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jounal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Configuration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8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Only </a:t>
                      </a:r>
                      <a:r>
                        <a:rPr lang="en-US" altLang="zh-CN" dirty="0" err="1"/>
                        <a:t>NVMe</a:t>
                      </a:r>
                      <a:r>
                        <a:rPr lang="en-US" altLang="zh-CN" dirty="0"/>
                        <a:t> SSD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1875MB/s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6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VDO without compress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1495MB/s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2-1-2-1-2-2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VDO with LZ4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1284MB/s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1-2-2-2-2-2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66822"/>
                  </a:ext>
                </a:extLst>
              </a:tr>
              <a:tr h="22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VDO with </a:t>
                      </a:r>
                      <a:r>
                        <a:rPr lang="en-US" altLang="zh-CN" dirty="0" err="1"/>
                        <a:t>zlib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1-1-2-1-2-2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VDO with QAT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1-2-2-1-2-1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VDO with QAT async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1424MB/s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2-1-2-2-2-2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1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VDO with QAT async multi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1427MB/s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2-1-2-1-2-2-2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22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15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Block-layer compression</a:t>
            </a:r>
          </a:p>
          <a:p>
            <a:pPr lvl="1"/>
            <a:r>
              <a:rPr lang="en-US" altLang="zh-CN" dirty="0"/>
              <a:t>Based on VDO</a:t>
            </a:r>
          </a:p>
          <a:p>
            <a:r>
              <a:rPr lang="en-US" altLang="zh-CN" dirty="0"/>
              <a:t>Hardware-assisted technology</a:t>
            </a:r>
          </a:p>
          <a:p>
            <a:pPr lvl="1"/>
            <a:r>
              <a:rPr lang="en-US" altLang="zh-CN" dirty="0"/>
              <a:t>Intel QAT technology</a:t>
            </a:r>
          </a:p>
          <a:p>
            <a:r>
              <a:rPr lang="en-US" altLang="zh-CN" dirty="0"/>
              <a:t>Hardware-software coordination</a:t>
            </a:r>
          </a:p>
          <a:p>
            <a:pPr lvl="1"/>
            <a:r>
              <a:rPr lang="en-US" altLang="zh-CN" dirty="0"/>
              <a:t>Asynchronous mode</a:t>
            </a:r>
          </a:p>
          <a:p>
            <a:r>
              <a:rPr lang="en-US" altLang="zh-CN" dirty="0"/>
              <a:t>Parallel processing</a:t>
            </a:r>
          </a:p>
          <a:p>
            <a:pPr lvl="1"/>
            <a:r>
              <a:rPr lang="en-US" altLang="zh-CN" dirty="0"/>
              <a:t>Multi-packer thread</a:t>
            </a:r>
          </a:p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Block-layer compression</a:t>
            </a:r>
          </a:p>
          <a:p>
            <a:pPr lvl="1"/>
            <a:r>
              <a:rPr lang="en-US" altLang="zh-CN" dirty="0"/>
              <a:t>File system agnostic</a:t>
            </a:r>
          </a:p>
          <a:p>
            <a:pPr lvl="1"/>
            <a:r>
              <a:rPr lang="en-US" altLang="zh-CN" dirty="0"/>
              <a:t>Virtual Data Optimizer(VDO)</a:t>
            </a:r>
          </a:p>
          <a:p>
            <a:r>
              <a:rPr lang="en-US" altLang="zh-CN" dirty="0"/>
              <a:t>Hardware-assisted compression</a:t>
            </a:r>
          </a:p>
          <a:p>
            <a:pPr lvl="1"/>
            <a:r>
              <a:rPr lang="en-US" altLang="zh-CN" dirty="0"/>
              <a:t>High compression ratio with low CPU utilization</a:t>
            </a:r>
          </a:p>
          <a:p>
            <a:r>
              <a:rPr lang="en-US" altLang="zh-CN" dirty="0"/>
              <a:t>Hardware-software coordination</a:t>
            </a:r>
          </a:p>
          <a:p>
            <a:pPr lvl="1"/>
            <a:r>
              <a:rPr lang="en-US" altLang="zh-CN" dirty="0"/>
              <a:t>Asynchronous mode</a:t>
            </a:r>
          </a:p>
          <a:p>
            <a:r>
              <a:rPr lang="en-US" altLang="zh-CN" dirty="0"/>
              <a:t>Parallel optimization</a:t>
            </a:r>
          </a:p>
          <a:p>
            <a:pPr lvl="1"/>
            <a:r>
              <a:rPr lang="en-US" altLang="zh-CN" dirty="0"/>
              <a:t>Multi-thread handling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7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center with massive storage I/O</a:t>
            </a:r>
          </a:p>
          <a:p>
            <a:pPr lvl="1"/>
            <a:r>
              <a:rPr lang="en-US" altLang="zh-CN" dirty="0"/>
              <a:t>Performance and efficiency of storage subsystem</a:t>
            </a:r>
          </a:p>
          <a:p>
            <a:r>
              <a:rPr lang="en-US" altLang="zh-CN" dirty="0"/>
              <a:t>Data compression</a:t>
            </a:r>
          </a:p>
          <a:p>
            <a:pPr lvl="1"/>
            <a:r>
              <a:rPr lang="en-US" altLang="zh-CN" dirty="0"/>
              <a:t>Compute resources</a:t>
            </a:r>
          </a:p>
          <a:p>
            <a:pPr lvl="2"/>
            <a:r>
              <a:rPr lang="en-US" altLang="zh-CN" dirty="0"/>
              <a:t>Different lossless algorithm</a:t>
            </a:r>
          </a:p>
          <a:p>
            <a:pPr lvl="1"/>
            <a:r>
              <a:rPr lang="en-US" altLang="zh-CN" dirty="0"/>
              <a:t>System layers</a:t>
            </a:r>
          </a:p>
          <a:p>
            <a:pPr lvl="2"/>
            <a:r>
              <a:rPr lang="en-US" altLang="zh-CN" dirty="0"/>
              <a:t>Block layer vs application and file system layer</a:t>
            </a:r>
          </a:p>
          <a:p>
            <a:r>
              <a:rPr lang="en-US" altLang="zh-CN" dirty="0"/>
              <a:t>Hardware-assisted accelerators</a:t>
            </a:r>
          </a:p>
          <a:p>
            <a:pPr lvl="1"/>
            <a:r>
              <a:rPr lang="en-US" altLang="zh-CN" dirty="0"/>
              <a:t>ASIC vs GPU, FPGA</a:t>
            </a:r>
          </a:p>
          <a:p>
            <a:r>
              <a:rPr lang="en-US" altLang="zh-CN" dirty="0"/>
              <a:t>Hardware-software coordination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53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Deduplicate</a:t>
            </a:r>
            <a:r>
              <a:rPr lang="en-US" altLang="zh-CN" dirty="0"/>
              <a:t>-&gt;Compress-&gt;Packer-&gt;Journal-&gt;Block Map</a:t>
            </a:r>
          </a:p>
          <a:p>
            <a:pPr lvl="1"/>
            <a:r>
              <a:rPr lang="en-US" altLang="zh-CN" dirty="0"/>
              <a:t>Data will be sent to physical device after packed successfully</a:t>
            </a:r>
          </a:p>
          <a:p>
            <a:r>
              <a:rPr lang="en-US" altLang="zh-CN" dirty="0"/>
              <a:t>Data works as 4K unit</a:t>
            </a:r>
          </a:p>
          <a:p>
            <a:pPr lvl="1"/>
            <a:r>
              <a:rPr lang="en-US" altLang="zh-CN" dirty="0" err="1"/>
              <a:t>DataKVIO</a:t>
            </a:r>
            <a:r>
              <a:rPr lang="en-US" altLang="zh-CN" dirty="0"/>
              <a:t> works at physical layer</a:t>
            </a:r>
          </a:p>
          <a:p>
            <a:pPr lvl="1"/>
            <a:r>
              <a:rPr lang="en-US" altLang="zh-CN" dirty="0" err="1"/>
              <a:t>DataVIO</a:t>
            </a:r>
            <a:r>
              <a:rPr lang="en-US" altLang="zh-CN" dirty="0"/>
              <a:t> works at logical layer</a:t>
            </a:r>
          </a:p>
          <a:p>
            <a:r>
              <a:rPr lang="en-US" altLang="zh-CN" dirty="0"/>
              <a:t>Each module works on several threads</a:t>
            </a:r>
          </a:p>
          <a:p>
            <a:pPr lvl="1"/>
            <a:r>
              <a:rPr lang="en-US" altLang="zh-CN" dirty="0"/>
              <a:t>Assert to ensure working on correct thread</a:t>
            </a:r>
          </a:p>
          <a:p>
            <a:pPr lvl="1"/>
            <a:r>
              <a:rPr lang="en-US" altLang="zh-CN" dirty="0"/>
              <a:t>Data will be sent to a waiting queue on next module thread</a:t>
            </a:r>
          </a:p>
        </p:txBody>
      </p:sp>
    </p:spTree>
    <p:extLst>
      <p:ext uri="{BB962C8B-B14F-4D97-AF65-F5344CB8AC3E}">
        <p14:creationId xmlns:p14="http://schemas.microsoft.com/office/powerpoint/2010/main" val="331563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Design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267" y="1690689"/>
            <a:ext cx="5559041" cy="4144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A8989-355B-4399-895D-9638E095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5" y="1813237"/>
            <a:ext cx="3131889" cy="41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8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Hardware-software coordination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Compress module</a:t>
            </a:r>
          </a:p>
          <a:p>
            <a:pPr lvl="1"/>
            <a:r>
              <a:rPr lang="en-US" altLang="zh-CN" dirty="0"/>
              <a:t>Retrieve data from CPU queue</a:t>
            </a:r>
          </a:p>
          <a:p>
            <a:pPr lvl="1"/>
            <a:r>
              <a:rPr lang="en-US" altLang="zh-CN" dirty="0"/>
              <a:t>Compress data</a:t>
            </a:r>
          </a:p>
          <a:p>
            <a:pPr lvl="1"/>
            <a:r>
              <a:rPr lang="en-US" altLang="zh-CN" dirty="0"/>
              <a:t>Send data to Packer queue</a:t>
            </a:r>
          </a:p>
          <a:p>
            <a:r>
              <a:rPr lang="en-US" altLang="zh-CN" dirty="0"/>
              <a:t>Traditional synchronous mode</a:t>
            </a:r>
          </a:p>
          <a:p>
            <a:pPr lvl="1"/>
            <a:r>
              <a:rPr lang="en-US" altLang="zh-CN" dirty="0"/>
              <a:t>Using CPU to compress data</a:t>
            </a:r>
          </a:p>
          <a:p>
            <a:pPr lvl="1"/>
            <a:r>
              <a:rPr lang="en-US" altLang="zh-CN" dirty="0"/>
              <a:t>Wait for result and handle next work </a:t>
            </a:r>
          </a:p>
          <a:p>
            <a:pPr lvl="1"/>
            <a:r>
              <a:rPr lang="en-US" altLang="zh-CN" dirty="0"/>
              <a:t>Not suit for hardware 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21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Asynchronous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Sender worker</a:t>
            </a:r>
          </a:p>
          <a:p>
            <a:pPr lvl="1"/>
            <a:r>
              <a:rPr lang="en-US" altLang="zh-CN" dirty="0"/>
              <a:t>Retrieve a block of data from CPU queue</a:t>
            </a:r>
          </a:p>
          <a:p>
            <a:pPr lvl="1"/>
            <a:r>
              <a:rPr lang="en-US" altLang="zh-CN" dirty="0"/>
              <a:t>Select compression method</a:t>
            </a:r>
          </a:p>
          <a:p>
            <a:pPr lvl="1"/>
            <a:r>
              <a:rPr lang="en-US" altLang="zh-CN" dirty="0"/>
              <a:t>Construct a data structure saving context</a:t>
            </a:r>
          </a:p>
          <a:p>
            <a:pPr lvl="2"/>
            <a:r>
              <a:rPr lang="en-US" altLang="zh-CN" dirty="0" err="1"/>
              <a:t>QATCallbackTag</a:t>
            </a:r>
            <a:endParaRPr lang="en-US" altLang="zh-CN" dirty="0"/>
          </a:p>
          <a:p>
            <a:pPr lvl="1"/>
            <a:r>
              <a:rPr lang="en-US" altLang="zh-CN" dirty="0"/>
              <a:t>Send data to a QAT instance</a:t>
            </a:r>
          </a:p>
          <a:p>
            <a:r>
              <a:rPr lang="en-US" altLang="zh-CN" dirty="0"/>
              <a:t>Receive worker</a:t>
            </a:r>
          </a:p>
          <a:p>
            <a:pPr lvl="1"/>
            <a:r>
              <a:rPr lang="en-US" altLang="zh-CN" dirty="0"/>
              <a:t>Receive data from QAT instance</a:t>
            </a:r>
          </a:p>
          <a:p>
            <a:pPr lvl="1"/>
            <a:r>
              <a:rPr lang="en-US" altLang="zh-CN" dirty="0"/>
              <a:t>Reconstruct data context from tag</a:t>
            </a:r>
          </a:p>
          <a:p>
            <a:pPr lvl="1"/>
            <a:r>
              <a:rPr lang="en-US" altLang="zh-CN" dirty="0"/>
              <a:t>Send data to packer queue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9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QAT compress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Data stored in </a:t>
            </a:r>
            <a:r>
              <a:rPr lang="en-US" altLang="zh-CN" dirty="0" err="1"/>
              <a:t>DataKVIO</a:t>
            </a:r>
            <a:endParaRPr lang="en-US" altLang="zh-CN" dirty="0"/>
          </a:p>
          <a:p>
            <a:r>
              <a:rPr lang="en-US" altLang="zh-CN" dirty="0"/>
              <a:t>Scatter Buffer List</a:t>
            </a:r>
          </a:p>
          <a:p>
            <a:pPr lvl="1"/>
            <a:r>
              <a:rPr lang="en-US" altLang="zh-CN" dirty="0"/>
              <a:t>Partition by page frames</a:t>
            </a:r>
          </a:p>
          <a:p>
            <a:r>
              <a:rPr lang="en-US" altLang="zh-CN" dirty="0" err="1"/>
              <a:t>QATCallbackTag</a:t>
            </a:r>
            <a:endParaRPr lang="en-US" altLang="zh-CN" dirty="0"/>
          </a:p>
          <a:p>
            <a:pPr lvl="1"/>
            <a:r>
              <a:rPr lang="en-US" altLang="zh-CN" dirty="0"/>
              <a:t>Storing a pointer to data</a:t>
            </a:r>
          </a:p>
          <a:p>
            <a:pPr lvl="1"/>
            <a:r>
              <a:rPr lang="en-US" altLang="zh-CN" dirty="0"/>
              <a:t>Storing pointers to metadata</a:t>
            </a:r>
          </a:p>
          <a:p>
            <a:pPr lvl="1"/>
            <a:r>
              <a:rPr lang="en-US" altLang="zh-CN" dirty="0"/>
              <a:t>Storing a pointer to allocated memory</a:t>
            </a:r>
          </a:p>
          <a:p>
            <a:r>
              <a:rPr lang="en-US" altLang="zh-CN" dirty="0"/>
              <a:t>Hardware configuration</a:t>
            </a:r>
          </a:p>
          <a:p>
            <a:pPr lvl="1"/>
            <a:r>
              <a:rPr lang="en-US" altLang="zh-CN" dirty="0"/>
              <a:t>Instances</a:t>
            </a:r>
          </a:p>
          <a:p>
            <a:pPr lvl="1"/>
            <a:r>
              <a:rPr lang="en-US" altLang="zh-CN" dirty="0"/>
              <a:t>Interrupt and polling</a:t>
            </a:r>
          </a:p>
          <a:p>
            <a:pPr lvl="1"/>
            <a:r>
              <a:rPr lang="en-US" altLang="zh-CN" dirty="0"/>
              <a:t>Core affinity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9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Scalable thread in system</a:t>
            </a:r>
          </a:p>
          <a:p>
            <a:pPr lvl="1"/>
            <a:r>
              <a:rPr lang="en-US" altLang="zh-CN" dirty="0"/>
              <a:t>CPU, Hash, Logical, Physical, </a:t>
            </a:r>
            <a:r>
              <a:rPr lang="en-US" altLang="zh-CN" dirty="0" err="1"/>
              <a:t>Ack</a:t>
            </a:r>
            <a:r>
              <a:rPr lang="en-US" altLang="zh-CN" dirty="0"/>
              <a:t>, Bio,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Single thread in system</a:t>
            </a:r>
          </a:p>
          <a:p>
            <a:pPr lvl="1"/>
            <a:r>
              <a:rPr lang="en-US" altLang="zh-CN" dirty="0"/>
              <a:t>Packer and Journal</a:t>
            </a:r>
          </a:p>
          <a:p>
            <a:r>
              <a:rPr lang="en-US" altLang="zh-CN" dirty="0"/>
              <a:t>Convert Packer thread to multi-thread</a:t>
            </a:r>
          </a:p>
          <a:p>
            <a:pPr lvl="1"/>
            <a:r>
              <a:rPr lang="en-US" altLang="zh-CN" dirty="0"/>
              <a:t>Marks each block of data with a packer number</a:t>
            </a:r>
          </a:p>
          <a:p>
            <a:pPr lvl="1"/>
            <a:r>
              <a:rPr lang="en-US" altLang="zh-CN" dirty="0"/>
              <a:t>Send works to several Packer thread after compression</a:t>
            </a:r>
          </a:p>
          <a:p>
            <a:pPr lvl="1"/>
            <a:r>
              <a:rPr lang="en-US" altLang="zh-CN" dirty="0"/>
              <a:t>Inform each Packer thread after writing to disk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67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472</Words>
  <Application>Microsoft Office PowerPoint</Application>
  <PresentationFormat>Widescreen</PresentationFormat>
  <Paragraphs>142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QVDO: QAT Accelerated Compression in Block Layer for Filesystem Agnostic Storage </vt:lpstr>
      <vt:lpstr>Brief Intro</vt:lpstr>
      <vt:lpstr>Background</vt:lpstr>
      <vt:lpstr>Design</vt:lpstr>
      <vt:lpstr>Design</vt:lpstr>
      <vt:lpstr>Hardware-software coordination</vt:lpstr>
      <vt:lpstr>Asynchronous mode</vt:lpstr>
      <vt:lpstr>QAT compress module</vt:lpstr>
      <vt:lpstr>Multi-thread</vt:lpstr>
      <vt:lpstr>Future works</vt:lpstr>
      <vt:lpstr>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QVDO: </dc:title>
  <dc:creator>Guo Helin</dc:creator>
  <cp:keywords>CTPClassification=CTP_NT</cp:keywords>
  <cp:lastModifiedBy>Guo, Helin</cp:lastModifiedBy>
  <cp:revision>36</cp:revision>
  <dcterms:created xsi:type="dcterms:W3CDTF">2019-10-21T13:21:47Z</dcterms:created>
  <dcterms:modified xsi:type="dcterms:W3CDTF">2019-12-13T06:23:26Z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dc5c9c10-37cc-4f48-a0e3-d780a3a6818e</vt:lpwstr>
  </property>
  <property fmtid="{D5CDD505-2E9C-101B-9397-08002B2CF9AE}" pid="3" name="CTP_TimeStamp">
    <vt:lpwstr>2019-12-13 06:23:26Z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