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3" r:id="rId3"/>
    <p:sldId id="274" r:id="rId4"/>
    <p:sldId id="276" r:id="rId5"/>
    <p:sldId id="265" r:id="rId6"/>
    <p:sldId id="269" r:id="rId7"/>
    <p:sldId id="257" r:id="rId8"/>
    <p:sldId id="267" r:id="rId9"/>
    <p:sldId id="268" r:id="rId10"/>
    <p:sldId id="259" r:id="rId11"/>
    <p:sldId id="260" r:id="rId12"/>
    <p:sldId id="258" r:id="rId13"/>
    <p:sldId id="262" r:id="rId14"/>
    <p:sldId id="264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62602AD-19D2-4684-9B2B-E80A46C5F9CA}">
          <p14:sldIdLst>
            <p14:sldId id="275"/>
            <p14:sldId id="273"/>
            <p14:sldId id="274"/>
            <p14:sldId id="276"/>
          </p14:sldIdLst>
        </p14:section>
        <p14:section name="无标题节" id="{083677FC-BCD1-4A2A-9ED1-84FEED0B55EF}">
          <p14:sldIdLst>
            <p14:sldId id="265"/>
            <p14:sldId id="269"/>
          </p14:sldIdLst>
        </p14:section>
        <p14:section name="无标题节" id="{6D9F30D5-68A6-46CE-8C96-6D8D487C83DD}">
          <p14:sldIdLst>
            <p14:sldId id="257"/>
            <p14:sldId id="267"/>
            <p14:sldId id="268"/>
          </p14:sldIdLst>
        </p14:section>
        <p14:section name="无标题节" id="{72FA4F71-8E89-470C-8A2E-F5F2B7D22FA4}">
          <p14:sldIdLst>
            <p14:sldId id="259"/>
            <p14:sldId id="260"/>
            <p14:sldId id="258"/>
          </p14:sldIdLst>
        </p14:section>
        <p14:section name="无标题节" id="{D8D9153E-F0A6-4132-AD16-E39A5CFFFCF1}">
          <p14:sldIdLst>
            <p14:sldId id="262"/>
            <p14:sldId id="264"/>
          </p14:sldIdLst>
        </p14:section>
        <p14:section name="无标题节" id="{D4A82F19-64EE-4F6E-9014-F289F1C5A7DA}">
          <p14:sldIdLst>
            <p14:sldId id="271"/>
          </p14:sldIdLst>
        </p14:section>
        <p14:section name="无标题节" id="{74B05C6E-A09F-4AF5-857A-012791F228A2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5B9BD5"/>
    <a:srgbClr val="FFD966"/>
    <a:srgbClr val="ED7D31"/>
    <a:srgbClr val="F7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VDO-OFF</c:v>
                </c:pt>
              </c:strCache>
            </c:strRef>
          </c:tx>
          <c:spPr>
            <a:solidFill>
              <a:schemeClr val="accent2">
                <a:alpha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2264</c:v>
                </c:pt>
                <c:pt idx="1">
                  <c:v>1456</c:v>
                </c:pt>
                <c:pt idx="2">
                  <c:v>2185</c:v>
                </c:pt>
                <c:pt idx="3">
                  <c:v>1484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8-4A33-B387-63C7D45C3B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VDO-ON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2082</c:v>
                </c:pt>
                <c:pt idx="1">
                  <c:v>831</c:v>
                </c:pt>
                <c:pt idx="2">
                  <c:v>2037</c:v>
                </c:pt>
                <c:pt idx="3">
                  <c:v>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28-4A33-B387-63C7D45C3B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VDO-QAT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1896</c:v>
                </c:pt>
                <c:pt idx="1">
                  <c:v>1261</c:v>
                </c:pt>
                <c:pt idx="2">
                  <c:v>2014</c:v>
                </c:pt>
                <c:pt idx="3">
                  <c:v>1128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28-4A33-B387-63C7D45C3B1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VDO-QAT-MULTI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2011</c:v>
                </c:pt>
                <c:pt idx="1">
                  <c:v>1312</c:v>
                </c:pt>
                <c:pt idx="2">
                  <c:v>2034</c:v>
                </c:pt>
                <c:pt idx="3">
                  <c:v>1156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28-4A33-B387-63C7D45C3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7971056"/>
        <c:axId val="369954112"/>
      </c:barChart>
      <c:catAx>
        <c:axId val="2057971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/>
                  <a:t>FIO</a:t>
                </a:r>
                <a:r>
                  <a:rPr lang="zh-CN" altLang="en-US" sz="1200" b="1" dirty="0"/>
                  <a:t>工作负载类型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9954112"/>
        <c:crosses val="autoZero"/>
        <c:auto val="1"/>
        <c:lblAlgn val="ctr"/>
        <c:lblOffset val="100"/>
        <c:noMultiLvlLbl val="0"/>
      </c:catAx>
      <c:valAx>
        <c:axId val="36995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吞吐量（</a:t>
                </a:r>
                <a:r>
                  <a:rPr lang="en-US" altLang="zh-CN" sz="1200" b="1" dirty="0"/>
                  <a:t>MB/s</a:t>
                </a:r>
                <a:r>
                  <a:rPr lang="zh-CN" altLang="en-US" sz="1200" b="1" dirty="0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7971056"/>
        <c:crosses val="autoZero"/>
        <c:crossBetween val="between"/>
      </c:valAx>
      <c:spPr>
        <a:noFill/>
        <a:ln w="15875">
          <a:solidFill>
            <a:schemeClr val="bg1">
              <a:lumMod val="6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28919402066929134"/>
          <c:y val="0.924747449252595"/>
          <c:w val="0.55911183562992128"/>
          <c:h val="4.7044404105426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seqr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bs=4K</c:v>
                </c:pt>
                <c:pt idx="1">
                  <c:v>bs=8</c:v>
                </c:pt>
                <c:pt idx="2">
                  <c:v>bs=16</c:v>
                </c:pt>
                <c:pt idx="3">
                  <c:v>bs=32</c:v>
                </c:pt>
                <c:pt idx="4">
                  <c:v>bs=64</c:v>
                </c:pt>
                <c:pt idx="5">
                  <c:v>bs=128</c:v>
                </c:pt>
                <c:pt idx="6">
                  <c:v>bs=256</c:v>
                </c:pt>
                <c:pt idx="7">
                  <c:v>bs=512</c:v>
                </c:pt>
                <c:pt idx="8">
                  <c:v>bs=1024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1510</c:v>
                </c:pt>
                <c:pt idx="1">
                  <c:v>1882</c:v>
                </c:pt>
                <c:pt idx="2">
                  <c:v>1884</c:v>
                </c:pt>
                <c:pt idx="3">
                  <c:v>1885</c:v>
                </c:pt>
                <c:pt idx="4">
                  <c:v>1861</c:v>
                </c:pt>
                <c:pt idx="5">
                  <c:v>1909</c:v>
                </c:pt>
                <c:pt idx="6">
                  <c:v>1893</c:v>
                </c:pt>
                <c:pt idx="7">
                  <c:v>1830</c:v>
                </c:pt>
                <c:pt idx="8">
                  <c:v>1831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5F-4A57-A782-4F524DCAEE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seqw</c:v>
                </c:pt>
              </c:strCache>
            </c:strRef>
          </c:tx>
          <c:spPr>
            <a:ln w="3810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bs=4K</c:v>
                </c:pt>
                <c:pt idx="1">
                  <c:v>bs=8</c:v>
                </c:pt>
                <c:pt idx="2">
                  <c:v>bs=16</c:v>
                </c:pt>
                <c:pt idx="3">
                  <c:v>bs=32</c:v>
                </c:pt>
                <c:pt idx="4">
                  <c:v>bs=64</c:v>
                </c:pt>
                <c:pt idx="5">
                  <c:v>bs=128</c:v>
                </c:pt>
                <c:pt idx="6">
                  <c:v>bs=256</c:v>
                </c:pt>
                <c:pt idx="7">
                  <c:v>bs=512</c:v>
                </c:pt>
                <c:pt idx="8">
                  <c:v>bs=1024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1077</c:v>
                </c:pt>
                <c:pt idx="1">
                  <c:v>1159</c:v>
                </c:pt>
                <c:pt idx="2">
                  <c:v>1272</c:v>
                </c:pt>
                <c:pt idx="3">
                  <c:v>1281</c:v>
                </c:pt>
                <c:pt idx="4">
                  <c:v>1175</c:v>
                </c:pt>
                <c:pt idx="5">
                  <c:v>1240</c:v>
                </c:pt>
                <c:pt idx="6">
                  <c:v>1280</c:v>
                </c:pt>
                <c:pt idx="7">
                  <c:v>1254</c:v>
                </c:pt>
                <c:pt idx="8">
                  <c:v>1218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5F-4A57-A782-4F524DCAEE1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randr</c:v>
                </c:pt>
              </c:strCache>
            </c:strRef>
          </c:tx>
          <c:spPr>
            <a:ln w="381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bs=4K</c:v>
                </c:pt>
                <c:pt idx="1">
                  <c:v>bs=8</c:v>
                </c:pt>
                <c:pt idx="2">
                  <c:v>bs=16</c:v>
                </c:pt>
                <c:pt idx="3">
                  <c:v>bs=32</c:v>
                </c:pt>
                <c:pt idx="4">
                  <c:v>bs=64</c:v>
                </c:pt>
                <c:pt idx="5">
                  <c:v>bs=128</c:v>
                </c:pt>
                <c:pt idx="6">
                  <c:v>bs=256</c:v>
                </c:pt>
                <c:pt idx="7">
                  <c:v>bs=512</c:v>
                </c:pt>
                <c:pt idx="8">
                  <c:v>bs=1024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1317</c:v>
                </c:pt>
                <c:pt idx="1">
                  <c:v>1962</c:v>
                </c:pt>
                <c:pt idx="2">
                  <c:v>2018</c:v>
                </c:pt>
                <c:pt idx="3">
                  <c:v>2009</c:v>
                </c:pt>
                <c:pt idx="4">
                  <c:v>1979</c:v>
                </c:pt>
                <c:pt idx="5">
                  <c:v>1937</c:v>
                </c:pt>
                <c:pt idx="6">
                  <c:v>1923</c:v>
                </c:pt>
                <c:pt idx="7">
                  <c:v>1872</c:v>
                </c:pt>
                <c:pt idx="8">
                  <c:v>1843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5F-4A57-A782-4F524DCAEE1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randw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38100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bs=4K</c:v>
                </c:pt>
                <c:pt idx="1">
                  <c:v>bs=8</c:v>
                </c:pt>
                <c:pt idx="2">
                  <c:v>bs=16</c:v>
                </c:pt>
                <c:pt idx="3">
                  <c:v>bs=32</c:v>
                </c:pt>
                <c:pt idx="4">
                  <c:v>bs=64</c:v>
                </c:pt>
                <c:pt idx="5">
                  <c:v>bs=128</c:v>
                </c:pt>
                <c:pt idx="6">
                  <c:v>bs=256</c:v>
                </c:pt>
                <c:pt idx="7">
                  <c:v>bs=512</c:v>
                </c:pt>
                <c:pt idx="8">
                  <c:v>bs=1024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1036</c:v>
                </c:pt>
                <c:pt idx="1">
                  <c:v>1090</c:v>
                </c:pt>
                <c:pt idx="2">
                  <c:v>1127</c:v>
                </c:pt>
                <c:pt idx="3">
                  <c:v>1125</c:v>
                </c:pt>
                <c:pt idx="4">
                  <c:v>1137</c:v>
                </c:pt>
                <c:pt idx="5">
                  <c:v>1168</c:v>
                </c:pt>
                <c:pt idx="6">
                  <c:v>1148</c:v>
                </c:pt>
                <c:pt idx="7">
                  <c:v>1143</c:v>
                </c:pt>
                <c:pt idx="8">
                  <c:v>1054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05F-4A57-A782-4F524DCAEE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1700656"/>
        <c:axId val="529773216"/>
      </c:lineChart>
      <c:catAx>
        <c:axId val="541700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单次读写块大小</a:t>
                </a:r>
                <a:r>
                  <a:rPr lang="en-US" altLang="zh-CN" sz="1200" b="1" dirty="0"/>
                  <a:t>/bs</a:t>
                </a:r>
                <a:r>
                  <a:rPr lang="zh-CN" altLang="en-US" sz="1200" b="1" dirty="0"/>
                  <a:t>（</a:t>
                </a:r>
                <a:r>
                  <a:rPr lang="en-US" altLang="zh-CN" sz="1200" b="1" dirty="0"/>
                  <a:t>KB</a:t>
                </a:r>
                <a:r>
                  <a:rPr lang="zh-CN" altLang="en-US" sz="1200" b="1" dirty="0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9773216"/>
        <c:crosses val="autoZero"/>
        <c:auto val="1"/>
        <c:lblAlgn val="ctr"/>
        <c:lblOffset val="100"/>
        <c:noMultiLvlLbl val="0"/>
      </c:catAx>
      <c:valAx>
        <c:axId val="52977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吞吐量（</a:t>
                </a:r>
                <a:r>
                  <a:rPr lang="en-US" altLang="zh-CN" sz="1200" b="1" dirty="0"/>
                  <a:t>MB/s</a:t>
                </a:r>
                <a:r>
                  <a:rPr lang="zh-CN" altLang="en-US" sz="1200" b="1" dirty="0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1700656"/>
        <c:crosses val="autoZero"/>
        <c:crossBetween val="between"/>
      </c:valAx>
      <c:spPr>
        <a:noFill/>
        <a:ln w="15875">
          <a:solidFill>
            <a:schemeClr val="bg1">
              <a:lumMod val="6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36549783185718243"/>
          <c:y val="0.93122183001834213"/>
          <c:w val="0.39961422691995463"/>
          <c:h val="4.99999141580796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VDO-OFF</c:v>
                </c:pt>
              </c:strCache>
            </c:strRef>
          </c:tx>
          <c:spPr>
            <a:solidFill>
              <a:srgbClr val="ED7D31">
                <a:alpha val="80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D7D31">
                  <a:alpha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708-4762-B3FF-B74383CD4FBC}"/>
              </c:ext>
            </c:extLst>
          </c:dPt>
          <c:cat>
            <c:strRef>
              <c:f>Sheet1!$A$2:$A$5</c:f>
              <c:strCache>
                <c:ptCount val="4"/>
                <c:pt idx="0">
                  <c:v>fileserver</c:v>
                </c:pt>
                <c:pt idx="1">
                  <c:v>webserver</c:v>
                </c:pt>
                <c:pt idx="2">
                  <c:v>varmail</c:v>
                </c:pt>
                <c:pt idx="3">
                  <c:v>randomrw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8-4A33-B387-63C7D45C3B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VDO-ON</c:v>
                </c:pt>
              </c:strCache>
            </c:strRef>
          </c:tx>
          <c:spPr>
            <a:solidFill>
              <a:srgbClr val="FFD966">
                <a:alpha val="85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fileserver</c:v>
                </c:pt>
                <c:pt idx="1">
                  <c:v>webserver</c:v>
                </c:pt>
                <c:pt idx="2">
                  <c:v>varmail</c:v>
                </c:pt>
                <c:pt idx="3">
                  <c:v>randomrw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0.90200000000000002</c:v>
                </c:pt>
                <c:pt idx="1">
                  <c:v>1.0129999999999999</c:v>
                </c:pt>
                <c:pt idx="2">
                  <c:v>0.88400000000000001</c:v>
                </c:pt>
                <c:pt idx="3">
                  <c:v>1.038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28-4A33-B387-63C7D45C3B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VDO-ZLIB</c:v>
                </c:pt>
              </c:strCache>
            </c:strRef>
          </c:tx>
          <c:spPr>
            <a:solidFill>
              <a:schemeClr val="bg2">
                <a:lumMod val="90000"/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fileserver</c:v>
                </c:pt>
                <c:pt idx="1">
                  <c:v>webserver</c:v>
                </c:pt>
                <c:pt idx="2">
                  <c:v>varmail</c:v>
                </c:pt>
                <c:pt idx="3">
                  <c:v>randomrw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0.38600000000000001</c:v>
                </c:pt>
                <c:pt idx="1">
                  <c:v>0.995</c:v>
                </c:pt>
                <c:pt idx="2">
                  <c:v>0.74399999999999999</c:v>
                </c:pt>
                <c:pt idx="3">
                  <c:v>0.64700000000000002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28-4A33-B387-63C7D45C3B1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VDO-QAT</c:v>
                </c:pt>
              </c:strCache>
            </c:strRef>
          </c:tx>
          <c:spPr>
            <a:solidFill>
              <a:srgbClr val="A9D18E">
                <a:alpha val="85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fileserver</c:v>
                </c:pt>
                <c:pt idx="1">
                  <c:v>webserver</c:v>
                </c:pt>
                <c:pt idx="2">
                  <c:v>varmail</c:v>
                </c:pt>
                <c:pt idx="3">
                  <c:v>randomrw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0.88500000000000001</c:v>
                </c:pt>
                <c:pt idx="1">
                  <c:v>1.002</c:v>
                </c:pt>
                <c:pt idx="2">
                  <c:v>0.98899999999999999</c:v>
                </c:pt>
                <c:pt idx="3">
                  <c:v>0.99199999999999999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28-4A33-B387-63C7D45C3B1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VDO-QAT-MULTI</c:v>
                </c:pt>
              </c:strCache>
            </c:strRef>
          </c:tx>
          <c:spPr>
            <a:solidFill>
              <a:srgbClr val="A9D18E">
                <a:alpha val="85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B9BD5">
                  <a:alpha val="8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376-4439-92E3-BFBC01AB4191}"/>
              </c:ext>
            </c:extLst>
          </c:dPt>
          <c:dPt>
            <c:idx val="1"/>
            <c:invertIfNegative val="0"/>
            <c:bubble3D val="0"/>
            <c:spPr>
              <a:solidFill>
                <a:srgbClr val="5B9BD5">
                  <a:alpha val="8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76-4439-92E3-BFBC01AB4191}"/>
              </c:ext>
            </c:extLst>
          </c:dPt>
          <c:dPt>
            <c:idx val="2"/>
            <c:invertIfNegative val="0"/>
            <c:bubble3D val="0"/>
            <c:spPr>
              <a:solidFill>
                <a:srgbClr val="5B9BD5">
                  <a:alpha val="8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376-4439-92E3-BFBC01AB4191}"/>
              </c:ext>
            </c:extLst>
          </c:dPt>
          <c:dPt>
            <c:idx val="3"/>
            <c:invertIfNegative val="0"/>
            <c:bubble3D val="0"/>
            <c:spPr>
              <a:solidFill>
                <a:srgbClr val="5B9BD5">
                  <a:alpha val="8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76-4439-92E3-BFBC01AB4191}"/>
              </c:ext>
            </c:extLst>
          </c:dPt>
          <c:cat>
            <c:strRef>
              <c:f>Sheet1!$A$2:$A$5</c:f>
              <c:strCache>
                <c:ptCount val="4"/>
                <c:pt idx="0">
                  <c:v>fileserver</c:v>
                </c:pt>
                <c:pt idx="1">
                  <c:v>webserver</c:v>
                </c:pt>
                <c:pt idx="2">
                  <c:v>varmail</c:v>
                </c:pt>
                <c:pt idx="3">
                  <c:v>randomrw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0.94199999999999995</c:v>
                </c:pt>
                <c:pt idx="1">
                  <c:v>0.99399999999999999</c:v>
                </c:pt>
                <c:pt idx="2">
                  <c:v>1</c:v>
                </c:pt>
                <c:pt idx="3">
                  <c:v>1.0569999999999999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76-4439-92E3-BFBC01AB41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7971056"/>
        <c:axId val="369954112"/>
      </c:barChart>
      <c:catAx>
        <c:axId val="2057971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>
                    <a:latin typeface="+mn-lt"/>
                    <a:ea typeface="+mj-ea"/>
                  </a:rPr>
                  <a:t>FIO</a:t>
                </a:r>
                <a:r>
                  <a:rPr lang="zh-CN" altLang="en-US" sz="1200" b="1" dirty="0">
                    <a:latin typeface="+mn-lt"/>
                    <a:ea typeface="+mj-ea"/>
                  </a:rPr>
                  <a:t>工作负载类型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9954112"/>
        <c:crosses val="autoZero"/>
        <c:auto val="1"/>
        <c:lblAlgn val="ctr"/>
        <c:lblOffset val="100"/>
        <c:noMultiLvlLbl val="0"/>
      </c:catAx>
      <c:valAx>
        <c:axId val="36995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吞吐量比例（</a:t>
                </a:r>
                <a:r>
                  <a:rPr lang="en-US" altLang="zh-CN" sz="1200" b="1" dirty="0"/>
                  <a:t>%</a:t>
                </a:r>
                <a:r>
                  <a:rPr lang="zh-CN" altLang="en-US" sz="1200" b="1" dirty="0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7971056"/>
        <c:crosses val="autoZero"/>
        <c:crossBetween val="between"/>
      </c:valAx>
      <c:spPr>
        <a:noFill/>
        <a:ln w="15875">
          <a:solidFill>
            <a:schemeClr val="bg1">
              <a:lumMod val="6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22669402066929134"/>
          <c:y val="0.92218307228514251"/>
          <c:w val="0.6830834153543307"/>
          <c:h val="4.70444041054261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VDO-OFF</c:v>
                </c:pt>
              </c:strCache>
            </c:strRef>
          </c:tx>
          <c:spPr>
            <a:solidFill>
              <a:srgbClr val="ED7D31">
                <a:alpha val="8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1.6779999999999999</c:v>
                </c:pt>
                <c:pt idx="1">
                  <c:v>1.6779999999999999</c:v>
                </c:pt>
                <c:pt idx="2">
                  <c:v>1.645</c:v>
                </c:pt>
                <c:pt idx="3">
                  <c:v>1.548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8-4A33-B387-63C7D45C3B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VDO-ON</c:v>
                </c:pt>
              </c:strCache>
            </c:strRef>
          </c:tx>
          <c:spPr>
            <a:solidFill>
              <a:srgbClr val="FFD966">
                <a:alpha val="85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1.74</c:v>
                </c:pt>
                <c:pt idx="1">
                  <c:v>1.3009999999999999</c:v>
                </c:pt>
                <c:pt idx="2">
                  <c:v>1.94</c:v>
                </c:pt>
                <c:pt idx="3">
                  <c:v>1.351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28-4A33-B387-63C7D45C3B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VDO-QAT</c:v>
                </c:pt>
              </c:strCache>
            </c:strRef>
          </c:tx>
          <c:spPr>
            <a:solidFill>
              <a:srgbClr val="A9D18E">
                <a:alpha val="85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2.2909999999999999</c:v>
                </c:pt>
                <c:pt idx="1">
                  <c:v>2.5139999999999998</c:v>
                </c:pt>
                <c:pt idx="2">
                  <c:v>2.282</c:v>
                </c:pt>
                <c:pt idx="3">
                  <c:v>2.6379999999999999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28-4A33-B387-63C7D45C3B1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VDO-QAT-MULTI</c:v>
                </c:pt>
              </c:strCache>
            </c:strRef>
          </c:tx>
          <c:spPr>
            <a:solidFill>
              <a:srgbClr val="5B9BD5">
                <a:alpha val="85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2.4009999999999998</c:v>
                </c:pt>
                <c:pt idx="1">
                  <c:v>2.3820000000000001</c:v>
                </c:pt>
                <c:pt idx="2">
                  <c:v>2.4169999999999998</c:v>
                </c:pt>
                <c:pt idx="3">
                  <c:v>2.4289999999999998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28-4A33-B387-63C7D45C3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7971056"/>
        <c:axId val="369954112"/>
      </c:barChart>
      <c:catAx>
        <c:axId val="2057971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/>
                  <a:t>FIO</a:t>
                </a:r>
                <a:r>
                  <a:rPr lang="zh-CN" altLang="en-US" sz="1200" b="1" dirty="0"/>
                  <a:t>工作负载类型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9954112"/>
        <c:crosses val="autoZero"/>
        <c:auto val="1"/>
        <c:lblAlgn val="ctr"/>
        <c:lblOffset val="100"/>
        <c:noMultiLvlLbl val="0"/>
      </c:catAx>
      <c:valAx>
        <c:axId val="36995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成本效益（</a:t>
                </a:r>
                <a:r>
                  <a:rPr lang="en-US" altLang="zh-CN" sz="1200" b="1" dirty="0"/>
                  <a:t>cost-efficiency</a:t>
                </a:r>
                <a:r>
                  <a:rPr lang="zh-CN" altLang="en-US" sz="1200" b="1" dirty="0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7971056"/>
        <c:crosses val="autoZero"/>
        <c:crossBetween val="between"/>
      </c:valAx>
      <c:spPr>
        <a:noFill/>
        <a:ln w="15875">
          <a:solidFill>
            <a:schemeClr val="bg1">
              <a:lumMod val="6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28919402066929134"/>
          <c:y val="0.924747449252595"/>
          <c:w val="0.55911183562992128"/>
          <c:h val="4.7044404105426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VDO-OFF</c:v>
                </c:pt>
              </c:strCache>
            </c:strRef>
          </c:tx>
          <c:spPr>
            <a:solidFill>
              <a:schemeClr val="accent2">
                <a:alpha val="8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708-4762-B3FF-B74383CD4FBC}"/>
              </c:ext>
            </c:extLst>
          </c:dPt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59.6</c:v>
                </c:pt>
                <c:pt idx="1">
                  <c:v>59.6</c:v>
                </c:pt>
                <c:pt idx="2">
                  <c:v>60.8</c:v>
                </c:pt>
                <c:pt idx="3">
                  <c:v>64.599999999999994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8-4A33-B387-63C7D45C3B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VDO-ON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70.8</c:v>
                </c:pt>
                <c:pt idx="1">
                  <c:v>94.7</c:v>
                </c:pt>
                <c:pt idx="2">
                  <c:v>63.5</c:v>
                </c:pt>
                <c:pt idx="3">
                  <c:v>91.2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28-4A33-B387-63C7D45C3B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VDO-QAT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83.6</c:v>
                </c:pt>
                <c:pt idx="1">
                  <c:v>76.2</c:v>
                </c:pt>
                <c:pt idx="2">
                  <c:v>83.9</c:v>
                </c:pt>
                <c:pt idx="3">
                  <c:v>72.599999999999994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28-4A33-B387-63C7D45C3B1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VDO-QAT-MULTI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76.3</c:v>
                </c:pt>
                <c:pt idx="1">
                  <c:v>76.900000000000006</c:v>
                </c:pt>
                <c:pt idx="2">
                  <c:v>75.8</c:v>
                </c:pt>
                <c:pt idx="3">
                  <c:v>75.400000000000006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28-4A33-B387-63C7D45C3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7971056"/>
        <c:axId val="369954112"/>
      </c:barChart>
      <c:catAx>
        <c:axId val="2057971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>
                    <a:latin typeface="+mn-lt"/>
                    <a:ea typeface="+mj-ea"/>
                  </a:rPr>
                  <a:t>FIO</a:t>
                </a:r>
                <a:r>
                  <a:rPr lang="zh-CN" altLang="en-US" sz="1200" b="1" dirty="0">
                    <a:latin typeface="+mn-lt"/>
                    <a:ea typeface="+mj-ea"/>
                  </a:rPr>
                  <a:t>工作负载类型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9954112"/>
        <c:crosses val="autoZero"/>
        <c:auto val="1"/>
        <c:lblAlgn val="ctr"/>
        <c:lblOffset val="100"/>
        <c:noMultiLvlLbl val="0"/>
      </c:catAx>
      <c:valAx>
        <c:axId val="36995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/>
                  <a:t>CPU</a:t>
                </a:r>
                <a:r>
                  <a:rPr lang="zh-CN" altLang="en-US" sz="1200" b="1" dirty="0"/>
                  <a:t>占用率（</a:t>
                </a:r>
                <a:r>
                  <a:rPr lang="en-US" altLang="zh-CN" sz="1200" b="1" dirty="0"/>
                  <a:t>%</a:t>
                </a:r>
                <a:r>
                  <a:rPr lang="zh-CN" altLang="en-US" sz="1200" b="1" dirty="0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7971056"/>
        <c:crosses val="autoZero"/>
        <c:crossBetween val="between"/>
      </c:valAx>
      <c:spPr>
        <a:noFill/>
        <a:ln w="15875">
          <a:solidFill>
            <a:schemeClr val="bg1">
              <a:lumMod val="6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28919402066929134"/>
          <c:y val="0.92218307228514251"/>
          <c:w val="0.55911183562992128"/>
          <c:h val="4.7044404105426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VDO-OFF</c:v>
                </c:pt>
              </c:strCache>
            </c:strRef>
          </c:tx>
          <c:spPr>
            <a:solidFill>
              <a:schemeClr val="accent2">
                <a:alpha val="8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708-4762-B3FF-B74383CD4FBC}"/>
              </c:ext>
            </c:extLst>
          </c:dPt>
          <c:cat>
            <c:strRef>
              <c:f>Sheet1!$A$2:$A$4</c:f>
              <c:strCache>
                <c:ptCount val="3"/>
                <c:pt idx="0">
                  <c:v>calgary</c:v>
                </c:pt>
                <c:pt idx="1">
                  <c:v>ext4</c:v>
                </c:pt>
                <c:pt idx="2">
                  <c:v>XFS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8-4A33-B387-63C7D45C3B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VDO-ON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calgary</c:v>
                </c:pt>
                <c:pt idx="1">
                  <c:v>ext4</c:v>
                </c:pt>
                <c:pt idx="2">
                  <c:v>XFS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81.19</c:v>
                </c:pt>
                <c:pt idx="1">
                  <c:v>77.55</c:v>
                </c:pt>
                <c:pt idx="2">
                  <c:v>92.08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28-4A33-B387-63C7D45C3B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VDO-QAT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calgary</c:v>
                </c:pt>
                <c:pt idx="1">
                  <c:v>ext4</c:v>
                </c:pt>
                <c:pt idx="2">
                  <c:v>XFS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51.83</c:v>
                </c:pt>
                <c:pt idx="1">
                  <c:v>46.06</c:v>
                </c:pt>
                <c:pt idx="2">
                  <c:v>52.09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28-4A33-B387-63C7D45C3B1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VDO-QAT-MULTI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calgary</c:v>
                </c:pt>
                <c:pt idx="1">
                  <c:v>ext4</c:v>
                </c:pt>
                <c:pt idx="2">
                  <c:v>XFS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54.59</c:v>
                </c:pt>
                <c:pt idx="1">
                  <c:v>47.19</c:v>
                </c:pt>
                <c:pt idx="2">
                  <c:v>57.98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28-4A33-B387-63C7D45C3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7971056"/>
        <c:axId val="369954112"/>
      </c:barChart>
      <c:catAx>
        <c:axId val="2057971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>
                    <a:latin typeface="+mn-lt"/>
                    <a:ea typeface="+mj-ea"/>
                  </a:rPr>
                  <a:t>工作负载类型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9954112"/>
        <c:crosses val="autoZero"/>
        <c:auto val="1"/>
        <c:lblAlgn val="ctr"/>
        <c:lblOffset val="100"/>
        <c:noMultiLvlLbl val="0"/>
      </c:catAx>
      <c:valAx>
        <c:axId val="369954112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存储空间变化率（</a:t>
                </a:r>
                <a:r>
                  <a:rPr lang="en-US" altLang="zh-CN" sz="1200" b="1" dirty="0"/>
                  <a:t>%</a:t>
                </a:r>
                <a:r>
                  <a:rPr lang="zh-CN" altLang="en-US" sz="1200" b="1" dirty="0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7971056"/>
        <c:crosses val="autoZero"/>
        <c:crossBetween val="between"/>
      </c:valAx>
      <c:spPr>
        <a:noFill/>
        <a:ln w="15875">
          <a:solidFill>
            <a:schemeClr val="bg1">
              <a:lumMod val="6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27163058190372857"/>
          <c:y val="0.92038248605252559"/>
          <c:w val="0.6102175559398868"/>
          <c:h val="4.9773176627418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VDO-OFF</c:v>
                </c:pt>
              </c:strCache>
            </c:strRef>
          </c:tx>
          <c:spPr>
            <a:solidFill>
              <a:schemeClr val="accent2">
                <a:alpha val="8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708-4762-B3FF-B74383CD4FBC}"/>
              </c:ext>
            </c:extLst>
          </c:dPt>
          <c:cat>
            <c:strRef>
              <c:f>Sheet1!$A$2:$A$4</c:f>
              <c:strCache>
                <c:ptCount val="3"/>
                <c:pt idx="0">
                  <c:v>calgary</c:v>
                </c:pt>
                <c:pt idx="1">
                  <c:v>ext4</c:v>
                </c:pt>
                <c:pt idx="2">
                  <c:v>XFS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8-4A33-B387-63C7D45C3B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VDO-ON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calgary</c:v>
                </c:pt>
                <c:pt idx="1">
                  <c:v>ext4</c:v>
                </c:pt>
                <c:pt idx="2">
                  <c:v>XFS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123.17</c:v>
                </c:pt>
                <c:pt idx="1">
                  <c:v>128.94999999999999</c:v>
                </c:pt>
                <c:pt idx="2">
                  <c:v>108.6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28-4A33-B387-63C7D45C3B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VDO-QAT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calgary</c:v>
                </c:pt>
                <c:pt idx="1">
                  <c:v>ext4</c:v>
                </c:pt>
                <c:pt idx="2">
                  <c:v>XFS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191.53</c:v>
                </c:pt>
                <c:pt idx="1">
                  <c:v>217.11</c:v>
                </c:pt>
                <c:pt idx="2">
                  <c:v>191.98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28-4A33-B387-63C7D45C3B1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VDO-QAT-MULTI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calgary</c:v>
                </c:pt>
                <c:pt idx="1">
                  <c:v>ext4</c:v>
                </c:pt>
                <c:pt idx="2">
                  <c:v>XFS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183.18</c:v>
                </c:pt>
                <c:pt idx="1">
                  <c:v>211.91</c:v>
                </c:pt>
                <c:pt idx="2">
                  <c:v>172.47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28-4A33-B387-63C7D45C3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7971056"/>
        <c:axId val="369954112"/>
      </c:barChart>
      <c:catAx>
        <c:axId val="2057971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>
                    <a:latin typeface="+mn-lt"/>
                    <a:ea typeface="+mj-ea"/>
                  </a:rPr>
                  <a:t>工作负载类型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9954112"/>
        <c:crosses val="autoZero"/>
        <c:auto val="1"/>
        <c:lblAlgn val="ctr"/>
        <c:lblOffset val="100"/>
        <c:noMultiLvlLbl val="0"/>
      </c:catAx>
      <c:valAx>
        <c:axId val="36995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存储空间节省率（</a:t>
                </a:r>
                <a:r>
                  <a:rPr lang="en-US" altLang="zh-CN" sz="1200" b="1" dirty="0"/>
                  <a:t>%</a:t>
                </a:r>
                <a:r>
                  <a:rPr lang="zh-CN" altLang="en-US" sz="1200" b="1" dirty="0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7971056"/>
        <c:crosses val="autoZero"/>
        <c:crossBetween val="between"/>
      </c:valAx>
      <c:spPr>
        <a:noFill/>
        <a:ln w="15875">
          <a:solidFill>
            <a:schemeClr val="bg1">
              <a:lumMod val="6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27163058190372857"/>
          <c:y val="0.92038248605252559"/>
          <c:w val="0.6102175559398868"/>
          <c:h val="4.9773176627418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VDO-OFF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1693</c:v>
                </c:pt>
                <c:pt idx="1">
                  <c:v>1717</c:v>
                </c:pt>
                <c:pt idx="2">
                  <c:v>1665</c:v>
                </c:pt>
                <c:pt idx="3">
                  <c:v>1586</c:v>
                </c:pt>
                <c:pt idx="4">
                  <c:v>1809</c:v>
                </c:pt>
                <c:pt idx="5">
                  <c:v>1811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7A-4056-A963-BAB5704205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VDO-ON</c:v>
                </c:pt>
              </c:strCache>
            </c:strRef>
          </c:tx>
          <c:spPr>
            <a:ln w="3810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812</c:v>
                </c:pt>
                <c:pt idx="1">
                  <c:v>1142</c:v>
                </c:pt>
                <c:pt idx="2">
                  <c:v>1267</c:v>
                </c:pt>
                <c:pt idx="3">
                  <c:v>1591</c:v>
                </c:pt>
                <c:pt idx="4">
                  <c:v>1563</c:v>
                </c:pt>
                <c:pt idx="5">
                  <c:v>1690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7A-4056-A963-BAB5704205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VDO-QAT</c:v>
                </c:pt>
              </c:strCache>
            </c:strRef>
          </c:tx>
          <c:spPr>
            <a:ln w="381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1575</c:v>
                </c:pt>
                <c:pt idx="1">
                  <c:v>1718</c:v>
                </c:pt>
                <c:pt idx="2">
                  <c:v>1689</c:v>
                </c:pt>
                <c:pt idx="3">
                  <c:v>1602</c:v>
                </c:pt>
                <c:pt idx="4">
                  <c:v>1647</c:v>
                </c:pt>
                <c:pt idx="5">
                  <c:v>1687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7A-4056-A963-BAB5704205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VDO-QAT-MULTI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38100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1642</c:v>
                </c:pt>
                <c:pt idx="1">
                  <c:v>1718</c:v>
                </c:pt>
                <c:pt idx="2">
                  <c:v>1751</c:v>
                </c:pt>
                <c:pt idx="3">
                  <c:v>1614</c:v>
                </c:pt>
                <c:pt idx="4">
                  <c:v>1698</c:v>
                </c:pt>
                <c:pt idx="5">
                  <c:v>1789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7A-4056-A963-BAB570420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2795264"/>
        <c:axId val="451167664"/>
      </c:lineChart>
      <c:catAx>
        <c:axId val="452795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>
                    <a:latin typeface="+mn-lt"/>
                  </a:rPr>
                  <a:t>CPU</a:t>
                </a:r>
                <a:r>
                  <a:rPr lang="zh-CN" altLang="en-US" sz="1200" b="1" dirty="0">
                    <a:latin typeface="+mn-lt"/>
                  </a:rPr>
                  <a:t>线程数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1167664"/>
        <c:crosses val="autoZero"/>
        <c:auto val="1"/>
        <c:lblAlgn val="ctr"/>
        <c:lblOffset val="100"/>
        <c:noMultiLvlLbl val="0"/>
      </c:catAx>
      <c:valAx>
        <c:axId val="451167664"/>
        <c:scaling>
          <c:orientation val="minMax"/>
          <c:min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>
                    <a:latin typeface="+mn-lt"/>
                  </a:rPr>
                  <a:t>吞吐量（</a:t>
                </a:r>
                <a:r>
                  <a:rPr lang="en-US" altLang="zh-CN" sz="1200" b="1" dirty="0">
                    <a:latin typeface="+mn-lt"/>
                  </a:rPr>
                  <a:t>MB/</a:t>
                </a:r>
                <a:r>
                  <a:rPr lang="zh-CN" altLang="en-US" sz="1200" b="1" dirty="0">
                    <a:latin typeface="+mn-lt"/>
                  </a:rPr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2795264"/>
        <c:crosses val="autoZero"/>
        <c:crossBetween val="between"/>
        <c:majorUnit val="200"/>
      </c:valAx>
      <c:spPr>
        <a:noFill/>
        <a:ln w="15875">
          <a:solidFill>
            <a:schemeClr val="bg1">
              <a:lumMod val="65000"/>
            </a:schemeClr>
          </a:solidFill>
          <a:prstDash val="solid"/>
        </a:ln>
        <a:effectLst/>
      </c:spPr>
    </c:plotArea>
    <c:legend>
      <c:legendPos val="b"/>
      <c:layout>
        <c:manualLayout>
          <c:xMode val="edge"/>
          <c:yMode val="edge"/>
          <c:x val="0.22718043491264911"/>
          <c:y val="0.91282867220763841"/>
          <c:w val="0.6703891042008393"/>
          <c:h val="4.82373736179322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VDO-OFF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1693</c:v>
                </c:pt>
                <c:pt idx="1">
                  <c:v>1717</c:v>
                </c:pt>
                <c:pt idx="2">
                  <c:v>1665</c:v>
                </c:pt>
                <c:pt idx="3">
                  <c:v>1586</c:v>
                </c:pt>
                <c:pt idx="4">
                  <c:v>1809</c:v>
                </c:pt>
                <c:pt idx="5">
                  <c:v>1811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7A-4056-A963-BAB5704205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VDO-ON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812</c:v>
                </c:pt>
                <c:pt idx="1">
                  <c:v>1142</c:v>
                </c:pt>
                <c:pt idx="2">
                  <c:v>1267</c:v>
                </c:pt>
                <c:pt idx="3">
                  <c:v>1591</c:v>
                </c:pt>
                <c:pt idx="4">
                  <c:v>1563</c:v>
                </c:pt>
                <c:pt idx="5">
                  <c:v>1690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7A-4056-A963-BAB5704205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VDO-QAT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1575</c:v>
                </c:pt>
                <c:pt idx="1">
                  <c:v>1718</c:v>
                </c:pt>
                <c:pt idx="2">
                  <c:v>1689</c:v>
                </c:pt>
                <c:pt idx="3">
                  <c:v>1602</c:v>
                </c:pt>
                <c:pt idx="4">
                  <c:v>1647</c:v>
                </c:pt>
                <c:pt idx="5">
                  <c:v>1687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7A-4056-A963-BAB5704205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VDO-QAT-MULTI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1642</c:v>
                </c:pt>
                <c:pt idx="1">
                  <c:v>1718</c:v>
                </c:pt>
                <c:pt idx="2">
                  <c:v>1751</c:v>
                </c:pt>
                <c:pt idx="3">
                  <c:v>1614</c:v>
                </c:pt>
                <c:pt idx="4">
                  <c:v>1698</c:v>
                </c:pt>
                <c:pt idx="5">
                  <c:v>1789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7A-4056-A963-BAB570420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2795264"/>
        <c:axId val="451167664"/>
      </c:barChart>
      <c:catAx>
        <c:axId val="452795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>
                    <a:latin typeface="+mn-lt"/>
                  </a:rPr>
                  <a:t>CPU</a:t>
                </a:r>
                <a:r>
                  <a:rPr lang="zh-CN" altLang="en-US" sz="1200" b="1" dirty="0">
                    <a:latin typeface="+mn-lt"/>
                  </a:rPr>
                  <a:t>线程数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1167664"/>
        <c:crosses val="autoZero"/>
        <c:auto val="1"/>
        <c:lblAlgn val="ctr"/>
        <c:lblOffset val="100"/>
        <c:noMultiLvlLbl val="0"/>
      </c:catAx>
      <c:valAx>
        <c:axId val="451167664"/>
        <c:scaling>
          <c:orientation val="minMax"/>
          <c:max val="2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>
                    <a:latin typeface="+mn-lt"/>
                  </a:rPr>
                  <a:t>吞吐量（</a:t>
                </a:r>
                <a:r>
                  <a:rPr lang="en-US" altLang="zh-CN" sz="1200" b="1" dirty="0">
                    <a:latin typeface="+mn-lt"/>
                  </a:rPr>
                  <a:t>MB/</a:t>
                </a:r>
                <a:r>
                  <a:rPr lang="zh-CN" altLang="en-US" sz="1200" b="1" dirty="0">
                    <a:latin typeface="+mn-lt"/>
                  </a:rPr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2795264"/>
        <c:crosses val="autoZero"/>
        <c:crossBetween val="between"/>
        <c:majorUnit val="200"/>
      </c:valAx>
      <c:spPr>
        <a:noFill/>
        <a:ln w="15875">
          <a:solidFill>
            <a:schemeClr val="bg1">
              <a:lumMod val="65000"/>
            </a:schemeClr>
          </a:solidFill>
          <a:prstDash val="solid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VDO-OFF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83.4</c:v>
                </c:pt>
                <c:pt idx="1">
                  <c:v>57.6</c:v>
                </c:pt>
                <c:pt idx="2">
                  <c:v>48.1</c:v>
                </c:pt>
                <c:pt idx="3">
                  <c:v>33.299999999999997</c:v>
                </c:pt>
                <c:pt idx="4">
                  <c:v>17.600000000000001</c:v>
                </c:pt>
                <c:pt idx="5">
                  <c:v>6.8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7A-4056-A963-BAB5704205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VDO-ON</c:v>
                </c:pt>
              </c:strCache>
            </c:strRef>
          </c:tx>
          <c:spPr>
            <a:ln w="3810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99.6</c:v>
                </c:pt>
                <c:pt idx="1">
                  <c:v>95.1</c:v>
                </c:pt>
                <c:pt idx="2">
                  <c:v>86.4</c:v>
                </c:pt>
                <c:pt idx="3">
                  <c:v>60.4</c:v>
                </c:pt>
                <c:pt idx="4">
                  <c:v>51.4</c:v>
                </c:pt>
                <c:pt idx="5">
                  <c:v>29.4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7A-4056-A963-BAB5704205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VDO-QAT</c:v>
                </c:pt>
              </c:strCache>
            </c:strRef>
          </c:tx>
          <c:spPr>
            <a:ln w="381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98.8</c:v>
                </c:pt>
                <c:pt idx="1">
                  <c:v>82.3</c:v>
                </c:pt>
                <c:pt idx="2">
                  <c:v>56.8</c:v>
                </c:pt>
                <c:pt idx="3">
                  <c:v>47.1</c:v>
                </c:pt>
                <c:pt idx="4">
                  <c:v>28.1</c:v>
                </c:pt>
                <c:pt idx="5">
                  <c:v>13.1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7A-4056-A963-BAB5704205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VDO-QAT-MULTI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38100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98.4</c:v>
                </c:pt>
                <c:pt idx="1">
                  <c:v>76</c:v>
                </c:pt>
                <c:pt idx="2">
                  <c:v>60.4</c:v>
                </c:pt>
                <c:pt idx="3">
                  <c:v>44.8</c:v>
                </c:pt>
                <c:pt idx="4">
                  <c:v>34.9</c:v>
                </c:pt>
                <c:pt idx="5">
                  <c:v>13.2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7A-4056-A963-BAB570420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2795264"/>
        <c:axId val="451167664"/>
      </c:lineChart>
      <c:catAx>
        <c:axId val="452795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>
                    <a:latin typeface="+mn-lt"/>
                  </a:rPr>
                  <a:t>CPU</a:t>
                </a:r>
                <a:r>
                  <a:rPr lang="zh-CN" altLang="en-US" sz="1200" b="1" dirty="0">
                    <a:latin typeface="+mn-lt"/>
                  </a:rPr>
                  <a:t>线程数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1167664"/>
        <c:crosses val="autoZero"/>
        <c:auto val="1"/>
        <c:lblAlgn val="ctr"/>
        <c:lblOffset val="100"/>
        <c:noMultiLvlLbl val="0"/>
      </c:catAx>
      <c:valAx>
        <c:axId val="45116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>
                    <a:latin typeface="+mn-lt"/>
                  </a:rPr>
                  <a:t>CPU</a:t>
                </a:r>
                <a:r>
                  <a:rPr lang="zh-CN" altLang="en-US" sz="1200" b="1" dirty="0">
                    <a:latin typeface="+mn-lt"/>
                  </a:rPr>
                  <a:t>占用率（</a:t>
                </a:r>
                <a:r>
                  <a:rPr lang="en-US" altLang="zh-CN" sz="1200" b="1" dirty="0">
                    <a:latin typeface="+mn-lt"/>
                  </a:rPr>
                  <a:t>%</a:t>
                </a:r>
                <a:r>
                  <a:rPr lang="zh-CN" altLang="en-US" sz="1200" b="1" dirty="0">
                    <a:latin typeface="+mn-lt"/>
                  </a:rPr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2795264"/>
        <c:crosses val="autoZero"/>
        <c:crossBetween val="between"/>
        <c:majorUnit val="10"/>
      </c:valAx>
      <c:spPr>
        <a:noFill/>
        <a:ln w="15875">
          <a:solidFill>
            <a:schemeClr val="bg1">
              <a:lumMod val="65000"/>
            </a:schemeClr>
          </a:solidFill>
          <a:prstDash val="solid"/>
        </a:ln>
        <a:effectLst/>
      </c:spPr>
    </c:plotArea>
    <c:legend>
      <c:legendPos val="b"/>
      <c:layout>
        <c:manualLayout>
          <c:xMode val="edge"/>
          <c:yMode val="edge"/>
          <c:x val="0.23357787593623966"/>
          <c:y val="0.91282867220763841"/>
          <c:w val="0.6703891042008393"/>
          <c:h val="5.10183703446771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seqr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iodepth=1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154</c:v>
                </c:pt>
                <c:pt idx="1">
                  <c:v>279</c:v>
                </c:pt>
                <c:pt idx="2">
                  <c:v>469</c:v>
                </c:pt>
                <c:pt idx="3">
                  <c:v>716</c:v>
                </c:pt>
                <c:pt idx="4">
                  <c:v>1439</c:v>
                </c:pt>
                <c:pt idx="5">
                  <c:v>1829</c:v>
                </c:pt>
                <c:pt idx="6">
                  <c:v>1893</c:v>
                </c:pt>
                <c:pt idx="7">
                  <c:v>1908</c:v>
                </c:pt>
                <c:pt idx="8">
                  <c:v>1884</c:v>
                </c:pt>
                <c:pt idx="9">
                  <c:v>1875</c:v>
                </c:pt>
                <c:pt idx="10">
                  <c:v>1887</c:v>
                </c:pt>
                <c:pt idx="11">
                  <c:v>1880</c:v>
                </c:pt>
                <c:pt idx="12">
                  <c:v>1853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5F-4A57-A782-4F524DCAEE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seqw</c:v>
                </c:pt>
              </c:strCache>
            </c:strRef>
          </c:tx>
          <c:spPr>
            <a:ln w="3810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iodepth=1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317</c:v>
                </c:pt>
                <c:pt idx="1">
                  <c:v>532</c:v>
                </c:pt>
                <c:pt idx="2">
                  <c:v>715</c:v>
                </c:pt>
                <c:pt idx="3">
                  <c:v>885</c:v>
                </c:pt>
                <c:pt idx="4">
                  <c:v>1046</c:v>
                </c:pt>
                <c:pt idx="5">
                  <c:v>1101</c:v>
                </c:pt>
                <c:pt idx="6">
                  <c:v>1146</c:v>
                </c:pt>
                <c:pt idx="7">
                  <c:v>1169</c:v>
                </c:pt>
                <c:pt idx="8">
                  <c:v>1207</c:v>
                </c:pt>
                <c:pt idx="9">
                  <c:v>1282</c:v>
                </c:pt>
                <c:pt idx="10">
                  <c:v>1227</c:v>
                </c:pt>
                <c:pt idx="11">
                  <c:v>1301</c:v>
                </c:pt>
                <c:pt idx="12">
                  <c:v>1294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5F-4A57-A782-4F524DCAEE1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randr</c:v>
                </c:pt>
              </c:strCache>
            </c:strRef>
          </c:tx>
          <c:spPr>
            <a:ln w="381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iodepth=1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147</c:v>
                </c:pt>
                <c:pt idx="1">
                  <c:v>282</c:v>
                </c:pt>
                <c:pt idx="2">
                  <c:v>576</c:v>
                </c:pt>
                <c:pt idx="3">
                  <c:v>1109</c:v>
                </c:pt>
                <c:pt idx="4">
                  <c:v>1686</c:v>
                </c:pt>
                <c:pt idx="5">
                  <c:v>1997</c:v>
                </c:pt>
                <c:pt idx="6">
                  <c:v>2016</c:v>
                </c:pt>
                <c:pt idx="7">
                  <c:v>1986</c:v>
                </c:pt>
                <c:pt idx="8">
                  <c:v>2012</c:v>
                </c:pt>
                <c:pt idx="9">
                  <c:v>2007</c:v>
                </c:pt>
                <c:pt idx="10">
                  <c:v>2026</c:v>
                </c:pt>
                <c:pt idx="11">
                  <c:v>2013</c:v>
                </c:pt>
                <c:pt idx="12">
                  <c:v>2024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5F-4A57-A782-4F524DCAEE1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randw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38100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iodepth=1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398</c:v>
                </c:pt>
                <c:pt idx="1">
                  <c:v>698</c:v>
                </c:pt>
                <c:pt idx="2">
                  <c:v>831</c:v>
                </c:pt>
                <c:pt idx="3">
                  <c:v>1006</c:v>
                </c:pt>
                <c:pt idx="4">
                  <c:v>1035</c:v>
                </c:pt>
                <c:pt idx="5">
                  <c:v>1144</c:v>
                </c:pt>
                <c:pt idx="6">
                  <c:v>1111</c:v>
                </c:pt>
                <c:pt idx="7">
                  <c:v>1117</c:v>
                </c:pt>
                <c:pt idx="8">
                  <c:v>1106</c:v>
                </c:pt>
                <c:pt idx="9">
                  <c:v>1131</c:v>
                </c:pt>
                <c:pt idx="10">
                  <c:v>1148</c:v>
                </c:pt>
                <c:pt idx="11">
                  <c:v>1124</c:v>
                </c:pt>
                <c:pt idx="12">
                  <c:v>1115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05F-4A57-A782-4F524DCAEE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1700656"/>
        <c:axId val="529773216"/>
      </c:lineChart>
      <c:catAx>
        <c:axId val="541700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队列深度</a:t>
                </a:r>
                <a:r>
                  <a:rPr lang="en-US" altLang="zh-CN" sz="1200" b="1" dirty="0"/>
                  <a:t>/</a:t>
                </a:r>
                <a:r>
                  <a:rPr lang="en-US" altLang="zh-CN" sz="1200" b="1" dirty="0" err="1"/>
                  <a:t>iodepth</a:t>
                </a:r>
                <a:endParaRPr lang="zh-CN" altLang="en-US" sz="12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9773216"/>
        <c:crosses val="autoZero"/>
        <c:auto val="1"/>
        <c:lblAlgn val="ctr"/>
        <c:lblOffset val="100"/>
        <c:noMultiLvlLbl val="0"/>
      </c:catAx>
      <c:valAx>
        <c:axId val="52977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吞吐量（</a:t>
                </a:r>
                <a:r>
                  <a:rPr lang="en-US" altLang="zh-CN" sz="1200" b="1" dirty="0"/>
                  <a:t>MB/s</a:t>
                </a:r>
                <a:r>
                  <a:rPr lang="zh-CN" altLang="en-US" sz="1200" b="1" dirty="0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1700656"/>
        <c:crosses val="autoZero"/>
        <c:crossBetween val="between"/>
      </c:valAx>
      <c:spPr>
        <a:noFill/>
        <a:ln w="15875">
          <a:solidFill>
            <a:schemeClr val="bg1">
              <a:lumMod val="6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36549783185718243"/>
          <c:y val="0.93122183001834213"/>
          <c:w val="0.32634506305469402"/>
          <c:h val="4.78999837582570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14FE6-9B76-47C3-B991-C5B48911F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C8C8B4-3BA0-44A5-9E9B-A354465FB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B98D2-780D-46CC-B3AD-AA9F511D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31A42-AFAD-48A9-A92C-365CAF6C2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A07A7-9158-408B-9AA2-F5880731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3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C34C4-EEEB-40EE-8A42-D06CF45E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469DF1-46C8-40BF-98D0-AF480A217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3BCD4-8B74-4995-B45A-0DC0CE4F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77FE5-2CEF-4EA5-8DA1-882D4506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23589-8004-4239-BBFD-4B4FBF48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5C60B0-A46C-4DB6-93DB-313B0EE91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1F4A1A-22B6-4A1D-9548-E6A9A3B4F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6E1551-AFB3-479D-A14F-3F19241B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98558-A34E-4207-B5F4-00B82A55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3BAF2-7228-4F8A-8E96-E63F89DE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61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92D96-381A-4768-AB21-CD375AE2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8516A-6C2E-478F-BD49-81805E529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25C73-5E99-43C3-BFB5-7EE16683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036C6-9002-47D9-826D-70270ADB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ECB52-A17F-4A8F-8E0B-BD83D0DC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25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5A578-CD64-4C7B-AF85-2F7DA5F2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5F3C46-02B6-4B21-B1FF-4D4EEE34A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B3B30-94E1-4EB5-AD1A-9215EAB4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2388B-C9C7-4B19-831B-2B2485D9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5B0489-7FF7-4889-A50F-C643F5F6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97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8913F-A247-4E35-97AC-CA978249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B4F87-5F2E-4DB0-85E0-C40E7F463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97957E-834E-4844-B9DA-4361DADB1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90B288-CB58-438E-B56B-50B48243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050F9E-E66E-4C4F-9F65-7D04B7F9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7DE1D8-58BD-49DB-8DF9-35501F61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8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B06D0-8DFF-4791-91A2-59622341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5C2FCF-CC9A-448D-990C-2FF22D803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DF5E25-6151-47D6-ACDC-F0FE8BBCA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DB911C-A27D-4E50-ABC0-B6C92418B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3AD41F-AB10-42A5-8700-C5028994A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BAA7D4-8596-4469-8A68-ECC0D1E2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EE72D6-430E-4361-8D58-C8623DAB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EEF845-9D8C-4DCA-ADF7-FB0E427F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5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9C5B6-3AB7-442C-AB96-73EE591B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B314D0-AC1C-4FDE-9369-39617CEE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234243-D7BB-46FE-9739-08C6554D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A6CC04-09DF-47C2-9213-25A80D9C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5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EC0C15-1891-447B-B53A-AD44E09A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35C5B8-F11A-45D1-ABED-835CC0F2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87F8BC-EEEC-4D00-A3FF-7864727C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9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80166-60D3-4862-B955-10497450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F19A7-089E-4182-AE80-AA2686C00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E78A32-48AE-4143-B9C3-0FE9D3D57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8A63D4-D62B-44AF-8284-0B573C6A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E4D462-995F-4A40-B003-BDF924D7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E09853-6089-445D-B0FC-9CA83DD9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9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EDC13-CC85-402B-BCCB-F9A3C6A9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204354-0601-4214-869E-B0A4AB5B3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8C74D6-06B3-4CB9-84A5-2A652DD71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3D639D-BFAC-438F-8ED2-F359C4AF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A0BF71-5BC9-4681-B8C4-B75F308E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6234BA-C13C-4D61-B40F-95F17675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2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C232AD-BD6C-489D-8FDE-A0C6572A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46C74-EA17-4852-AD31-26203519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10B31-DF19-470E-9D7E-1588EF553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2041F-90A9-43AC-BA84-51679D74BBBF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F543F-E057-4DCB-820F-145F1B5CD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92BA0-992B-46FD-A09B-233D97697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32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2.jp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12" Type="http://schemas.openxmlformats.org/officeDocument/2006/relationships/image" Target="../media/image8.jpeg"/><Relationship Id="rId17" Type="http://schemas.openxmlformats.org/officeDocument/2006/relationships/image" Target="../media/image11.jpeg"/><Relationship Id="rId2" Type="http://schemas.openxmlformats.org/officeDocument/2006/relationships/image" Target="../media/image1.png"/><Relationship Id="rId16" Type="http://schemas.microsoft.com/office/2007/relationships/hdphoto" Target="../media/hdphoto5.wdp"/><Relationship Id="rId20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svg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19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自拍">
            <a:extLst>
              <a:ext uri="{FF2B5EF4-FFF2-40B4-BE49-F238E27FC236}">
                <a16:creationId xmlns:a16="http://schemas.microsoft.com/office/drawing/2014/main" id="{5618F4D3-0CAB-4818-8D94-55519F68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6994" y="360575"/>
            <a:ext cx="914400" cy="914400"/>
          </a:xfrm>
          <a:prstGeom prst="rect">
            <a:avLst/>
          </a:prstGeom>
        </p:spPr>
      </p:pic>
      <p:pic>
        <p:nvPicPr>
          <p:cNvPr id="7" name="图形 6" descr="打开文件夹">
            <a:extLst>
              <a:ext uri="{FF2B5EF4-FFF2-40B4-BE49-F238E27FC236}">
                <a16:creationId xmlns:a16="http://schemas.microsoft.com/office/drawing/2014/main" id="{AAE31EED-9442-46DC-8B46-207E94260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675" y="360575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2E7E86A-E615-4327-9991-509BC0E240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738" t="31250" r="16220" b="7378"/>
          <a:stretch/>
        </p:blipFill>
        <p:spPr bwMode="auto">
          <a:xfrm>
            <a:off x="2806664" y="2556058"/>
            <a:ext cx="1659117" cy="149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D80CA3A-7B12-4969-9EFA-277144645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594" b="91602" l="4688" r="91797">
                        <a14:foregroundMark x1="9570" y1="59180" x2="9570" y2="59180"/>
                        <a14:foregroundMark x1="8789" y1="52344" x2="8789" y2="41797"/>
                        <a14:foregroundMark x1="8789" y1="41797" x2="11133" y2="73047"/>
                        <a14:foregroundMark x1="11133" y1="73047" x2="8984" y2="77930"/>
                        <a14:foregroundMark x1="9375" y1="87305" x2="8984" y2="57031"/>
                        <a14:foregroundMark x1="12891" y1="74609" x2="10156" y2="40625"/>
                        <a14:foregroundMark x1="5859" y1="31250" x2="4688" y2="41602"/>
                        <a14:foregroundMark x1="4688" y1="41602" x2="4883" y2="41992"/>
                        <a14:foregroundMark x1="66797" y1="8984" x2="74219" y2="8984"/>
                        <a14:foregroundMark x1="91602" y1="27734" x2="91797" y2="46875"/>
                        <a14:foregroundMark x1="9375" y1="91602" x2="9375" y2="91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49" y="1184185"/>
            <a:ext cx="1496505" cy="149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B6D56C73-2D8F-467D-A2BC-7A6E73B561CB}"/>
              </a:ext>
            </a:extLst>
          </p:cNvPr>
          <p:cNvGrpSpPr/>
          <p:nvPr/>
        </p:nvGrpSpPr>
        <p:grpSpPr>
          <a:xfrm>
            <a:off x="6250590" y="1408307"/>
            <a:ext cx="3118340" cy="990443"/>
            <a:chOff x="5158394" y="1274975"/>
            <a:chExt cx="3465099" cy="1100580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5DFDDE6F-862E-4F98-9A8D-3A79C21D59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58600" y1="32800" x2="48400" y2="33400"/>
                          <a14:foregroundMark x1="48400" y1="33400" x2="57000" y2="53400"/>
                          <a14:foregroundMark x1="57000" y1="53400" x2="47200" y2="60800"/>
                          <a14:foregroundMark x1="47200" y1="60800" x2="42200" y2="49800"/>
                          <a14:foregroundMark x1="42200" y1="49800" x2="52400" y2="46400"/>
                          <a14:foregroundMark x1="52400" y1="46400" x2="58600" y2="56400"/>
                          <a14:foregroundMark x1="58600" y1="56400" x2="50600" y2="67000"/>
                          <a14:foregroundMark x1="50600" y1="67000" x2="40200" y2="68400"/>
                          <a14:foregroundMark x1="40200" y1="68400" x2="31000" y2="61600"/>
                          <a14:foregroundMark x1="31000" y1="61600" x2="30200" y2="50600"/>
                          <a14:foregroundMark x1="30200" y1="50600" x2="36000" y2="41600"/>
                          <a14:foregroundMark x1="36000" y1="41600" x2="39000" y2="40800"/>
                          <a14:foregroundMark x1="41600" y1="37600" x2="33600" y2="47000"/>
                          <a14:foregroundMark x1="33600" y1="47000" x2="32000" y2="51200"/>
                          <a14:foregroundMark x1="35400" y1="39200" x2="39200" y2="37000"/>
                          <a14:foregroundMark x1="55000" y1="45200" x2="63600" y2="51000"/>
                          <a14:foregroundMark x1="63600" y1="51000" x2="64600" y2="63200"/>
                          <a14:foregroundMark x1="64600" y1="63200" x2="55000" y2="70000"/>
                          <a14:foregroundMark x1="55000" y1="70000" x2="44600" y2="68000"/>
                          <a14:foregroundMark x1="39600" y1="69800" x2="51400" y2="70800"/>
                          <a14:foregroundMark x1="51400" y1="70800" x2="53400" y2="70400"/>
                          <a14:foregroundMark x1="56600" y1="45000" x2="66800" y2="51400"/>
                          <a14:foregroundMark x1="66800" y1="51400" x2="67800" y2="52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8" t="19171" r="17597" b="13879"/>
            <a:stretch/>
          </p:blipFill>
          <p:spPr bwMode="auto">
            <a:xfrm>
              <a:off x="5158394" y="1274975"/>
              <a:ext cx="1091347" cy="1044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39B562F4-2896-42EC-9C90-8B74A0E10A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2795" y="1333515"/>
              <a:ext cx="929302" cy="929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CC35B8F7-E502-483D-93B1-3F28CAC21F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29" t="7010" r="25192" b="25196"/>
            <a:stretch/>
          </p:blipFill>
          <p:spPr bwMode="auto">
            <a:xfrm>
              <a:off x="7532147" y="1274975"/>
              <a:ext cx="1091346" cy="110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8ECCA63-5727-4E74-9422-F0686C083F0D}"/>
              </a:ext>
            </a:extLst>
          </p:cNvPr>
          <p:cNvGrpSpPr/>
          <p:nvPr/>
        </p:nvGrpSpPr>
        <p:grpSpPr>
          <a:xfrm>
            <a:off x="6250590" y="2680690"/>
            <a:ext cx="2926183" cy="1109368"/>
            <a:chOff x="5130911" y="2439695"/>
            <a:chExt cx="3524476" cy="1336192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BF45197C-E37D-436F-9153-E5D9166674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77" r="15121" b="19421"/>
            <a:stretch/>
          </p:blipFill>
          <p:spPr bwMode="auto">
            <a:xfrm>
              <a:off x="5130911" y="2439695"/>
              <a:ext cx="1252195" cy="1336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14C0CEFA-5CD2-4F99-8D6F-FD5522EE7D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00" t="3745" r="17023" b="4814"/>
            <a:stretch/>
          </p:blipFill>
          <p:spPr bwMode="auto">
            <a:xfrm>
              <a:off x="6340940" y="2536891"/>
              <a:ext cx="2314447" cy="1238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图片 8" descr="图片包含 游戏机, 电脑, 钟表, 标志&#10;&#10;描述已自动生成">
            <a:extLst>
              <a:ext uri="{FF2B5EF4-FFF2-40B4-BE49-F238E27FC236}">
                <a16:creationId xmlns:a16="http://schemas.microsoft.com/office/drawing/2014/main" id="{A4D8D93A-3326-4DBF-938D-601E02497A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85" y="2273242"/>
            <a:ext cx="1009089" cy="1009090"/>
          </a:xfrm>
          <a:prstGeom prst="rect">
            <a:avLst/>
          </a:prstGeom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CDF69EDD-9E18-48ED-BA45-5FA92347B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565" y="4210684"/>
            <a:ext cx="1050014" cy="105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AF82C31-05D9-43A2-BEBA-34F45AC39C52}"/>
              </a:ext>
            </a:extLst>
          </p:cNvPr>
          <p:cNvCxnSpPr>
            <a:cxnSpLocks/>
          </p:cNvCxnSpPr>
          <p:nvPr/>
        </p:nvCxnSpPr>
        <p:spPr>
          <a:xfrm flipV="1">
            <a:off x="5205152" y="2548222"/>
            <a:ext cx="4466402" cy="7836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F7D8CF5-02AB-4BFF-BC29-3D84857C40E7}"/>
              </a:ext>
            </a:extLst>
          </p:cNvPr>
          <p:cNvCxnSpPr>
            <a:cxnSpLocks/>
          </p:cNvCxnSpPr>
          <p:nvPr/>
        </p:nvCxnSpPr>
        <p:spPr>
          <a:xfrm flipV="1">
            <a:off x="5205152" y="3974458"/>
            <a:ext cx="4466402" cy="12981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5015342-2207-4D04-82EE-B26FA5138907}"/>
              </a:ext>
            </a:extLst>
          </p:cNvPr>
          <p:cNvSpPr txBox="1"/>
          <p:nvPr/>
        </p:nvSpPr>
        <p:spPr>
          <a:xfrm>
            <a:off x="5205152" y="1650439"/>
            <a:ext cx="17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8817CA3-875F-4DB7-A942-70C3B072206D}"/>
              </a:ext>
            </a:extLst>
          </p:cNvPr>
          <p:cNvSpPr txBox="1"/>
          <p:nvPr/>
        </p:nvSpPr>
        <p:spPr>
          <a:xfrm>
            <a:off x="4968092" y="3068839"/>
            <a:ext cx="17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文件系统层</a:t>
            </a:r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193607D6-37EB-4770-9073-5CE9D892E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12906" r="17052"/>
          <a:stretch/>
        </p:blipFill>
        <p:spPr bwMode="auto">
          <a:xfrm>
            <a:off x="7719658" y="4118362"/>
            <a:ext cx="1334277" cy="124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E10D6A8C-667B-425D-89AA-FD041D211706}"/>
              </a:ext>
            </a:extLst>
          </p:cNvPr>
          <p:cNvSpPr txBox="1"/>
          <p:nvPr/>
        </p:nvSpPr>
        <p:spPr>
          <a:xfrm>
            <a:off x="5314333" y="4523726"/>
            <a:ext cx="17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块层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B509818A-6C99-4458-AC27-CFEDEB8DDCE3}"/>
              </a:ext>
            </a:extLst>
          </p:cNvPr>
          <p:cNvSpPr/>
          <p:nvPr/>
        </p:nvSpPr>
        <p:spPr>
          <a:xfrm>
            <a:off x="4508043" y="3068839"/>
            <a:ext cx="417786" cy="36933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EEA9B984-268E-4108-9D6E-4FA82EC63846}"/>
              </a:ext>
            </a:extLst>
          </p:cNvPr>
          <p:cNvSpPr/>
          <p:nvPr/>
        </p:nvSpPr>
        <p:spPr>
          <a:xfrm rot="19778510">
            <a:off x="4328698" y="2311801"/>
            <a:ext cx="417786" cy="36933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E944E7B7-9DD7-4C5C-AB55-C29361D5308F}"/>
              </a:ext>
            </a:extLst>
          </p:cNvPr>
          <p:cNvSpPr/>
          <p:nvPr/>
        </p:nvSpPr>
        <p:spPr>
          <a:xfrm rot="1994150">
            <a:off x="4326344" y="3829907"/>
            <a:ext cx="417786" cy="36933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6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C57FD40-9584-411C-93F0-E2BF12C73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8823728"/>
              </p:ext>
            </p:extLst>
          </p:nvPr>
        </p:nvGraphicFramePr>
        <p:xfrm>
          <a:off x="2125662" y="1685925"/>
          <a:ext cx="7940675" cy="4566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B7214BD-A34E-4CD7-8402-F531B71DD283}"/>
              </a:ext>
            </a:extLst>
          </p:cNvPr>
          <p:cNvSpPr txBox="1"/>
          <p:nvPr/>
        </p:nvSpPr>
        <p:spPr>
          <a:xfrm>
            <a:off x="2490788" y="896687"/>
            <a:ext cx="79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4-1 ] </a:t>
            </a:r>
            <a:r>
              <a:rPr lang="zh-CN" altLang="en-US" dirty="0"/>
              <a:t>纵轴吞吐量，横轴</a:t>
            </a:r>
            <a:r>
              <a:rPr lang="en-US" altLang="zh-CN" dirty="0"/>
              <a:t>CPU</a:t>
            </a:r>
            <a:r>
              <a:rPr lang="zh-CN" altLang="en-US" dirty="0"/>
              <a:t>线程数，</a:t>
            </a:r>
            <a:r>
              <a:rPr lang="en-US" altLang="zh-CN" dirty="0"/>
              <a:t>4</a:t>
            </a:r>
            <a:r>
              <a:rPr lang="zh-CN" altLang="en-US" dirty="0"/>
              <a:t>根线表示</a:t>
            </a:r>
            <a:r>
              <a:rPr lang="en-US" altLang="zh-CN" dirty="0"/>
              <a:t>VDO</a:t>
            </a:r>
            <a:r>
              <a:rPr lang="zh-CN" altLang="en-US" dirty="0"/>
              <a:t>版本，折线图</a:t>
            </a:r>
          </a:p>
        </p:txBody>
      </p:sp>
    </p:spTree>
    <p:extLst>
      <p:ext uri="{BB962C8B-B14F-4D97-AF65-F5344CB8AC3E}">
        <p14:creationId xmlns:p14="http://schemas.microsoft.com/office/powerpoint/2010/main" val="2316562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C57FD40-9584-411C-93F0-E2BF12C73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3159735"/>
              </p:ext>
            </p:extLst>
          </p:nvPr>
        </p:nvGraphicFramePr>
        <p:xfrm>
          <a:off x="2125662" y="1685925"/>
          <a:ext cx="7940675" cy="4566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B7214BD-A34E-4CD7-8402-F531B71DD283}"/>
              </a:ext>
            </a:extLst>
          </p:cNvPr>
          <p:cNvSpPr txBox="1"/>
          <p:nvPr/>
        </p:nvSpPr>
        <p:spPr>
          <a:xfrm>
            <a:off x="2490788" y="896687"/>
            <a:ext cx="79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4-1 ] </a:t>
            </a:r>
            <a:r>
              <a:rPr lang="zh-CN" altLang="en-US" dirty="0"/>
              <a:t>纵轴吞吐量，横轴</a:t>
            </a:r>
            <a:r>
              <a:rPr lang="en-US" altLang="zh-CN" dirty="0"/>
              <a:t>CPU</a:t>
            </a:r>
            <a:r>
              <a:rPr lang="zh-CN" altLang="en-US" dirty="0"/>
              <a:t>线程数，</a:t>
            </a:r>
            <a:r>
              <a:rPr lang="en-US" altLang="zh-CN" dirty="0"/>
              <a:t>4</a:t>
            </a:r>
            <a:r>
              <a:rPr lang="zh-CN" altLang="en-US" dirty="0"/>
              <a:t>根线表示</a:t>
            </a:r>
            <a:r>
              <a:rPr lang="en-US" altLang="zh-CN" dirty="0"/>
              <a:t>VDO</a:t>
            </a:r>
            <a:r>
              <a:rPr lang="zh-CN" altLang="en-US" dirty="0"/>
              <a:t>版本，折线图</a:t>
            </a:r>
          </a:p>
        </p:txBody>
      </p:sp>
    </p:spTree>
    <p:extLst>
      <p:ext uri="{BB962C8B-B14F-4D97-AF65-F5344CB8AC3E}">
        <p14:creationId xmlns:p14="http://schemas.microsoft.com/office/powerpoint/2010/main" val="2501826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C57FD40-9584-411C-93F0-E2BF12C73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5592161"/>
              </p:ext>
            </p:extLst>
          </p:nvPr>
        </p:nvGraphicFramePr>
        <p:xfrm>
          <a:off x="2125662" y="1685925"/>
          <a:ext cx="7940675" cy="4566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B7214BD-A34E-4CD7-8402-F531B71DD283}"/>
              </a:ext>
            </a:extLst>
          </p:cNvPr>
          <p:cNvSpPr txBox="1"/>
          <p:nvPr/>
        </p:nvSpPr>
        <p:spPr>
          <a:xfrm>
            <a:off x="2490788" y="896687"/>
            <a:ext cx="79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4-2 ] </a:t>
            </a:r>
            <a:r>
              <a:rPr lang="zh-CN" altLang="en-US" dirty="0"/>
              <a:t>纵轴</a:t>
            </a:r>
            <a:r>
              <a:rPr lang="en-US" altLang="zh-CN" dirty="0"/>
              <a:t>CPU</a:t>
            </a:r>
            <a:r>
              <a:rPr lang="zh-CN" altLang="en-US" dirty="0"/>
              <a:t>占用率，横轴</a:t>
            </a:r>
            <a:r>
              <a:rPr lang="en-US" altLang="zh-CN" dirty="0"/>
              <a:t>CPU</a:t>
            </a:r>
            <a:r>
              <a:rPr lang="zh-CN" altLang="en-US" dirty="0"/>
              <a:t>线程数，</a:t>
            </a:r>
            <a:r>
              <a:rPr lang="en-US" altLang="zh-CN" dirty="0"/>
              <a:t>4</a:t>
            </a:r>
            <a:r>
              <a:rPr lang="zh-CN" altLang="en-US" dirty="0"/>
              <a:t>根线表示</a:t>
            </a:r>
            <a:r>
              <a:rPr lang="en-US" altLang="zh-CN" dirty="0"/>
              <a:t>VDO</a:t>
            </a:r>
            <a:r>
              <a:rPr lang="zh-CN" altLang="en-US" dirty="0"/>
              <a:t>版本，折线图</a:t>
            </a:r>
          </a:p>
        </p:txBody>
      </p:sp>
    </p:spTree>
    <p:extLst>
      <p:ext uri="{BB962C8B-B14F-4D97-AF65-F5344CB8AC3E}">
        <p14:creationId xmlns:p14="http://schemas.microsoft.com/office/powerpoint/2010/main" val="3066555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323C3CE2-7024-4C34-AE17-715A47968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0170526"/>
              </p:ext>
            </p:extLst>
          </p:nvPr>
        </p:nvGraphicFramePr>
        <p:xfrm>
          <a:off x="1566152" y="1391055"/>
          <a:ext cx="9815209" cy="4864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9A45DD5-9968-40E4-B27C-16F59A30A7D0}"/>
              </a:ext>
            </a:extLst>
          </p:cNvPr>
          <p:cNvSpPr txBox="1"/>
          <p:nvPr/>
        </p:nvSpPr>
        <p:spPr>
          <a:xfrm>
            <a:off x="2763162" y="807715"/>
            <a:ext cx="79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5 ] </a:t>
            </a:r>
            <a:r>
              <a:rPr lang="zh-CN" altLang="en-US" dirty="0"/>
              <a:t>纵轴吞吐量</a:t>
            </a:r>
            <a:r>
              <a:rPr lang="en-US" altLang="zh-CN" dirty="0"/>
              <a:t>/CPU</a:t>
            </a:r>
            <a:r>
              <a:rPr lang="zh-CN" altLang="en-US" dirty="0"/>
              <a:t>占用率，横轴</a:t>
            </a:r>
            <a:r>
              <a:rPr lang="en-US" altLang="zh-CN" dirty="0" err="1"/>
              <a:t>iodepth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根线表示工作负载，折线图</a:t>
            </a:r>
          </a:p>
        </p:txBody>
      </p:sp>
    </p:spTree>
    <p:extLst>
      <p:ext uri="{BB962C8B-B14F-4D97-AF65-F5344CB8AC3E}">
        <p14:creationId xmlns:p14="http://schemas.microsoft.com/office/powerpoint/2010/main" val="131393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323C3CE2-7024-4C34-AE17-715A47968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195365"/>
              </p:ext>
            </p:extLst>
          </p:nvPr>
        </p:nvGraphicFramePr>
        <p:xfrm>
          <a:off x="2088203" y="1585609"/>
          <a:ext cx="8015593" cy="4659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9A45DD5-9968-40E4-B27C-16F59A30A7D0}"/>
              </a:ext>
            </a:extLst>
          </p:cNvPr>
          <p:cNvSpPr txBox="1"/>
          <p:nvPr/>
        </p:nvSpPr>
        <p:spPr>
          <a:xfrm>
            <a:off x="2763162" y="807715"/>
            <a:ext cx="79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6 ] </a:t>
            </a:r>
            <a:r>
              <a:rPr lang="zh-CN" altLang="en-US" dirty="0"/>
              <a:t>纵轴吞吐量</a:t>
            </a:r>
            <a:r>
              <a:rPr lang="en-US" altLang="zh-CN" dirty="0"/>
              <a:t>/CPU</a:t>
            </a:r>
            <a:r>
              <a:rPr lang="zh-CN" altLang="en-US" dirty="0"/>
              <a:t>占用率，横轴</a:t>
            </a:r>
            <a:r>
              <a:rPr lang="en-US" altLang="zh-CN" dirty="0"/>
              <a:t>bs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根线表示工作负载，折线图</a:t>
            </a:r>
          </a:p>
        </p:txBody>
      </p:sp>
    </p:spTree>
    <p:extLst>
      <p:ext uri="{BB962C8B-B14F-4D97-AF65-F5344CB8AC3E}">
        <p14:creationId xmlns:p14="http://schemas.microsoft.com/office/powerpoint/2010/main" val="425121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5CD486A-1CDE-4B59-9470-1892AD874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3035205"/>
              </p:ext>
            </p:extLst>
          </p:nvPr>
        </p:nvGraphicFramePr>
        <p:xfrm>
          <a:off x="2032000" y="1181365"/>
          <a:ext cx="8128000" cy="4952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6D1EB77-4DF5-4B08-8F77-DBF1A1FAF7E8}"/>
              </a:ext>
            </a:extLst>
          </p:cNvPr>
          <p:cNvSpPr txBox="1"/>
          <p:nvPr/>
        </p:nvSpPr>
        <p:spPr>
          <a:xfrm>
            <a:off x="3159125" y="539499"/>
            <a:ext cx="700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3-2 ] </a:t>
            </a:r>
            <a:r>
              <a:rPr lang="en-US" altLang="zh-CN" dirty="0" err="1"/>
              <a:t>filebench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4251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88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BB980CF7-4618-4392-BEDD-E8D0C1B9B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20" y="643466"/>
            <a:ext cx="932396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9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10DE58E3-8EB8-45FE-9E54-F238F6DE3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53" y="643467"/>
            <a:ext cx="4025094" cy="5571066"/>
          </a:xfrm>
          <a:prstGeom prst="rect">
            <a:avLst/>
          </a:prstGeom>
        </p:spPr>
      </p:pic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9DD7A2D6-22D7-45F7-94F4-B58C8538D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60" y="643467"/>
            <a:ext cx="406687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4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B4C4EE47-0077-4DA9-B48B-C9FB0980D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10169"/>
              </p:ext>
            </p:extLst>
          </p:nvPr>
        </p:nvGraphicFramePr>
        <p:xfrm>
          <a:off x="4288817" y="1342237"/>
          <a:ext cx="4064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832262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84859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Hash 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 block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05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8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6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67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30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5CD486A-1CDE-4B59-9470-1892AD874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6416560"/>
              </p:ext>
            </p:extLst>
          </p:nvPr>
        </p:nvGraphicFramePr>
        <p:xfrm>
          <a:off x="2032000" y="1181365"/>
          <a:ext cx="8128000" cy="4952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6D1EB77-4DF5-4B08-8F77-DBF1A1FAF7E8}"/>
              </a:ext>
            </a:extLst>
          </p:cNvPr>
          <p:cNvSpPr txBox="1"/>
          <p:nvPr/>
        </p:nvSpPr>
        <p:spPr>
          <a:xfrm>
            <a:off x="3159125" y="539499"/>
            <a:ext cx="700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3-1 ] </a:t>
            </a:r>
            <a:r>
              <a:rPr lang="zh-CN" altLang="en-US" dirty="0"/>
              <a:t>纵轴吞吐量，横轴以工作负载类型为组，柱状图</a:t>
            </a:r>
          </a:p>
        </p:txBody>
      </p:sp>
    </p:spTree>
    <p:extLst>
      <p:ext uri="{BB962C8B-B14F-4D97-AF65-F5344CB8AC3E}">
        <p14:creationId xmlns:p14="http://schemas.microsoft.com/office/powerpoint/2010/main" val="266127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5CD486A-1CDE-4B59-9470-1892AD874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305154"/>
              </p:ext>
            </p:extLst>
          </p:nvPr>
        </p:nvGraphicFramePr>
        <p:xfrm>
          <a:off x="2032000" y="1181365"/>
          <a:ext cx="8128000" cy="4952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6D1EB77-4DF5-4B08-8F77-DBF1A1FAF7E8}"/>
              </a:ext>
            </a:extLst>
          </p:cNvPr>
          <p:cNvSpPr txBox="1"/>
          <p:nvPr/>
        </p:nvSpPr>
        <p:spPr>
          <a:xfrm>
            <a:off x="3159125" y="539499"/>
            <a:ext cx="700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3-1 ] </a:t>
            </a:r>
            <a:r>
              <a:rPr lang="zh-CN" altLang="en-US"/>
              <a:t>纵轴成本效益，</a:t>
            </a:r>
            <a:r>
              <a:rPr lang="zh-CN" altLang="en-US" dirty="0"/>
              <a:t>横轴以工作负载类型为组，柱状图</a:t>
            </a:r>
          </a:p>
        </p:txBody>
      </p:sp>
    </p:spTree>
    <p:extLst>
      <p:ext uri="{BB962C8B-B14F-4D97-AF65-F5344CB8AC3E}">
        <p14:creationId xmlns:p14="http://schemas.microsoft.com/office/powerpoint/2010/main" val="11753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5CD486A-1CDE-4B59-9470-1892AD874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879524"/>
              </p:ext>
            </p:extLst>
          </p:nvPr>
        </p:nvGraphicFramePr>
        <p:xfrm>
          <a:off x="2032000" y="1181365"/>
          <a:ext cx="8128000" cy="4952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6D1EB77-4DF5-4B08-8F77-DBF1A1FAF7E8}"/>
              </a:ext>
            </a:extLst>
          </p:cNvPr>
          <p:cNvSpPr txBox="1"/>
          <p:nvPr/>
        </p:nvSpPr>
        <p:spPr>
          <a:xfrm>
            <a:off x="3159125" y="539499"/>
            <a:ext cx="700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3-2 ] </a:t>
            </a:r>
            <a:r>
              <a:rPr lang="zh-CN" altLang="en-US" dirty="0"/>
              <a:t>纵轴</a:t>
            </a:r>
            <a:r>
              <a:rPr lang="en-US" altLang="zh-CN" dirty="0"/>
              <a:t>CPU</a:t>
            </a:r>
            <a:r>
              <a:rPr lang="zh-CN" altLang="en-US" dirty="0"/>
              <a:t>占用率，横轴以工作负载类型为组，柱状图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427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5CD486A-1CDE-4B59-9470-1892AD874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3082587"/>
              </p:ext>
            </p:extLst>
          </p:nvPr>
        </p:nvGraphicFramePr>
        <p:xfrm>
          <a:off x="2794635" y="1386840"/>
          <a:ext cx="6868160" cy="4338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6D1EB77-4DF5-4B08-8F77-DBF1A1FAF7E8}"/>
              </a:ext>
            </a:extLst>
          </p:cNvPr>
          <p:cNvSpPr txBox="1"/>
          <p:nvPr/>
        </p:nvSpPr>
        <p:spPr>
          <a:xfrm>
            <a:off x="3159125" y="539499"/>
            <a:ext cx="700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3-2 ] </a:t>
            </a:r>
            <a:r>
              <a:rPr lang="zh-CN" altLang="en-US" dirty="0"/>
              <a:t>存储空间节省率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414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5CD486A-1CDE-4B59-9470-1892AD874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6165103"/>
              </p:ext>
            </p:extLst>
          </p:nvPr>
        </p:nvGraphicFramePr>
        <p:xfrm>
          <a:off x="2845435" y="1361440"/>
          <a:ext cx="6868160" cy="4338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6D1EB77-4DF5-4B08-8F77-DBF1A1FAF7E8}"/>
              </a:ext>
            </a:extLst>
          </p:cNvPr>
          <p:cNvSpPr txBox="1"/>
          <p:nvPr/>
        </p:nvSpPr>
        <p:spPr>
          <a:xfrm>
            <a:off x="3159125" y="539499"/>
            <a:ext cx="700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3-2 ] </a:t>
            </a:r>
            <a:r>
              <a:rPr lang="zh-CN" altLang="en-US" dirty="0"/>
              <a:t>存储空间节省率 倒数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241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299</Words>
  <Application>Microsoft Office PowerPoint</Application>
  <PresentationFormat>宽屏</PresentationFormat>
  <Paragraphs>38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Xinwei</dc:creator>
  <cp:lastModifiedBy>Wang Xinwei</cp:lastModifiedBy>
  <cp:revision>12</cp:revision>
  <dcterms:created xsi:type="dcterms:W3CDTF">2020-05-21T04:43:19Z</dcterms:created>
  <dcterms:modified xsi:type="dcterms:W3CDTF">2020-05-26T08:41:56Z</dcterms:modified>
</cp:coreProperties>
</file>