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6" r:id="rId3"/>
    <p:sldId id="305" r:id="rId4"/>
    <p:sldId id="309" r:id="rId5"/>
    <p:sldId id="314" r:id="rId6"/>
    <p:sldId id="307" r:id="rId7"/>
    <p:sldId id="287" r:id="rId8"/>
    <p:sldId id="299" r:id="rId9"/>
    <p:sldId id="291" r:id="rId10"/>
    <p:sldId id="289" r:id="rId11"/>
    <p:sldId id="292" r:id="rId12"/>
    <p:sldId id="286" r:id="rId13"/>
    <p:sldId id="293" r:id="rId14"/>
    <p:sldId id="312" r:id="rId15"/>
    <p:sldId id="313" r:id="rId16"/>
    <p:sldId id="277" r:id="rId17"/>
    <p:sldId id="267" r:id="rId18"/>
    <p:sldId id="261" r:id="rId19"/>
    <p:sldId id="294" r:id="rId20"/>
    <p:sldId id="295" r:id="rId21"/>
    <p:sldId id="296" r:id="rId22"/>
    <p:sldId id="297" r:id="rId23"/>
    <p:sldId id="311" r:id="rId24"/>
    <p:sldId id="271" r:id="rId25"/>
    <p:sldId id="275" r:id="rId26"/>
    <p:sldId id="270" r:id="rId27"/>
    <p:sldId id="290" r:id="rId28"/>
    <p:sldId id="303" r:id="rId29"/>
    <p:sldId id="308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2A6C-5021-4D40-B00D-735D955C51F8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AE42-BE16-4EF2-A6C9-B579042723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58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 say directly because in current calculations of lensing, angular diameter distances are used,</a:t>
            </a:r>
          </a:p>
          <a:p>
            <a:r>
              <a:rPr lang="en-GB" sz="1200" dirty="0"/>
              <a:t>If there is an effect in gravitational lensing that is not accounted for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8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48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982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66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 say directly because in current calculations of lensing, angular diameter distances are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71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5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matching conditions specify that the value point mass inside the hole must be the total mass within the origin comoving sphere.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34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62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579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3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8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25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8459-658F-4CA0-B1BA-C8493507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3D5B-5A97-42D3-8AC3-80A6971B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9C2-5732-45FC-A090-0A8C2007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E20A-F0EE-4A54-9486-FF518B0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CC8D-043E-4CBE-9DF5-1F31B5E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7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29B-A9CC-4EE0-9506-0349AAAD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65C6-00F0-4D57-B7F0-DB8C7F6A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32E8-7F99-404F-93F2-6CD1055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9E7B-088E-4B9A-96AA-FEA3FCF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9270-214B-4323-9217-CC35432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6260-F8AF-40CD-A799-F391284B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4134-C4B5-4765-B932-5A916C50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17EA-6917-4248-B3CF-2816F810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9B8A-4FA9-4509-AD1F-9C8F3B8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3A7C-ED85-4B0F-BD56-CE0DF0C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8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CBA-7A95-4D89-BF59-60EE9C3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B9-75D5-45ED-9660-7D2C4AD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B14D-3321-47D3-90EA-7EF1030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C04B-2253-47FB-9ACD-E2B59AB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6525-2E51-4C79-8F7B-8B1414B0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8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C11-BCFD-4B31-9E31-73E99012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4002-6E23-4339-9B15-E1A18C40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38A6-62AC-4326-A6CD-68A02F6A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4B72-DC0A-4EFB-B9B5-DC7337E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C176-0D25-41FE-B2CC-DAD0FFA6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408-77FD-4D91-910E-5D5D6F1F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4E6A-8485-4480-BC8F-0A1F92F8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C6B-6B2C-4855-8000-A9A5E085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6617-5E5A-4F56-8E5D-6A254D51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0BBA-ABD6-4304-BF3E-E55C7C0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6382-A8C7-4567-8885-A407E24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6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FB22-ABD1-4A87-998C-8CDCC395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F053-E7E0-4B87-ADAA-3D209018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00A3-E07B-4849-9EF9-37E59D9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DDBBE-4C36-43D4-9FE0-5269F3A5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D2E0-CC32-411D-8C05-7EB96635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6ECC-42B4-4331-B26F-31F53A3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E0B2-28F2-478D-B433-EF157EE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55D0-B07A-4FEE-B477-F6E2BD93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6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28B-47A9-4964-9E02-8ED44A8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3AA7-A8AA-4C68-92B9-F94BE1A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826F4-92B7-4DB3-BABA-BD54FAF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97C-4CBF-4BFE-A80E-020AA18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3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8342-48CE-4A12-847A-E2CC875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047E4-D718-45C9-966A-83002D3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3CFE-6D67-49EE-AFE5-D0CAD81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8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636-88E8-40EF-904B-DF757557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7580-0CDF-4EB7-8653-40B97103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FFCF-0DAB-4568-8643-6B288BD2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83E1-52DA-41E1-8A08-512F53A7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B398-7057-46A3-A733-F21684E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9783-875F-4D24-9254-329FB00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6448-8964-45A5-8A19-5A0CE492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D603-7000-473B-AC19-2FCEBAF46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21F3-3137-4D7A-ABBB-A62C4634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6B2C-3BDD-40A7-927E-ED58867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95A-980D-40FA-AF85-1E250656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30BA-7F75-4ABF-B265-C1709EAB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62607-DBC4-48A3-A964-708AD70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636C-078E-4C97-A1C2-0B9C43A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FDD-CE82-430B-9B61-ECE1A552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378B-51F5-4314-B5A1-EB6DCF7B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AE93-CF31-4970-88E0-02684149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97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17" Type="http://schemas.openxmlformats.org/officeDocument/2006/relationships/image" Target="../media/image51.svg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7.svg"/><Relationship Id="rId5" Type="http://schemas.openxmlformats.org/officeDocument/2006/relationships/image" Target="../media/image34.svg"/><Relationship Id="rId15" Type="http://schemas.openxmlformats.org/officeDocument/2006/relationships/image" Target="../media/image49.svg"/><Relationship Id="rId10" Type="http://schemas.openxmlformats.org/officeDocument/2006/relationships/image" Target="../media/image46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3.png"/><Relationship Id="rId7" Type="http://schemas.openxmlformats.org/officeDocument/2006/relationships/image" Target="../media/image6.gi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12.svg"/><Relationship Id="rId5" Type="http://schemas.openxmlformats.org/officeDocument/2006/relationships/image" Target="../media/image55.png"/><Relationship Id="rId10" Type="http://schemas.openxmlformats.org/officeDocument/2006/relationships/image" Target="../media/image11.png"/><Relationship Id="rId4" Type="http://schemas.openxmlformats.org/officeDocument/2006/relationships/image" Target="../media/image54.png"/><Relationship Id="rId9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A3D-BBC1-4187-B95D-6A96D972C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Role of the Cosmological Constant in Gravitational Lensing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65F4-7BB0-41B1-8C1E-9FD0DC8FC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Lingyi Hu</a:t>
            </a:r>
          </a:p>
        </p:txBody>
      </p:sp>
    </p:spTree>
    <p:extLst>
      <p:ext uri="{BB962C8B-B14F-4D97-AF65-F5344CB8AC3E}">
        <p14:creationId xmlns:p14="http://schemas.microsoft.com/office/powerpoint/2010/main" val="19277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2. Kottler </a:t>
            </a:r>
            <a:r>
              <a:rPr lang="en-SG" dirty="0">
                <a:solidFill>
                  <a:schemeClr val="bg2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96079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Friedmann-Robertson-Walker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C5BCF48-9C17-4107-A008-9DBD8DDF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0655" y="2243680"/>
            <a:ext cx="6057900" cy="723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2A980FB-70FC-4720-BE79-D7C2D17D9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3637" y="3766573"/>
            <a:ext cx="4419600" cy="6667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F91659-AF51-4482-BD49-03766561A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0655" y="4496252"/>
            <a:ext cx="1076325" cy="60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14583D-FC88-42C6-8A6C-A6FAA28CD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0655" y="5298968"/>
            <a:ext cx="4048125" cy="36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F6882B-8B1B-4BD1-A56A-A7A0218D1C50}"/>
              </a:ext>
            </a:extLst>
          </p:cNvPr>
          <p:cNvSpPr txBox="1"/>
          <p:nvPr/>
        </p:nvSpPr>
        <p:spPr>
          <a:xfrm>
            <a:off x="4617334" y="3304908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84777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237140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2998535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122330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B039-1FE1-46CD-BAD9-76D73D004780}"/>
              </a:ext>
            </a:extLst>
          </p:cNvPr>
          <p:cNvSpPr txBox="1"/>
          <p:nvPr/>
        </p:nvSpPr>
        <p:spPr>
          <a:xfrm>
            <a:off x="4617334" y="3872284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DBBC51B-C1A6-4AE8-95C4-B58F33FC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0655" y="4525523"/>
            <a:ext cx="2171700" cy="6477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D1EFC26-1BE7-48C7-9296-49CD986E9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0655" y="5318958"/>
            <a:ext cx="895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Both geometries must induce, on </a:t>
            </a:r>
            <a:r>
              <a:rPr lang="el-GR" sz="2000" b="1" dirty="0"/>
              <a:t>Σ</a:t>
            </a:r>
            <a:r>
              <a:rPr lang="en-SG" sz="2000" b="1" dirty="0"/>
              <a:t>, 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3-metric, and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extrinsic curvature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90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These junction conditions tell us: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size of the hole is related to the mass by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rate of expansion of the hole  in Kottler coordinates: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Jacobian for translating velocities from one coordinate to the other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DC63A-80C3-4658-B0F0-701B9EB2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584" y="5101664"/>
            <a:ext cx="3533775" cy="619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C112D4-69A7-49B5-9D2F-DC1A1EA9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6031" y="4255154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0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8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E15-44A4-4729-ADC1-A3C5886E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893C-F4B9-4EA0-ABF4-E7B4376F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23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size of the hole fixed</a:t>
            </a:r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5DB2CF-0249-4969-B815-E0146A7E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</p:spPr>
      </p:pic>
    </p:spTree>
    <p:extLst>
      <p:ext uri="{BB962C8B-B14F-4D97-AF65-F5344CB8AC3E}">
        <p14:creationId xmlns:p14="http://schemas.microsoft.com/office/powerpoint/2010/main" val="40942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size of the hole fixed</a:t>
            </a:r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5DB2CF-0249-4969-B815-E0146A7E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01C2AA-5B8F-4821-B7E9-F7AC7D6EAED7}"/>
              </a:ext>
            </a:extLst>
          </p:cNvPr>
          <p:cNvCxnSpPr>
            <a:cxnSpLocks/>
          </p:cNvCxnSpPr>
          <p:nvPr/>
        </p:nvCxnSpPr>
        <p:spPr>
          <a:xfrm>
            <a:off x="5066778" y="4139852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309DCD-5ECA-4C41-8FED-F06075B688AB}"/>
              </a:ext>
            </a:extLst>
          </p:cNvPr>
          <p:cNvSpPr txBox="1"/>
          <p:nvPr/>
        </p:nvSpPr>
        <p:spPr>
          <a:xfrm>
            <a:off x="5004148" y="3242217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Constant size of hole, decreasing mass</a:t>
            </a:r>
          </a:p>
        </p:txBody>
      </p:sp>
    </p:spTree>
    <p:extLst>
      <p:ext uri="{BB962C8B-B14F-4D97-AF65-F5344CB8AC3E}">
        <p14:creationId xmlns:p14="http://schemas.microsoft.com/office/powerpoint/2010/main" val="252762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Motivation</a:t>
            </a:r>
          </a:p>
          <a:p>
            <a:r>
              <a:rPr lang="en-SG" dirty="0"/>
              <a:t>Both the cosmological constant and gravitational lensing form important parts of our understanding of the universe</a:t>
            </a:r>
          </a:p>
          <a:p>
            <a:r>
              <a:rPr lang="en-SG" dirty="0"/>
              <a:t>Can become important for future precision cosmology measurements </a:t>
            </a:r>
          </a:p>
        </p:txBody>
      </p:sp>
    </p:spTree>
    <p:extLst>
      <p:ext uri="{BB962C8B-B14F-4D97-AF65-F5344CB8AC3E}">
        <p14:creationId xmlns:p14="http://schemas.microsoft.com/office/powerpoint/2010/main" val="290697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F87A2DA-9B70-471B-83F6-3A8FC401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central mass fixed</a:t>
            </a:r>
          </a:p>
        </p:txBody>
      </p:sp>
    </p:spTree>
    <p:extLst>
      <p:ext uri="{BB962C8B-B14F-4D97-AF65-F5344CB8AC3E}">
        <p14:creationId xmlns:p14="http://schemas.microsoft.com/office/powerpoint/2010/main" val="388717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F87A2DA-9B70-471B-83F6-3A8FC401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central mass fixed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01C2AA-5B8F-4821-B7E9-F7AC7D6EAED7}"/>
              </a:ext>
            </a:extLst>
          </p:cNvPr>
          <p:cNvCxnSpPr>
            <a:cxnSpLocks/>
          </p:cNvCxnSpPr>
          <p:nvPr/>
        </p:nvCxnSpPr>
        <p:spPr>
          <a:xfrm>
            <a:off x="5517715" y="3131507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309DCD-5ECA-4C41-8FED-F06075B688AB}"/>
              </a:ext>
            </a:extLst>
          </p:cNvPr>
          <p:cNvSpPr txBox="1"/>
          <p:nvPr/>
        </p:nvSpPr>
        <p:spPr>
          <a:xfrm>
            <a:off x="5461348" y="2268938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</p:spTree>
    <p:extLst>
      <p:ext uri="{BB962C8B-B14F-4D97-AF65-F5344CB8AC3E}">
        <p14:creationId xmlns:p14="http://schemas.microsoft.com/office/powerpoint/2010/main" val="82912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8B9D-7B40-456A-AC25-1785720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Currently working on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682F-C453-43F1-9CDC-1D34A49B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270" y="2013515"/>
            <a:ext cx="8071460" cy="4351338"/>
          </a:xfrm>
        </p:spPr>
        <p:txBody>
          <a:bodyPr/>
          <a:lstStyle/>
          <a:p>
            <a:r>
              <a:rPr lang="en-SG" dirty="0"/>
              <a:t>Compare with analytical estimations that take into account the size of the Swiss-Cheese hole (</a:t>
            </a:r>
            <a:r>
              <a:rPr lang="en-SG" dirty="0" err="1"/>
              <a:t>Kantowski</a:t>
            </a:r>
            <a:r>
              <a:rPr lang="en-SG" dirty="0"/>
              <a:t> et al, 2009) [IN PROGRESS]</a:t>
            </a:r>
          </a:p>
          <a:p>
            <a:r>
              <a:rPr lang="en-SG" dirty="0"/>
              <a:t>Curved space</a:t>
            </a:r>
          </a:p>
          <a:p>
            <a:r>
              <a:rPr lang="en-SG" dirty="0"/>
              <a:t>Extend the model to a general mass distribution instead of a point mass</a:t>
            </a:r>
          </a:p>
        </p:txBody>
      </p:sp>
    </p:spTree>
    <p:extLst>
      <p:ext uri="{BB962C8B-B14F-4D97-AF65-F5344CB8AC3E}">
        <p14:creationId xmlns:p14="http://schemas.microsoft.com/office/powerpoint/2010/main" val="165693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536E-C1B0-4410-9F8D-DD0B931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527E-480F-4B1A-9AB7-BEFA100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 err="1"/>
              <a:t>Aghili</a:t>
            </a:r>
            <a:r>
              <a:rPr lang="en-SG" dirty="0"/>
              <a:t>, M. E., Bolen, B., &amp; </a:t>
            </a:r>
            <a:r>
              <a:rPr lang="en-SG" dirty="0" err="1"/>
              <a:t>Bombelli</a:t>
            </a:r>
            <a:r>
              <a:rPr lang="en-SG" dirty="0"/>
              <a:t>, L. (2017). Effect of accelerated global expansion on the bending of light.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49</a:t>
            </a:r>
            <a:r>
              <a:rPr lang="en-SG" dirty="0"/>
              <a:t>(1), 10.</a:t>
            </a:r>
          </a:p>
          <a:p>
            <a:pPr marL="0" indent="0">
              <a:buNone/>
            </a:pPr>
            <a:r>
              <a:rPr lang="en-SG" dirty="0"/>
              <a:t>Islam, J. N. (1983). The cosmological constant and classical tests of general relativity. </a:t>
            </a:r>
            <a:r>
              <a:rPr lang="en-SG" i="1" dirty="0"/>
              <a:t>Physics Letters A</a:t>
            </a:r>
            <a:r>
              <a:rPr lang="en-SG" dirty="0"/>
              <a:t>, </a:t>
            </a:r>
            <a:r>
              <a:rPr lang="en-SG" i="1" dirty="0"/>
              <a:t>97</a:t>
            </a:r>
            <a:r>
              <a:rPr lang="en-SG" dirty="0"/>
              <a:t>(6), 239-241.</a:t>
            </a:r>
          </a:p>
          <a:p>
            <a:pPr marL="0" indent="0">
              <a:buNone/>
            </a:pPr>
            <a:r>
              <a:rPr lang="en-SG" dirty="0"/>
              <a:t>Israel, W. (1966). Singular hypersurfaces and thin shells in general relativity. </a:t>
            </a:r>
            <a:r>
              <a:rPr lang="en-SG" i="1" dirty="0"/>
              <a:t>Il Nuovo </a:t>
            </a:r>
            <a:r>
              <a:rPr lang="en-SG" i="1" dirty="0" err="1"/>
              <a:t>Cimento</a:t>
            </a:r>
            <a:r>
              <a:rPr lang="en-SG" i="1" dirty="0"/>
              <a:t> B (1965-1970)</a:t>
            </a:r>
            <a:r>
              <a:rPr lang="en-SG" dirty="0"/>
              <a:t>, </a:t>
            </a:r>
            <a:r>
              <a:rPr lang="en-SG" i="1" dirty="0"/>
              <a:t>44</a:t>
            </a:r>
            <a:r>
              <a:rPr lang="en-SG" dirty="0"/>
              <a:t>(1), 1-14.</a:t>
            </a:r>
          </a:p>
          <a:p>
            <a:pPr marL="0" indent="0">
              <a:buNone/>
            </a:pPr>
            <a:r>
              <a:rPr lang="en-SG" dirty="0" err="1"/>
              <a:t>Rindler</a:t>
            </a:r>
            <a:r>
              <a:rPr lang="en-SG" dirty="0"/>
              <a:t>, W., &amp; Ishak, M. (2007). Contribution of the cosmological constant to the relativistic bending of light revisited. </a:t>
            </a:r>
            <a:r>
              <a:rPr lang="en-SG" i="1" dirty="0"/>
              <a:t>Physical Review D</a:t>
            </a:r>
            <a:r>
              <a:rPr lang="en-SG" dirty="0"/>
              <a:t>, </a:t>
            </a:r>
            <a:r>
              <a:rPr lang="en-SG" i="1" dirty="0"/>
              <a:t>76</a:t>
            </a:r>
            <a:r>
              <a:rPr lang="en-SG" dirty="0"/>
              <a:t>(4), 043006.</a:t>
            </a:r>
          </a:p>
          <a:p>
            <a:pPr marL="0" indent="0">
              <a:buNone/>
            </a:pPr>
            <a:r>
              <a:rPr lang="en-SG" dirty="0" err="1"/>
              <a:t>Kantowski</a:t>
            </a:r>
            <a:r>
              <a:rPr lang="en-SG" dirty="0"/>
              <a:t>, R., Chen, B., &amp; Dai, X. (2010). Gravitational lensing corrections in flat </a:t>
            </a:r>
            <a:r>
              <a:rPr lang="el-GR" dirty="0"/>
              <a:t>Λ</a:t>
            </a:r>
            <a:r>
              <a:rPr lang="en-SG" dirty="0"/>
              <a:t>CDM cosmology. </a:t>
            </a:r>
            <a:r>
              <a:rPr lang="en-SG" i="1" dirty="0"/>
              <a:t>The Astrophysical Journal</a:t>
            </a:r>
            <a:r>
              <a:rPr lang="en-SG" dirty="0"/>
              <a:t>, </a:t>
            </a:r>
            <a:r>
              <a:rPr lang="en-SG" i="1" dirty="0"/>
              <a:t>718</a:t>
            </a:r>
            <a:r>
              <a:rPr lang="en-SG" dirty="0"/>
              <a:t>(2), 913.</a:t>
            </a:r>
          </a:p>
          <a:p>
            <a:pPr marL="0" indent="0">
              <a:buNone/>
            </a:pPr>
            <a:r>
              <a:rPr lang="en-SG" dirty="0" err="1"/>
              <a:t>Rindler</a:t>
            </a:r>
            <a:r>
              <a:rPr lang="en-SG" dirty="0"/>
              <a:t>, W., &amp; Ishak, M. (2007). Contribution of the cosmological constant to the relativistic bending of light revisited. </a:t>
            </a:r>
            <a:r>
              <a:rPr lang="en-SG" i="1" dirty="0"/>
              <a:t>Physical Review D</a:t>
            </a:r>
            <a:r>
              <a:rPr lang="en-SG" dirty="0"/>
              <a:t>, </a:t>
            </a:r>
            <a:r>
              <a:rPr lang="en-SG" i="1" dirty="0"/>
              <a:t>76</a:t>
            </a:r>
            <a:r>
              <a:rPr lang="en-SG" dirty="0"/>
              <a:t>(4), 043006.</a:t>
            </a:r>
          </a:p>
          <a:p>
            <a:pPr marL="0" indent="0">
              <a:buNone/>
            </a:pPr>
            <a:r>
              <a:rPr lang="en-SG" dirty="0" err="1"/>
              <a:t>Schücker</a:t>
            </a:r>
            <a:r>
              <a:rPr lang="en-SG" dirty="0"/>
              <a:t>, T. (2009). Strong lensing in the Einstein–Straus solution.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41</a:t>
            </a:r>
            <a:r>
              <a:rPr lang="en-SG" dirty="0"/>
              <a:t>(7), 1595-1610.</a:t>
            </a:r>
          </a:p>
        </p:txBody>
      </p:sp>
    </p:spTree>
    <p:extLst>
      <p:ext uri="{BB962C8B-B14F-4D97-AF65-F5344CB8AC3E}">
        <p14:creationId xmlns:p14="http://schemas.microsoft.com/office/powerpoint/2010/main" val="236693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89BC-1E29-4490-A374-7C8C4BBFD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5B9A-C003-4778-9FC0-A1956A4B2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97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CF88-A07E-4FF6-A8A0-BD28B109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Extension</a:t>
            </a:r>
            <a:r>
              <a:rPr lang="en-SG" dirty="0"/>
              <a:t>: A generalized static mass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7BF9-CB31-4000-B3B4-89946C0B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331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5C0E-9E78-4916-979C-DBF5B32C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Preliminary results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5CD4BE8-FA2D-4919-95D0-D784BFB8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1" y="1265342"/>
            <a:ext cx="8001006" cy="5334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7E422-78B3-416A-8AAB-62B14D0F5776}"/>
              </a:ext>
            </a:extLst>
          </p:cNvPr>
          <p:cNvSpPr txBox="1"/>
          <p:nvPr/>
        </p:nvSpPr>
        <p:spPr>
          <a:xfrm>
            <a:off x="8260915" y="2282969"/>
            <a:ext cx="33945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Numerical errors need to be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Light ray is in FRW most of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Replace FRW numerical integration with analytical calculation from geometry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9688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91561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467973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3298457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422252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1EDED8F-0B5B-4887-AB2A-4F31019C2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7334" y="4287026"/>
            <a:ext cx="2171700" cy="6477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72B38C7-349E-47EF-9973-4238D5215D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7334" y="5080461"/>
            <a:ext cx="895350" cy="609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4FE3550-F077-4C7B-9576-46EEA5799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7334" y="5741571"/>
            <a:ext cx="5219700" cy="8858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6FE4386-FD25-4E0F-9F4C-C7F1731A69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6677" y="4411730"/>
            <a:ext cx="3533775" cy="6191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ED899B0-C337-47AA-B95D-D345C22E22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57378" y="1337323"/>
            <a:ext cx="3533775" cy="6191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1D54C7C-6C7C-4128-87FC-0543CF0015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57378" y="309516"/>
            <a:ext cx="1543050" cy="4476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EA3F38-E43B-4576-8543-D292031DBD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57378" y="857899"/>
            <a:ext cx="638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0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Gravitational lensing equations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761E296-0453-40CE-949C-854380FF4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3729" y="2633810"/>
            <a:ext cx="4937300" cy="73145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DF33BE3-2B7E-4A53-9C32-27517EA15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3728" y="3303512"/>
            <a:ext cx="5982232" cy="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4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blipFill>
                <a:blip r:embed="rId8"/>
                <a:stretch>
                  <a:fillRect l="-5405" r="-5405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Graphic 49">
            <a:extLst>
              <a:ext uri="{FF2B5EF4-FFF2-40B4-BE49-F238E27FC236}">
                <a16:creationId xmlns:a16="http://schemas.microsoft.com/office/drawing/2014/main" id="{BF6DF185-854D-4089-82D4-472763A71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3729" y="5025820"/>
            <a:ext cx="4937300" cy="7314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30B54F4-1A05-4E23-81C5-6BBBC34EC3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3729" y="5895938"/>
            <a:ext cx="5982232" cy="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an overview of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351338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b="1" dirty="0"/>
          </a:p>
          <a:p>
            <a:pPr marL="0" indent="0">
              <a:buNone/>
            </a:pPr>
            <a:r>
              <a:rPr lang="en-SG" b="1" dirty="0"/>
              <a:t>Key papers </a:t>
            </a:r>
          </a:p>
          <a:p>
            <a:r>
              <a:rPr lang="en-SG" dirty="0"/>
              <a:t>Islam, 1983 (Conventional view)</a:t>
            </a:r>
          </a:p>
          <a:p>
            <a:r>
              <a:rPr lang="en-SG" dirty="0" err="1"/>
              <a:t>Rindler</a:t>
            </a:r>
            <a:r>
              <a:rPr lang="en-SG" dirty="0"/>
              <a:t> and Ishak, 2007 (Challenging the conventional view)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8381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2EE5-9BE0-46A7-AF66-5BBA029F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The project</a:t>
            </a:r>
            <a:r>
              <a:rPr lang="en-SG" dirty="0"/>
              <a:t>: Investigating the role of the cosmological constant in gravitational lensing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A9DB-AE86-4B4F-A77A-B9DA3071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Both the cosmological constant and gravitational lensing form important parts of our understanding of the universe</a:t>
            </a:r>
            <a:endParaRPr lang="en-SG" sz="2000" dirty="0"/>
          </a:p>
          <a:p>
            <a:r>
              <a:rPr lang="en-GB" sz="2000" dirty="0"/>
              <a:t>If there is an effect of the cosmological constant in gravitational lensing that is not accounted for, it might come important for future precision cosmology measurements. </a:t>
            </a:r>
          </a:p>
          <a:p>
            <a:endParaRPr lang="en-SG" sz="2000" dirty="0"/>
          </a:p>
          <a:p>
            <a:r>
              <a:rPr lang="en-GB" sz="2000" dirty="0"/>
              <a:t>Mostly analytical</a:t>
            </a:r>
            <a:endParaRPr lang="en-SG" sz="2000" dirty="0"/>
          </a:p>
          <a:p>
            <a:r>
              <a:rPr lang="en-GB" sz="2000" dirty="0"/>
              <a:t>Islam (1983): Conventional view</a:t>
            </a:r>
            <a:endParaRPr lang="en-SG" sz="2000" dirty="0"/>
          </a:p>
          <a:p>
            <a:r>
              <a:rPr lang="en-GB" sz="2000" dirty="0" err="1"/>
              <a:t>Rindler</a:t>
            </a:r>
            <a:r>
              <a:rPr lang="en-GB" sz="2000" dirty="0"/>
              <a:t> and Ishak (2007): Challenged the conventional view</a:t>
            </a:r>
            <a:endParaRPr lang="en-SG" sz="2000" dirty="0"/>
          </a:p>
          <a:p>
            <a:pPr fontAlgn="t"/>
            <a:r>
              <a:rPr lang="en-SG" sz="2000" dirty="0"/>
              <a:t>Numerical approach</a:t>
            </a:r>
          </a:p>
          <a:p>
            <a:pPr fontAlgn="t"/>
            <a:r>
              <a:rPr lang="en-SG" sz="2000" dirty="0"/>
              <a:t>Swiss-cheese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05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blipFill>
                <a:blip r:embed="rId8"/>
                <a:stretch>
                  <a:fillRect l="-5405" r="-5405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17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680" y="246733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9680" y="3337451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428" y="4088445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4165" y="5098557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24166" y="5962085"/>
            <a:ext cx="4668280" cy="7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/>
              <a:t>Numerical approach </a:t>
            </a:r>
            <a:r>
              <a:rPr lang="en-SG" sz="3200" dirty="0"/>
              <a:t>in a </a:t>
            </a:r>
            <a:r>
              <a:rPr lang="en-SG" sz="3200" b="1" dirty="0"/>
              <a:t>Swiss-Cheese model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Previous similar research: </a:t>
            </a:r>
          </a:p>
          <a:p>
            <a:r>
              <a:rPr lang="en-SG" dirty="0" err="1"/>
              <a:t>Schücker</a:t>
            </a:r>
            <a:r>
              <a:rPr lang="en-SG" dirty="0"/>
              <a:t> (2009): partially numerical approach in a </a:t>
            </a:r>
            <a:r>
              <a:rPr lang="en-US" altLang="zh-CN" dirty="0"/>
              <a:t>Swiss-Cheese model</a:t>
            </a:r>
            <a:endParaRPr lang="en-SG" dirty="0"/>
          </a:p>
          <a:p>
            <a:r>
              <a:rPr lang="en-SG" dirty="0" err="1"/>
              <a:t>Kantowski</a:t>
            </a:r>
            <a:r>
              <a:rPr lang="en-SG" dirty="0"/>
              <a:t> et al (2010)  analytical estimation of the effect in a Swiss Cheese universe</a:t>
            </a:r>
          </a:p>
          <a:p>
            <a:r>
              <a:rPr lang="en-SG" dirty="0" err="1"/>
              <a:t>Aghili</a:t>
            </a:r>
            <a:r>
              <a:rPr lang="en-SG" dirty="0"/>
              <a:t> et al (2017) investigated numerical approach in a </a:t>
            </a:r>
            <a:r>
              <a:rPr lang="en-SG" dirty="0" err="1"/>
              <a:t>McVittie</a:t>
            </a:r>
            <a:r>
              <a:rPr lang="en-SG" dirty="0"/>
              <a:t> metric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813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A9FD1-A7FD-41E1-9AB6-A27F50F91688}"/>
              </a:ext>
            </a:extLst>
          </p:cNvPr>
          <p:cNvSpPr/>
          <p:nvPr/>
        </p:nvSpPr>
        <p:spPr>
          <a:xfrm>
            <a:off x="1852433" y="1690688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61ADC-7368-44E2-B975-A303211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Swiss Cheese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48F7-CF89-4338-BCF0-7C236F8FC615}"/>
              </a:ext>
            </a:extLst>
          </p:cNvPr>
          <p:cNvSpPr/>
          <p:nvPr/>
        </p:nvSpPr>
        <p:spPr>
          <a:xfrm>
            <a:off x="6854142" y="1690689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90749-C9E8-432A-9682-F0C85B7618B0}"/>
              </a:ext>
            </a:extLst>
          </p:cNvPr>
          <p:cNvCxnSpPr/>
          <p:nvPr/>
        </p:nvCxnSpPr>
        <p:spPr>
          <a:xfrm>
            <a:off x="5330934" y="3250376"/>
            <a:ext cx="1093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E7C3954-6665-4565-9A99-7997CD1C496F}"/>
              </a:ext>
            </a:extLst>
          </p:cNvPr>
          <p:cNvSpPr/>
          <p:nvPr/>
        </p:nvSpPr>
        <p:spPr>
          <a:xfrm>
            <a:off x="7499430" y="233597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8F30BB-55EB-4511-B318-B26A540FDF94}"/>
              </a:ext>
            </a:extLst>
          </p:cNvPr>
          <p:cNvSpPr/>
          <p:nvPr/>
        </p:nvSpPr>
        <p:spPr>
          <a:xfrm>
            <a:off x="2497721" y="2249168"/>
            <a:ext cx="18288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6D698-BC24-45B5-9308-AE21B1DDDE92}"/>
              </a:ext>
            </a:extLst>
          </p:cNvPr>
          <p:cNvSpPr/>
          <p:nvPr/>
        </p:nvSpPr>
        <p:spPr>
          <a:xfrm>
            <a:off x="8387304" y="3250376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ADC3-1470-494F-A039-EB4D13EC6710}"/>
              </a:ext>
            </a:extLst>
          </p:cNvPr>
          <p:cNvSpPr txBox="1"/>
          <p:nvPr/>
        </p:nvSpPr>
        <p:spPr>
          <a:xfrm>
            <a:off x="2524728" y="3025198"/>
            <a:ext cx="18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comoving sphere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7BAC-C4B6-4C33-BFF3-19ECCF72D5E5}"/>
              </a:ext>
            </a:extLst>
          </p:cNvPr>
          <p:cNvSpPr txBox="1"/>
          <p:nvPr/>
        </p:nvSpPr>
        <p:spPr>
          <a:xfrm>
            <a:off x="1950334" y="1814198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87AB4-39BC-4879-8633-E313AD7F9F1A}"/>
              </a:ext>
            </a:extLst>
          </p:cNvPr>
          <p:cNvSpPr txBox="1"/>
          <p:nvPr/>
        </p:nvSpPr>
        <p:spPr>
          <a:xfrm>
            <a:off x="7674499" y="2794236"/>
            <a:ext cx="15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Kottler “hole”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18168-23B0-4224-A637-4986EC8C23F1}"/>
              </a:ext>
            </a:extLst>
          </p:cNvPr>
          <p:cNvSpPr txBox="1"/>
          <p:nvPr/>
        </p:nvSpPr>
        <p:spPr>
          <a:xfrm>
            <a:off x="6964101" y="1811173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AEA7-BF15-4717-A20D-2E7CCDC9DC9A}"/>
              </a:ext>
            </a:extLst>
          </p:cNvPr>
          <p:cNvSpPr txBox="1"/>
          <p:nvPr/>
        </p:nvSpPr>
        <p:spPr>
          <a:xfrm>
            <a:off x="1852433" y="5037491"/>
            <a:ext cx="363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Cheese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Homogeneous and expanding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Filled with </a:t>
            </a:r>
            <a:r>
              <a:rPr lang="en-SG" dirty="0" err="1"/>
              <a:t>pressureless</a:t>
            </a:r>
            <a:r>
              <a:rPr lang="en-SG" dirty="0"/>
              <a:t> matter (dust)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AB160-E959-41EB-B2E1-499DEE1609BF}"/>
              </a:ext>
            </a:extLst>
          </p:cNvPr>
          <p:cNvSpPr txBox="1"/>
          <p:nvPr/>
        </p:nvSpPr>
        <p:spPr>
          <a:xfrm>
            <a:off x="6854142" y="5037491"/>
            <a:ext cx="374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Hole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Point mass at the centre</a:t>
            </a:r>
          </a:p>
          <a:p>
            <a:pPr marL="285750" indent="-285750">
              <a:buFontTx/>
              <a:buChar char="-"/>
            </a:pPr>
            <a:r>
              <a:rPr lang="en-SG" dirty="0"/>
              <a:t>Vacuum everywhere else with a cosmological constant</a:t>
            </a:r>
          </a:p>
        </p:txBody>
      </p:sp>
    </p:spTree>
    <p:extLst>
      <p:ext uri="{BB962C8B-B14F-4D97-AF65-F5344CB8AC3E}">
        <p14:creationId xmlns:p14="http://schemas.microsoft.com/office/powerpoint/2010/main" val="39477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7C6-3E21-4547-B30D-B3A178C5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EC79-EF9C-4E55-8F11-D1555B48FE72}"/>
              </a:ext>
            </a:extLst>
          </p:cNvPr>
          <p:cNvSpPr/>
          <p:nvPr/>
        </p:nvSpPr>
        <p:spPr>
          <a:xfrm>
            <a:off x="1963838" y="2080749"/>
            <a:ext cx="8264324" cy="347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6D23E-A96C-47B0-93F1-3C4E44FE80F7}"/>
              </a:ext>
            </a:extLst>
          </p:cNvPr>
          <p:cNvSpPr/>
          <p:nvPr/>
        </p:nvSpPr>
        <p:spPr>
          <a:xfrm>
            <a:off x="5181600" y="287638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E57FA-000F-4F7A-B26F-FFCDF21F3AF2}"/>
              </a:ext>
            </a:extLst>
          </p:cNvPr>
          <p:cNvSpPr/>
          <p:nvPr/>
        </p:nvSpPr>
        <p:spPr>
          <a:xfrm>
            <a:off x="6095035" y="3764261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B57EE-4A89-4D39-BAFE-71BB1655BBED}"/>
              </a:ext>
            </a:extLst>
          </p:cNvPr>
          <p:cNvCxnSpPr>
            <a:cxnSpLocks/>
          </p:cNvCxnSpPr>
          <p:nvPr/>
        </p:nvCxnSpPr>
        <p:spPr>
          <a:xfrm flipV="1">
            <a:off x="2609610" y="3261245"/>
            <a:ext cx="2737413" cy="52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392F14-D4B4-402F-9FB4-0A720D44038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13705" y="3394230"/>
            <a:ext cx="1830487" cy="54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9F3F4C-E473-431C-BB72-9E1848922E2E}"/>
              </a:ext>
            </a:extLst>
          </p:cNvPr>
          <p:cNvSpPr/>
          <p:nvPr/>
        </p:nvSpPr>
        <p:spPr>
          <a:xfrm>
            <a:off x="5339548" y="3163643"/>
            <a:ext cx="1603094" cy="230587"/>
          </a:xfrm>
          <a:custGeom>
            <a:avLst/>
            <a:gdLst>
              <a:gd name="connsiteX0" fmla="*/ 0 w 1603094"/>
              <a:gd name="connsiteY0" fmla="*/ 97478 h 230587"/>
              <a:gd name="connsiteX1" fmla="*/ 740780 w 1603094"/>
              <a:gd name="connsiteY1" fmla="*/ 4880 h 230587"/>
              <a:gd name="connsiteX2" fmla="*/ 1574157 w 1603094"/>
              <a:gd name="connsiteY2" fmla="*/ 230587 h 230587"/>
              <a:gd name="connsiteX3" fmla="*/ 1574157 w 1603094"/>
              <a:gd name="connsiteY3" fmla="*/ 230587 h 230587"/>
              <a:gd name="connsiteX4" fmla="*/ 1603094 w 1603094"/>
              <a:gd name="connsiteY4" fmla="*/ 230587 h 2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094" h="230587">
                <a:moveTo>
                  <a:pt x="0" y="97478"/>
                </a:moveTo>
                <a:cubicBezTo>
                  <a:pt x="239210" y="40086"/>
                  <a:pt x="478421" y="-17305"/>
                  <a:pt x="740780" y="4880"/>
                </a:cubicBezTo>
                <a:cubicBezTo>
                  <a:pt x="1003140" y="27065"/>
                  <a:pt x="1574157" y="230587"/>
                  <a:pt x="1574157" y="230587"/>
                </a:cubicBezTo>
                <a:lnTo>
                  <a:pt x="1574157" y="230587"/>
                </a:lnTo>
                <a:lnTo>
                  <a:pt x="1603094" y="23058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66B940-41FE-4D4B-BEDD-873826A6CB17}"/>
              </a:ext>
            </a:extLst>
          </p:cNvPr>
          <p:cNvCxnSpPr>
            <a:cxnSpLocks/>
          </p:cNvCxnSpPr>
          <p:nvPr/>
        </p:nvCxnSpPr>
        <p:spPr>
          <a:xfrm flipV="1">
            <a:off x="4443379" y="3546798"/>
            <a:ext cx="561980" cy="1194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AC4634-D594-4102-9A7A-EBACEF133004}"/>
              </a:ext>
            </a:extLst>
          </p:cNvPr>
          <p:cNvSpPr txBox="1"/>
          <p:nvPr/>
        </p:nvSpPr>
        <p:spPr>
          <a:xfrm rot="21010353">
            <a:off x="2982140" y="3621509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our calculations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D4C96D-63CA-4B54-97F4-2792F8C163F0}"/>
              </a:ext>
            </a:extLst>
          </p:cNvPr>
          <p:cNvSpPr txBox="1"/>
          <p:nvPr/>
        </p:nvSpPr>
        <p:spPr>
          <a:xfrm rot="21010353">
            <a:off x="3926548" y="295708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light propagation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BB1D7-DCBD-4DF3-B96C-D2727048B9F0}"/>
              </a:ext>
            </a:extLst>
          </p:cNvPr>
          <p:cNvCxnSpPr>
            <a:cxnSpLocks/>
          </p:cNvCxnSpPr>
          <p:nvPr/>
        </p:nvCxnSpPr>
        <p:spPr>
          <a:xfrm flipH="1">
            <a:off x="3258275" y="3320152"/>
            <a:ext cx="683749" cy="129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EBAE1-57F5-452C-9647-A74A83E69BD6}"/>
              </a:ext>
            </a:extLst>
          </p:cNvPr>
          <p:cNvSpPr txBox="1"/>
          <p:nvPr/>
        </p:nvSpPr>
        <p:spPr>
          <a:xfrm>
            <a:off x="2090763" y="4282298"/>
            <a:ext cx="150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Observer (us)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E9A79-F4B2-4AD8-AF0F-123D385DB394}"/>
              </a:ext>
            </a:extLst>
          </p:cNvPr>
          <p:cNvSpPr txBox="1"/>
          <p:nvPr/>
        </p:nvSpPr>
        <p:spPr>
          <a:xfrm>
            <a:off x="8410548" y="4271541"/>
            <a:ext cx="95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1328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an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434551" y="180428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General method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2288A-D191-4D27-9AE7-1FDFF989A114}"/>
              </a:ext>
            </a:extLst>
          </p:cNvPr>
          <p:cNvSpPr txBox="1"/>
          <p:nvPr/>
        </p:nvSpPr>
        <p:spPr>
          <a:xfrm>
            <a:off x="4615840" y="2290340"/>
            <a:ext cx="7114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To find light path in each region, </a:t>
            </a:r>
          </a:p>
          <a:p>
            <a:endParaRPr lang="en-SG" sz="2000" dirty="0"/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Write down the metric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Calculate the Christoffel symbols and hence the equations of motion using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      and the null condition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SG" sz="2000" dirty="0"/>
              <a:t>Solve the resulting differential equations (numerically or analytically)</a:t>
            </a:r>
          </a:p>
          <a:p>
            <a:pPr marL="342900" indent="-342900">
              <a:buFont typeface="+mj-lt"/>
              <a:buAutoNum type="arabicPeriod" startAt="3"/>
            </a:pPr>
            <a:endParaRPr lang="en-SG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9BB8F1-4B7E-4F55-BC8E-63D1D19C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982" y="3916705"/>
            <a:ext cx="2762250" cy="5524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4AADC-E6A3-4D32-B0B5-7C327C95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982" y="4899878"/>
            <a:ext cx="1104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11451</TotalTime>
  <Words>1292</Words>
  <Application>Microsoft Office PowerPoint</Application>
  <PresentationFormat>Widescreen</PresentationFormat>
  <Paragraphs>224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等线</vt:lpstr>
      <vt:lpstr>Arial</vt:lpstr>
      <vt:lpstr>Calibri</vt:lpstr>
      <vt:lpstr>Calibri Light</vt:lpstr>
      <vt:lpstr>Cambria Math</vt:lpstr>
      <vt:lpstr>Latin Modern Math</vt:lpstr>
      <vt:lpstr>Office Theme</vt:lpstr>
      <vt:lpstr>The Role of the Cosmological Constant in Gravitational Lensing</vt:lpstr>
      <vt:lpstr>Introduction: motivation</vt:lpstr>
      <vt:lpstr>Introduction: an overview of the literature</vt:lpstr>
      <vt:lpstr>Introduction: gravitational lensing</vt:lpstr>
      <vt:lpstr>Introduction: gravitational lensing</vt:lpstr>
      <vt:lpstr>Introduction: our approach</vt:lpstr>
      <vt:lpstr>The Swiss Cheese Model</vt:lpstr>
      <vt:lpstr>Propagation of light</vt:lpstr>
      <vt:lpstr>Propagation of light: an overview</vt:lpstr>
      <vt:lpstr>Propagation of light</vt:lpstr>
      <vt:lpstr>Propagation of light</vt:lpstr>
      <vt:lpstr>Propagation of light</vt:lpstr>
      <vt:lpstr>Propagation of light</vt:lpstr>
      <vt:lpstr>Propagation of light: the full picture</vt:lpstr>
      <vt:lpstr>Propagation of light: the full picture</vt:lpstr>
      <vt:lpstr>Propagation of light: the full picture</vt:lpstr>
      <vt:lpstr>Results</vt:lpstr>
      <vt:lpstr>Results: Keeping the size of the hole fixed</vt:lpstr>
      <vt:lpstr>Results: Keeping the size of the hole fixed</vt:lpstr>
      <vt:lpstr>Results: Keeping the central mass fixed</vt:lpstr>
      <vt:lpstr>Results: Keeping the central mass fixed</vt:lpstr>
      <vt:lpstr>Currently working on / future work</vt:lpstr>
      <vt:lpstr>References</vt:lpstr>
      <vt:lpstr>Thank you!</vt:lpstr>
      <vt:lpstr>Extension: A generalized static mass distribution</vt:lpstr>
      <vt:lpstr>Preliminary results</vt:lpstr>
      <vt:lpstr>Propagation of light</vt:lpstr>
      <vt:lpstr>Gravitational lensing equations</vt:lpstr>
      <vt:lpstr>Introduction: gravitational lensing</vt:lpstr>
      <vt:lpstr>The project: Investigating the role of the cosmological constant in gravitational lensing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Cosmological Constant in Gravitational Lensing</dc:title>
  <dc:creator>Lingyi Hu</dc:creator>
  <cp:lastModifiedBy>Lingyi Hu</cp:lastModifiedBy>
  <cp:revision>84</cp:revision>
  <dcterms:created xsi:type="dcterms:W3CDTF">2018-03-09T11:19:33Z</dcterms:created>
  <dcterms:modified xsi:type="dcterms:W3CDTF">2018-03-19T13:38:50Z</dcterms:modified>
</cp:coreProperties>
</file>