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37" r:id="rId3"/>
    <p:sldId id="336" r:id="rId4"/>
    <p:sldId id="332" r:id="rId5"/>
    <p:sldId id="309" r:id="rId6"/>
    <p:sldId id="315" r:id="rId7"/>
    <p:sldId id="317" r:id="rId8"/>
    <p:sldId id="316" r:id="rId9"/>
    <p:sldId id="307" r:id="rId10"/>
    <p:sldId id="287" r:id="rId11"/>
    <p:sldId id="299" r:id="rId12"/>
    <p:sldId id="291" r:id="rId13"/>
    <p:sldId id="289" r:id="rId14"/>
    <p:sldId id="292" r:id="rId15"/>
    <p:sldId id="286" r:id="rId16"/>
    <p:sldId id="293" r:id="rId17"/>
    <p:sldId id="312" r:id="rId18"/>
    <p:sldId id="313" r:id="rId19"/>
    <p:sldId id="277" r:id="rId20"/>
    <p:sldId id="267" r:id="rId21"/>
    <p:sldId id="330" r:id="rId22"/>
    <p:sldId id="318" r:id="rId23"/>
    <p:sldId id="331" r:id="rId24"/>
    <p:sldId id="329" r:id="rId25"/>
    <p:sldId id="333" r:id="rId26"/>
    <p:sldId id="334" r:id="rId27"/>
    <p:sldId id="335" r:id="rId28"/>
    <p:sldId id="297" r:id="rId29"/>
    <p:sldId id="311" r:id="rId30"/>
    <p:sldId id="271" r:id="rId31"/>
    <p:sldId id="338" r:id="rId32"/>
    <p:sldId id="341" r:id="rId33"/>
    <p:sldId id="339" r:id="rId34"/>
    <p:sldId id="34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2A6C-5021-4D40-B00D-735D955C51F8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CAE42-BE16-4EF2-A6C9-B579042723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258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641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36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6118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77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117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866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These are mean deviations from FRW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728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229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5538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857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matching conditions specify that the value point mass inside the hole must be the total mass within the origin comoving sphere.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34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162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357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832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first, this was done numerically as well, but the numerical errors were too big, and we can do it analytically by geometry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AE42-BE16-4EF2-A6C9-B5790427237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8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8459-658F-4CA0-B1BA-C8493507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3D5B-5A97-42D3-8AC3-80A6971B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9C2-5732-45FC-A090-0A8C2007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E20A-F0EE-4A54-9486-FF518B0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CC8D-043E-4CBE-9DF5-1F31B5E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7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29B-A9CC-4EE0-9506-0349AAAD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E65C6-00F0-4D57-B7F0-DB8C7F6A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32E8-7F99-404F-93F2-6CD1055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9E7B-088E-4B9A-96AA-FEA3FCFD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9270-214B-4323-9217-CC35432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C6260-F8AF-40CD-A799-F391284BA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74134-C4B5-4765-B932-5A916C50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17EA-6917-4248-B3CF-2816F810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9B8A-4FA9-4509-AD1F-9C8F3B8D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3A7C-ED85-4B0F-BD56-CE0DF0C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80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CBA-7A95-4D89-BF59-60EE9C37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B9-75D5-45ED-9660-7D2C4AD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B14D-3321-47D3-90EA-7EF1030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C04B-2253-47FB-9ACD-E2B59AB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6525-2E51-4C79-8F7B-8B1414B0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8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4C11-BCFD-4B31-9E31-73E99012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4002-6E23-4339-9B15-E1A18C40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38A6-62AC-4326-A6CD-68A02F6A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4B72-DC0A-4EFB-B9B5-DC7337E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C176-0D25-41FE-B2CC-DAD0FFA6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5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E408-77FD-4D91-910E-5D5D6F1F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4E6A-8485-4480-BC8F-0A1F92F8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0C6B-6B2C-4855-8000-A9A5E085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6617-5E5A-4F56-8E5D-6A254D51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0BBA-ABD6-4304-BF3E-E55C7C0A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6382-A8C7-4567-8885-A407E24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6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FB22-ABD1-4A87-998C-8CDCC395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F053-E7E0-4B87-ADAA-3D209018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700A3-E07B-4849-9EF9-37E59D95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DDBBE-4C36-43D4-9FE0-5269F3A5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BD2E0-CC32-411D-8C05-7EB96635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6ECC-42B4-4331-B26F-31F53A3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E0B2-28F2-478D-B433-EF157EE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55D0-B07A-4FEE-B477-F6E2BD93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6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28B-47A9-4964-9E02-8ED44A8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3AA7-A8AA-4C68-92B9-F94BE1A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826F4-92B7-4DB3-BABA-BD54FAF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97C-4CBF-4BFE-A80E-020AA18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3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8342-48CE-4A12-847A-E2CC875A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047E4-D718-45C9-966A-83002D3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3CFE-6D67-49EE-AFE5-D0CAD818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8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D636-88E8-40EF-904B-DF757557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7580-0CDF-4EB7-8653-40B97103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FFCF-0DAB-4568-8643-6B288BD2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83E1-52DA-41E1-8A08-512F53A7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B398-7057-46A3-A733-F21684E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9783-875F-4D24-9254-329FB00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6448-8964-45A5-8A19-5A0CE492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D603-7000-473B-AC19-2FCEBAF46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21F3-3137-4D7A-ABBB-A62C4634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6B2C-3BDD-40A7-927E-ED58867E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95A-980D-40FA-AF85-1E250656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30BA-7F75-4ABF-B265-C1709EAB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62607-DBC4-48A3-A964-708AD70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636C-078E-4C97-A1C2-0B9C43A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5FDD-CE82-430B-9B61-ECE1A552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6B1F-56CA-451C-A5CB-E8D6FB0D1CC2}" type="datetimeFigureOut">
              <a:rPr lang="en-SG" smtClean="0"/>
              <a:t>20/4/2018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378B-51F5-4314-B5A1-EB6DCF7B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AE93-CF31-4970-88E0-02684149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97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A3D-BBC1-4187-B95D-6A96D972C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30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SG" dirty="0"/>
              <a:t>Investigating the role of the cosmological constant in gravitational lensing using a numerical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65F4-7BB0-41B1-8C1E-9FD0DC8F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2766"/>
            <a:ext cx="9144000" cy="1655762"/>
          </a:xfrm>
        </p:spPr>
        <p:txBody>
          <a:bodyPr/>
          <a:lstStyle/>
          <a:p>
            <a:r>
              <a:rPr lang="en-SG" dirty="0"/>
              <a:t>Lingyi Hu</a:t>
            </a:r>
          </a:p>
        </p:txBody>
      </p:sp>
    </p:spTree>
    <p:extLst>
      <p:ext uri="{BB962C8B-B14F-4D97-AF65-F5344CB8AC3E}">
        <p14:creationId xmlns:p14="http://schemas.microsoft.com/office/powerpoint/2010/main" val="19277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A9FD1-A7FD-41E1-9AB6-A27F50F91688}"/>
              </a:ext>
            </a:extLst>
          </p:cNvPr>
          <p:cNvSpPr/>
          <p:nvPr/>
        </p:nvSpPr>
        <p:spPr>
          <a:xfrm>
            <a:off x="1852433" y="1690688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61ADC-7368-44E2-B975-A303211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Swiss Cheese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448F7-CF89-4338-BCF0-7C236F8FC615}"/>
              </a:ext>
            </a:extLst>
          </p:cNvPr>
          <p:cNvSpPr/>
          <p:nvPr/>
        </p:nvSpPr>
        <p:spPr>
          <a:xfrm>
            <a:off x="6854142" y="1690689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90749-C9E8-432A-9682-F0C85B7618B0}"/>
              </a:ext>
            </a:extLst>
          </p:cNvPr>
          <p:cNvCxnSpPr/>
          <p:nvPr/>
        </p:nvCxnSpPr>
        <p:spPr>
          <a:xfrm>
            <a:off x="5330934" y="3250376"/>
            <a:ext cx="1093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E7C3954-6665-4565-9A99-7997CD1C496F}"/>
              </a:ext>
            </a:extLst>
          </p:cNvPr>
          <p:cNvSpPr/>
          <p:nvPr/>
        </p:nvSpPr>
        <p:spPr>
          <a:xfrm>
            <a:off x="7499430" y="233597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8F30BB-55EB-4511-B318-B26A540FDF94}"/>
              </a:ext>
            </a:extLst>
          </p:cNvPr>
          <p:cNvSpPr/>
          <p:nvPr/>
        </p:nvSpPr>
        <p:spPr>
          <a:xfrm>
            <a:off x="2497721" y="2249168"/>
            <a:ext cx="18288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6D698-BC24-45B5-9308-AE21B1DDDE92}"/>
              </a:ext>
            </a:extLst>
          </p:cNvPr>
          <p:cNvSpPr/>
          <p:nvPr/>
        </p:nvSpPr>
        <p:spPr>
          <a:xfrm>
            <a:off x="8387304" y="3250376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ADC3-1470-494F-A039-EB4D13EC6710}"/>
              </a:ext>
            </a:extLst>
          </p:cNvPr>
          <p:cNvSpPr txBox="1"/>
          <p:nvPr/>
        </p:nvSpPr>
        <p:spPr>
          <a:xfrm>
            <a:off x="2524728" y="3025198"/>
            <a:ext cx="18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comoving sphere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57BAC-C4B6-4C33-BFF3-19ECCF72D5E5}"/>
              </a:ext>
            </a:extLst>
          </p:cNvPr>
          <p:cNvSpPr txBox="1"/>
          <p:nvPr/>
        </p:nvSpPr>
        <p:spPr>
          <a:xfrm>
            <a:off x="1950334" y="1814198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87AB4-39BC-4879-8633-E313AD7F9F1A}"/>
              </a:ext>
            </a:extLst>
          </p:cNvPr>
          <p:cNvSpPr txBox="1"/>
          <p:nvPr/>
        </p:nvSpPr>
        <p:spPr>
          <a:xfrm>
            <a:off x="7674499" y="2794236"/>
            <a:ext cx="151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Kottler “hole”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18168-23B0-4224-A637-4986EC8C23F1}"/>
              </a:ext>
            </a:extLst>
          </p:cNvPr>
          <p:cNvSpPr txBox="1"/>
          <p:nvPr/>
        </p:nvSpPr>
        <p:spPr>
          <a:xfrm>
            <a:off x="6964101" y="1811173"/>
            <a:ext cx="3217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FRW “Cheese”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CAEA7-BF15-4717-A20D-2E7CCDC9DC9A}"/>
              </a:ext>
            </a:extLst>
          </p:cNvPr>
          <p:cNvSpPr txBox="1"/>
          <p:nvPr/>
        </p:nvSpPr>
        <p:spPr>
          <a:xfrm>
            <a:off x="1852433" y="5037491"/>
            <a:ext cx="363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Cheese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Homogeneous and expanding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Filled with </a:t>
            </a:r>
            <a:r>
              <a:rPr lang="en-SG" dirty="0" err="1"/>
              <a:t>pressureless</a:t>
            </a:r>
            <a:r>
              <a:rPr lang="en-SG" dirty="0"/>
              <a:t> matter (dust)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AB160-E959-41EB-B2E1-499DEE1609BF}"/>
              </a:ext>
            </a:extLst>
          </p:cNvPr>
          <p:cNvSpPr txBox="1"/>
          <p:nvPr/>
        </p:nvSpPr>
        <p:spPr>
          <a:xfrm>
            <a:off x="6854142" y="5037491"/>
            <a:ext cx="374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Hole</a:t>
            </a:r>
            <a:r>
              <a:rPr lang="en-SG" dirty="0"/>
              <a:t>:</a:t>
            </a:r>
          </a:p>
          <a:p>
            <a:pPr marL="285750" indent="-285750">
              <a:buFontTx/>
              <a:buChar char="-"/>
            </a:pPr>
            <a:r>
              <a:rPr lang="en-SG" dirty="0"/>
              <a:t>Point mass at the centre</a:t>
            </a:r>
          </a:p>
          <a:p>
            <a:pPr marL="285750" indent="-285750">
              <a:buFontTx/>
              <a:buChar char="-"/>
            </a:pPr>
            <a:r>
              <a:rPr lang="en-SG" dirty="0"/>
              <a:t>Vacuum everywhere else with a cosmological constant</a:t>
            </a:r>
          </a:p>
        </p:txBody>
      </p:sp>
    </p:spTree>
    <p:extLst>
      <p:ext uri="{BB962C8B-B14F-4D97-AF65-F5344CB8AC3E}">
        <p14:creationId xmlns:p14="http://schemas.microsoft.com/office/powerpoint/2010/main" val="39477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A7C6-3E21-4547-B30D-B3A178C5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6EC79-EF9C-4E55-8F11-D1555B48FE72}"/>
              </a:ext>
            </a:extLst>
          </p:cNvPr>
          <p:cNvSpPr/>
          <p:nvPr/>
        </p:nvSpPr>
        <p:spPr>
          <a:xfrm>
            <a:off x="1963838" y="2080749"/>
            <a:ext cx="8264324" cy="3478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06D23E-A96C-47B0-93F1-3C4E44FE80F7}"/>
              </a:ext>
            </a:extLst>
          </p:cNvPr>
          <p:cNvSpPr/>
          <p:nvPr/>
        </p:nvSpPr>
        <p:spPr>
          <a:xfrm>
            <a:off x="5181600" y="2876387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E57FA-000F-4F7A-B26F-FFCDF21F3AF2}"/>
              </a:ext>
            </a:extLst>
          </p:cNvPr>
          <p:cNvSpPr/>
          <p:nvPr/>
        </p:nvSpPr>
        <p:spPr>
          <a:xfrm>
            <a:off x="6095035" y="3764261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B57EE-4A89-4D39-BAFE-71BB1655BBED}"/>
              </a:ext>
            </a:extLst>
          </p:cNvPr>
          <p:cNvCxnSpPr>
            <a:cxnSpLocks/>
          </p:cNvCxnSpPr>
          <p:nvPr/>
        </p:nvCxnSpPr>
        <p:spPr>
          <a:xfrm flipV="1">
            <a:off x="2609610" y="3261245"/>
            <a:ext cx="2737413" cy="529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392F14-D4B4-402F-9FB4-0A720D44038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913705" y="3394230"/>
            <a:ext cx="1830487" cy="544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9F3F4C-E473-431C-BB72-9E1848922E2E}"/>
              </a:ext>
            </a:extLst>
          </p:cNvPr>
          <p:cNvSpPr/>
          <p:nvPr/>
        </p:nvSpPr>
        <p:spPr>
          <a:xfrm>
            <a:off x="5339548" y="3163643"/>
            <a:ext cx="1603094" cy="230587"/>
          </a:xfrm>
          <a:custGeom>
            <a:avLst/>
            <a:gdLst>
              <a:gd name="connsiteX0" fmla="*/ 0 w 1603094"/>
              <a:gd name="connsiteY0" fmla="*/ 97478 h 230587"/>
              <a:gd name="connsiteX1" fmla="*/ 740780 w 1603094"/>
              <a:gd name="connsiteY1" fmla="*/ 4880 h 230587"/>
              <a:gd name="connsiteX2" fmla="*/ 1574157 w 1603094"/>
              <a:gd name="connsiteY2" fmla="*/ 230587 h 230587"/>
              <a:gd name="connsiteX3" fmla="*/ 1574157 w 1603094"/>
              <a:gd name="connsiteY3" fmla="*/ 230587 h 230587"/>
              <a:gd name="connsiteX4" fmla="*/ 1603094 w 1603094"/>
              <a:gd name="connsiteY4" fmla="*/ 230587 h 230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094" h="230587">
                <a:moveTo>
                  <a:pt x="0" y="97478"/>
                </a:moveTo>
                <a:cubicBezTo>
                  <a:pt x="239210" y="40086"/>
                  <a:pt x="478421" y="-17305"/>
                  <a:pt x="740780" y="4880"/>
                </a:cubicBezTo>
                <a:cubicBezTo>
                  <a:pt x="1003140" y="27065"/>
                  <a:pt x="1574157" y="230587"/>
                  <a:pt x="1574157" y="230587"/>
                </a:cubicBezTo>
                <a:lnTo>
                  <a:pt x="1574157" y="230587"/>
                </a:lnTo>
                <a:lnTo>
                  <a:pt x="1603094" y="230587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66B940-41FE-4D4B-BEDD-873826A6CB17}"/>
              </a:ext>
            </a:extLst>
          </p:cNvPr>
          <p:cNvCxnSpPr>
            <a:cxnSpLocks/>
          </p:cNvCxnSpPr>
          <p:nvPr/>
        </p:nvCxnSpPr>
        <p:spPr>
          <a:xfrm flipV="1">
            <a:off x="4443379" y="3546798"/>
            <a:ext cx="561980" cy="1194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AC4634-D594-4102-9A7A-EBACEF133004}"/>
              </a:ext>
            </a:extLst>
          </p:cNvPr>
          <p:cNvSpPr txBox="1"/>
          <p:nvPr/>
        </p:nvSpPr>
        <p:spPr>
          <a:xfrm rot="21010353">
            <a:off x="2982140" y="3621509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our calculations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D4C96D-63CA-4B54-97F4-2792F8C163F0}"/>
              </a:ext>
            </a:extLst>
          </p:cNvPr>
          <p:cNvSpPr txBox="1"/>
          <p:nvPr/>
        </p:nvSpPr>
        <p:spPr>
          <a:xfrm rot="21010353">
            <a:off x="3926548" y="2957084"/>
            <a:ext cx="182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bg2">
                    <a:lumMod val="50000"/>
                  </a:schemeClr>
                </a:solidFill>
              </a:rPr>
              <a:t>light propagation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9BB1D7-DCBD-4DF3-B96C-D2727048B9F0}"/>
              </a:ext>
            </a:extLst>
          </p:cNvPr>
          <p:cNvCxnSpPr>
            <a:cxnSpLocks/>
          </p:cNvCxnSpPr>
          <p:nvPr/>
        </p:nvCxnSpPr>
        <p:spPr>
          <a:xfrm flipH="1">
            <a:off x="3258275" y="3320152"/>
            <a:ext cx="683749" cy="129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FEBAE1-57F5-452C-9647-A74A83E69BD6}"/>
              </a:ext>
            </a:extLst>
          </p:cNvPr>
          <p:cNvSpPr txBox="1"/>
          <p:nvPr/>
        </p:nvSpPr>
        <p:spPr>
          <a:xfrm>
            <a:off x="2090763" y="4282298"/>
            <a:ext cx="150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Observer (us)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E9A79-F4B2-4AD8-AF0F-123D385DB394}"/>
              </a:ext>
            </a:extLst>
          </p:cNvPr>
          <p:cNvSpPr txBox="1"/>
          <p:nvPr/>
        </p:nvSpPr>
        <p:spPr>
          <a:xfrm>
            <a:off x="8410548" y="4271541"/>
            <a:ext cx="95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1328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an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434551" y="1804280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General method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2288A-D191-4D27-9AE7-1FDFF989A114}"/>
              </a:ext>
            </a:extLst>
          </p:cNvPr>
          <p:cNvSpPr txBox="1"/>
          <p:nvPr/>
        </p:nvSpPr>
        <p:spPr>
          <a:xfrm>
            <a:off x="4615840" y="2290340"/>
            <a:ext cx="71147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To find light path in each region, </a:t>
            </a:r>
          </a:p>
          <a:p>
            <a:endParaRPr lang="en-SG" sz="2000" dirty="0"/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Write down the metric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2000" dirty="0"/>
              <a:t>Calculate the Christoffel symbols and hence the equations of motion using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endParaRPr lang="en-SG" sz="2000" dirty="0"/>
          </a:p>
          <a:p>
            <a:r>
              <a:rPr lang="en-SG" sz="2000" dirty="0"/>
              <a:t>      and the null condition</a:t>
            </a:r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342900" indent="-342900">
              <a:buFont typeface="+mj-lt"/>
              <a:buAutoNum type="arabicPeriod"/>
            </a:pPr>
            <a:endParaRPr lang="en-SG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SG" sz="2000" dirty="0"/>
              <a:t>Solve the resulting differential equations (numerically or analytically)</a:t>
            </a:r>
          </a:p>
          <a:p>
            <a:pPr marL="342900" indent="-342900">
              <a:buFont typeface="+mj-lt"/>
              <a:buAutoNum type="arabicPeriod" startAt="3"/>
            </a:pPr>
            <a:endParaRPr lang="en-SG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29BB8F1-4B7E-4F55-BC8E-63D1D19C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982" y="3916705"/>
            <a:ext cx="2762250" cy="5524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4AADC-E6A3-4D32-B0B5-7C327C957B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7982" y="4899878"/>
            <a:ext cx="1104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3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2. Kottler </a:t>
            </a:r>
            <a:r>
              <a:rPr lang="en-SG" dirty="0">
                <a:solidFill>
                  <a:schemeClr val="bg2"/>
                </a:solidFill>
              </a:rPr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3. FRW </a:t>
            </a:r>
            <a:r>
              <a:rPr lang="en-SG" dirty="0">
                <a:solidFill>
                  <a:schemeClr val="tx1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96079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Friedmann-Robertson-Walker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C5BCF48-9C17-4107-A008-9DBD8DDF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0655" y="2243680"/>
            <a:ext cx="6057900" cy="7239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2A980FB-70FC-4720-BE79-D7C2D17D9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3637" y="3766573"/>
            <a:ext cx="4419600" cy="6667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F91659-AF51-4482-BD49-03766561A3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0655" y="4496252"/>
            <a:ext cx="1076325" cy="6096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E14583D-FC88-42C6-8A6C-A6FAA28CD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10655" y="5298968"/>
            <a:ext cx="4048125" cy="361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F6882B-8B1B-4BD1-A56A-A7A0218D1C50}"/>
              </a:ext>
            </a:extLst>
          </p:cNvPr>
          <p:cNvSpPr txBox="1"/>
          <p:nvPr/>
        </p:nvSpPr>
        <p:spPr>
          <a:xfrm>
            <a:off x="4617334" y="3304908"/>
            <a:ext cx="534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22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3.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C6252B-9F82-4A53-A4DC-DF3CAEE93C6C}"/>
              </a:ext>
            </a:extLst>
          </p:cNvPr>
          <p:cNvSpPr txBox="1"/>
          <p:nvPr/>
        </p:nvSpPr>
        <p:spPr>
          <a:xfrm>
            <a:off x="4617334" y="1684777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2"/>
                </a:solidFill>
              </a:rPr>
              <a:t>1. FRW </a:t>
            </a:r>
            <a:r>
              <a:rPr lang="en-SG" dirty="0">
                <a:solidFill>
                  <a:schemeClr val="bg2"/>
                </a:solidFill>
              </a:rPr>
              <a:t>(cheese)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5888D32-A8B1-42F0-9D4C-57F0836FC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237140"/>
            <a:ext cx="5362575" cy="71437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DFF968-0702-41D3-AD1B-E37BDB8EE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2871" y="2998535"/>
            <a:ext cx="2867025" cy="64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AEEE3-ED76-4645-A9F0-E01BDF474597}"/>
              </a:ext>
            </a:extLst>
          </p:cNvPr>
          <p:cNvSpPr txBox="1"/>
          <p:nvPr/>
        </p:nvSpPr>
        <p:spPr>
          <a:xfrm>
            <a:off x="4710655" y="3122330"/>
            <a:ext cx="882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where</a:t>
            </a: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2. Kottler </a:t>
            </a:r>
            <a:r>
              <a:rPr lang="en-SG" dirty="0">
                <a:solidFill>
                  <a:schemeClr val="tx1"/>
                </a:solidFill>
              </a:rPr>
              <a:t>(hole)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BB039-1FE1-46CD-BAD9-76D73D004780}"/>
              </a:ext>
            </a:extLst>
          </p:cNvPr>
          <p:cNvSpPr txBox="1"/>
          <p:nvPr/>
        </p:nvSpPr>
        <p:spPr>
          <a:xfrm>
            <a:off x="4617334" y="3872284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Null geodesics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DBBC51B-C1A6-4AE8-95C4-B58F33FC7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0655" y="4525523"/>
            <a:ext cx="2171700" cy="6477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D1EFC26-1BE7-48C7-9296-49CD986E9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0655" y="5318958"/>
            <a:ext cx="895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Both geometries must induce, on </a:t>
            </a:r>
            <a:r>
              <a:rPr lang="el-GR" sz="2000" b="1" dirty="0"/>
              <a:t>Σ</a:t>
            </a:r>
            <a:r>
              <a:rPr lang="en-SG" sz="2000" b="1" dirty="0"/>
              <a:t>, 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3-metric, and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extrinsic curvature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90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1684777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700326" y="2240885"/>
            <a:ext cx="675472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(Israel, 1966):</a:t>
            </a:r>
          </a:p>
          <a:p>
            <a:endParaRPr lang="en-SG" dirty="0"/>
          </a:p>
          <a:p>
            <a:r>
              <a:rPr lang="en-SG" sz="2000" b="1" dirty="0"/>
              <a:t>These junction conditions tell us: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size of the hole is related to the mass by 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rate of expansion of the hole  in Kottler coordinates:</a:t>
            </a:r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endParaRPr lang="en-SG" dirty="0"/>
          </a:p>
          <a:p>
            <a:pPr marL="342900" indent="-342900">
              <a:buFont typeface="+mj-lt"/>
              <a:buAutoNum type="arabicPeriod"/>
            </a:pPr>
            <a:r>
              <a:rPr lang="en-SG" dirty="0"/>
              <a:t>the Jacobian for transforming velocities from one coordinate to the other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0DC63A-80C3-4658-B0F0-701B9EB23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584" y="5101664"/>
            <a:ext cx="3533775" cy="619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2C112D4-69A7-49B5-9D2F-DC1A1EA95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6031" y="4255154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0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solidFill>
                  <a:schemeClr val="bg2"/>
                </a:solidFill>
              </a:rPr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82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light: the full picture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sz="1300" b="1" dirty="0"/>
          </a:p>
          <a:p>
            <a:pPr marL="0" indent="0">
              <a:buNone/>
            </a:pPr>
            <a:r>
              <a:rPr lang="en-SG" b="1" dirty="0">
                <a:solidFill>
                  <a:schemeClr val="bg1"/>
                </a:solidFill>
              </a:rPr>
              <a:t>Motivation</a:t>
            </a:r>
          </a:p>
          <a:p>
            <a:r>
              <a:rPr lang="en-SG" dirty="0">
                <a:solidFill>
                  <a:schemeClr val="bg1"/>
                </a:solidFill>
              </a:rPr>
              <a:t>Both the cosmological constant and gravitational lensing form important parts of our understanding of the universe</a:t>
            </a:r>
          </a:p>
          <a:p>
            <a:r>
              <a:rPr lang="en-SG" dirty="0">
                <a:solidFill>
                  <a:schemeClr val="bg1"/>
                </a:solidFill>
              </a:rPr>
              <a:t>Can become important for future precision cosmology measurements</a:t>
            </a:r>
          </a:p>
          <a:p>
            <a:r>
              <a:rPr lang="en-SG" dirty="0">
                <a:solidFill>
                  <a:schemeClr val="bg1"/>
                </a:solidFill>
              </a:rPr>
              <a:t>Most approaches in literature have been analytical rather than numerical</a:t>
            </a:r>
          </a:p>
        </p:txBody>
      </p:sp>
    </p:spTree>
    <p:extLst>
      <p:ext uri="{BB962C8B-B14F-4D97-AF65-F5344CB8AC3E}">
        <p14:creationId xmlns:p14="http://schemas.microsoft.com/office/powerpoint/2010/main" val="293686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E15-44A4-4729-ADC1-A3C5886E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893C-F4B9-4EA0-ABF4-E7B4376F6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231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</p:spTree>
    <p:extLst>
      <p:ext uri="{BB962C8B-B14F-4D97-AF65-F5344CB8AC3E}">
        <p14:creationId xmlns:p14="http://schemas.microsoft.com/office/powerpoint/2010/main" val="2093474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464" y="1283624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6464" y="2153742"/>
            <a:ext cx="5099028" cy="6234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DCD8A06-4394-4E2F-B508-6A7509F0A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513" y="2827751"/>
            <a:ext cx="10270216" cy="90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E75EA-1AA2-4BB1-8A7E-50DA65352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80950" y="3880192"/>
            <a:ext cx="8402903" cy="7550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86D4D3-17F0-415A-B44B-AC4BA0434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80950" y="4778376"/>
            <a:ext cx="4668280" cy="75504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AB69592-6CBF-434C-9033-2E3A40F1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B722D2-E5D3-435F-9707-A2AD5703C97D}"/>
              </a:ext>
            </a:extLst>
          </p:cNvPr>
          <p:cNvSpPr/>
          <p:nvPr/>
        </p:nvSpPr>
        <p:spPr>
          <a:xfrm>
            <a:off x="764088" y="2768681"/>
            <a:ext cx="10589712" cy="2893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184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</p:spTree>
    <p:extLst>
      <p:ext uri="{BB962C8B-B14F-4D97-AF65-F5344CB8AC3E}">
        <p14:creationId xmlns:p14="http://schemas.microsoft.com/office/powerpoint/2010/main" val="344305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0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79D85A-8A16-4C22-A3DB-F726D228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the mass fixed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446D8-5448-4CC3-BE45-81747BF08BF7}"/>
              </a:ext>
            </a:extLst>
          </p:cNvPr>
          <p:cNvCxnSpPr>
            <a:cxnSpLocks/>
          </p:cNvCxnSpPr>
          <p:nvPr/>
        </p:nvCxnSpPr>
        <p:spPr>
          <a:xfrm>
            <a:off x="3012509" y="304929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8E73D9-32D0-44CD-95E9-2FFBF5474CE3}"/>
              </a:ext>
            </a:extLst>
          </p:cNvPr>
          <p:cNvSpPr txBox="1"/>
          <p:nvPr/>
        </p:nvSpPr>
        <p:spPr>
          <a:xfrm>
            <a:off x="2949885" y="2268141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Increasing size of hole, constant mass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Jacobian at the boundary depends on </a:t>
            </a:r>
            <a:r>
              <a:rPr lang="el-GR" dirty="0"/>
              <a:t>Λ</a:t>
            </a: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77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33491B69-2BF5-40CA-AD1F-F4108ECC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9" y="1080712"/>
            <a:ext cx="8027107" cy="5351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Results</a:t>
            </a:r>
            <a:r>
              <a:rPr lang="en-SG" dirty="0"/>
              <a:t>: Keeping size of the hole fixed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1AB6D-62AC-4F1F-A75B-CBB3235C0D0A}"/>
              </a:ext>
            </a:extLst>
          </p:cNvPr>
          <p:cNvSpPr txBox="1"/>
          <p:nvPr/>
        </p:nvSpPr>
        <p:spPr>
          <a:xfrm>
            <a:off x="7809978" y="1979112"/>
            <a:ext cx="41899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few factors at play: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Size of the hole is increased as </a:t>
            </a:r>
            <a:r>
              <a:rPr lang="el-GR" dirty="0"/>
              <a:t>Λ</a:t>
            </a:r>
            <a:r>
              <a:rPr lang="en-SG" dirty="0"/>
              <a:t> increases</a:t>
            </a:r>
          </a:p>
          <a:p>
            <a:r>
              <a:rPr lang="en-SG" dirty="0"/>
              <a:t> 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Expansion rate of the hole boundary depends on </a:t>
            </a:r>
            <a:r>
              <a:rPr lang="el-GR" dirty="0"/>
              <a:t>Λ</a:t>
            </a: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Jacobian at the boundary depends on </a:t>
            </a:r>
            <a:r>
              <a:rPr lang="el-GR" dirty="0"/>
              <a:t>Λ</a:t>
            </a:r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905C6B3-ECFD-4DBD-AD43-06FAFD54F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5750" y="4285033"/>
            <a:ext cx="3533775" cy="6191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99E829C-4449-4B70-8C8B-06BA0951D4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5750" y="3145675"/>
            <a:ext cx="1200150" cy="4095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1C564A-37D9-4B56-B5C7-FBA0BCD9A8D0}"/>
              </a:ext>
            </a:extLst>
          </p:cNvPr>
          <p:cNvCxnSpPr>
            <a:cxnSpLocks/>
          </p:cNvCxnSpPr>
          <p:nvPr/>
        </p:nvCxnSpPr>
        <p:spPr>
          <a:xfrm>
            <a:off x="3137770" y="4043310"/>
            <a:ext cx="20918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69569C-A624-4851-AF82-212BBB278467}"/>
              </a:ext>
            </a:extLst>
          </p:cNvPr>
          <p:cNvSpPr txBox="1"/>
          <p:nvPr/>
        </p:nvSpPr>
        <p:spPr>
          <a:xfrm>
            <a:off x="3075140" y="3145675"/>
            <a:ext cx="251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3">
                    <a:lumMod val="75000"/>
                  </a:schemeClr>
                </a:solidFill>
              </a:rPr>
              <a:t>Constant size of hole, decreasing mass</a:t>
            </a:r>
          </a:p>
        </p:txBody>
      </p:sp>
    </p:spTree>
    <p:extLst>
      <p:ext uri="{BB962C8B-B14F-4D97-AF65-F5344CB8AC3E}">
        <p14:creationId xmlns:p14="http://schemas.microsoft.com/office/powerpoint/2010/main" val="1600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8B9D-7B40-456A-AC25-1785720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Currently working on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682F-C453-43F1-9CDC-1D34A49B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270" y="2013515"/>
            <a:ext cx="8071460" cy="4351338"/>
          </a:xfrm>
        </p:spPr>
        <p:txBody>
          <a:bodyPr/>
          <a:lstStyle/>
          <a:p>
            <a:r>
              <a:rPr lang="en-SG" dirty="0"/>
              <a:t>Curved space</a:t>
            </a:r>
          </a:p>
          <a:p>
            <a:r>
              <a:rPr lang="en-SG" dirty="0"/>
              <a:t>Better estimation of numerical errors</a:t>
            </a:r>
          </a:p>
          <a:p>
            <a:r>
              <a:rPr lang="en-SG" dirty="0"/>
              <a:t>Extend the model to a general mass distribution instead of a point mass</a:t>
            </a:r>
          </a:p>
        </p:txBody>
      </p:sp>
    </p:spTree>
    <p:extLst>
      <p:ext uri="{BB962C8B-B14F-4D97-AF65-F5344CB8AC3E}">
        <p14:creationId xmlns:p14="http://schemas.microsoft.com/office/powerpoint/2010/main" val="1656938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536E-C1B0-4410-9F8D-DD0B9311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9527E-480F-4B1A-9AB7-BEFA1000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SG" dirty="0" err="1"/>
              <a:t>Aghili</a:t>
            </a:r>
            <a:r>
              <a:rPr lang="en-SG" dirty="0"/>
              <a:t>, M. E., Bolen, B., &amp; </a:t>
            </a:r>
            <a:r>
              <a:rPr lang="en-SG" dirty="0" err="1"/>
              <a:t>Bombelli</a:t>
            </a:r>
            <a:r>
              <a:rPr lang="en-SG" dirty="0"/>
              <a:t>, L. (2017). Effect of accelerated global expansion on the bending of light.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49</a:t>
            </a:r>
            <a:r>
              <a:rPr lang="en-SG" dirty="0"/>
              <a:t>(1), 10.</a:t>
            </a:r>
          </a:p>
          <a:p>
            <a:pPr marL="0" indent="0">
              <a:buNone/>
            </a:pPr>
            <a:r>
              <a:rPr lang="en-SG" dirty="0"/>
              <a:t>Islam, J. N. (1983). The cosmological constant and classical tests of general relativity. </a:t>
            </a:r>
            <a:r>
              <a:rPr lang="en-SG" i="1" dirty="0"/>
              <a:t>Physics Letters A</a:t>
            </a:r>
            <a:r>
              <a:rPr lang="en-SG" dirty="0"/>
              <a:t>, </a:t>
            </a:r>
            <a:r>
              <a:rPr lang="en-SG" i="1" dirty="0"/>
              <a:t>97</a:t>
            </a:r>
            <a:r>
              <a:rPr lang="en-SG" dirty="0"/>
              <a:t>(6), 239-241.</a:t>
            </a:r>
          </a:p>
          <a:p>
            <a:pPr marL="0" indent="0">
              <a:buNone/>
            </a:pPr>
            <a:r>
              <a:rPr lang="en-SG" dirty="0"/>
              <a:t>Israel, W. (1966). Singular hypersurfaces and thin shells in general relativity. </a:t>
            </a:r>
            <a:r>
              <a:rPr lang="en-SG" i="1" dirty="0"/>
              <a:t>Il Nuovo </a:t>
            </a:r>
            <a:r>
              <a:rPr lang="en-SG" i="1" dirty="0" err="1"/>
              <a:t>Cimento</a:t>
            </a:r>
            <a:r>
              <a:rPr lang="en-SG" i="1" dirty="0"/>
              <a:t> B (1965-1970)</a:t>
            </a:r>
            <a:r>
              <a:rPr lang="en-SG" dirty="0"/>
              <a:t>, </a:t>
            </a:r>
            <a:r>
              <a:rPr lang="en-SG" i="1" dirty="0"/>
              <a:t>44</a:t>
            </a:r>
            <a:r>
              <a:rPr lang="en-SG" dirty="0"/>
              <a:t>(1), 1-14.</a:t>
            </a:r>
          </a:p>
          <a:p>
            <a:pPr marL="0" indent="0">
              <a:buNone/>
            </a:pPr>
            <a:r>
              <a:rPr lang="en-SG" dirty="0" err="1"/>
              <a:t>Kantowski</a:t>
            </a:r>
            <a:r>
              <a:rPr lang="en-SG" dirty="0"/>
              <a:t>, R., Chen, B., &amp; Dai, X. (2010). Gravitational lensing corrections in flat </a:t>
            </a:r>
            <a:r>
              <a:rPr lang="el-GR" dirty="0"/>
              <a:t>Λ</a:t>
            </a:r>
            <a:r>
              <a:rPr lang="en-SG" dirty="0"/>
              <a:t>CDM cosmology. </a:t>
            </a:r>
            <a:r>
              <a:rPr lang="en-SG" i="1" dirty="0"/>
              <a:t>The Astrophysical Journal</a:t>
            </a:r>
            <a:r>
              <a:rPr lang="en-SG" dirty="0"/>
              <a:t>, </a:t>
            </a:r>
            <a:r>
              <a:rPr lang="en-SG" i="1" dirty="0"/>
              <a:t>718</a:t>
            </a:r>
            <a:r>
              <a:rPr lang="en-SG" dirty="0"/>
              <a:t>(2), 913.</a:t>
            </a:r>
          </a:p>
          <a:p>
            <a:pPr marL="0" indent="0">
              <a:buNone/>
            </a:pPr>
            <a:r>
              <a:rPr lang="en-SG" dirty="0" err="1"/>
              <a:t>Rindler</a:t>
            </a:r>
            <a:r>
              <a:rPr lang="en-SG" dirty="0"/>
              <a:t>, W., &amp; Ishak, M. (2007). Contribution of the cosmological constant to the relativistic bending of light revisited. </a:t>
            </a:r>
            <a:r>
              <a:rPr lang="en-SG" i="1" dirty="0"/>
              <a:t>Physical Review D</a:t>
            </a:r>
            <a:r>
              <a:rPr lang="en-SG" dirty="0"/>
              <a:t>, </a:t>
            </a:r>
            <a:r>
              <a:rPr lang="en-SG" i="1" dirty="0"/>
              <a:t>76</a:t>
            </a:r>
            <a:r>
              <a:rPr lang="en-SG" dirty="0"/>
              <a:t>(4), 043006.</a:t>
            </a:r>
          </a:p>
          <a:p>
            <a:pPr marL="0" indent="0">
              <a:buNone/>
            </a:pPr>
            <a:r>
              <a:rPr lang="en-SG" dirty="0" err="1"/>
              <a:t>Schücker</a:t>
            </a:r>
            <a:r>
              <a:rPr lang="en-SG" dirty="0"/>
              <a:t>, T. (2009). Strong lensing in the Einstein–Straus solution. </a:t>
            </a:r>
            <a:r>
              <a:rPr lang="en-SG" i="1" dirty="0"/>
              <a:t>General Relativity and Gravitation</a:t>
            </a:r>
            <a:r>
              <a:rPr lang="en-SG" dirty="0"/>
              <a:t>, </a:t>
            </a:r>
            <a:r>
              <a:rPr lang="en-SG" i="1" dirty="0"/>
              <a:t>41</a:t>
            </a:r>
            <a:r>
              <a:rPr lang="en-SG" dirty="0"/>
              <a:t>(7), 1595-1610.</a:t>
            </a:r>
          </a:p>
        </p:txBody>
      </p:sp>
    </p:spTree>
    <p:extLst>
      <p:ext uri="{BB962C8B-B14F-4D97-AF65-F5344CB8AC3E}">
        <p14:creationId xmlns:p14="http://schemas.microsoft.com/office/powerpoint/2010/main" val="236693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b="1" dirty="0"/>
              <a:t>Key question</a:t>
            </a:r>
          </a:p>
          <a:p>
            <a:r>
              <a:rPr lang="en-SG" dirty="0"/>
              <a:t>Does the cosmological constant directly affect gravitational lensing?</a:t>
            </a:r>
          </a:p>
          <a:p>
            <a:pPr marL="0" indent="0">
              <a:buNone/>
            </a:pPr>
            <a:endParaRPr lang="en-SG" sz="1300" b="1" dirty="0"/>
          </a:p>
          <a:p>
            <a:pPr marL="0" indent="0">
              <a:buNone/>
            </a:pPr>
            <a:r>
              <a:rPr lang="en-SG" b="1" dirty="0"/>
              <a:t>Motivation</a:t>
            </a:r>
          </a:p>
          <a:p>
            <a:r>
              <a:rPr lang="en-SG" dirty="0"/>
              <a:t>Both the cosmological constant and gravitational lensing form important parts of our understanding of the universe</a:t>
            </a:r>
          </a:p>
          <a:p>
            <a:r>
              <a:rPr lang="en-SG" dirty="0"/>
              <a:t>Can become important for future precision cosmology measurements</a:t>
            </a:r>
          </a:p>
          <a:p>
            <a:r>
              <a:rPr lang="en-SG" dirty="0"/>
              <a:t>Most approaches in literature have been analytical rather than numerical</a:t>
            </a:r>
          </a:p>
        </p:txBody>
      </p:sp>
    </p:spTree>
    <p:extLst>
      <p:ext uri="{BB962C8B-B14F-4D97-AF65-F5344CB8AC3E}">
        <p14:creationId xmlns:p14="http://schemas.microsoft.com/office/powerpoint/2010/main" val="1326291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89BC-1E29-4490-A374-7C8C4BBFD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5B9A-C003-4778-9FC0-A1956A4B2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97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536526" y="3745283"/>
            <a:ext cx="8849638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8007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8007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65844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6584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64793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6479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 rot="676057"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591037" y="2062957"/>
            <a:ext cx="172753" cy="424392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15381" y="2046902"/>
                <a:ext cx="488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81" y="2046902"/>
                <a:ext cx="4885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1341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1341457" cy="369332"/>
              </a:xfrm>
              <a:prstGeom prst="rect">
                <a:avLst/>
              </a:prstGeom>
              <a:blipFill>
                <a:blip r:embed="rId7"/>
                <a:stretch>
                  <a:fillRect l="-4545" r="-4545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753941" y="3367300"/>
                <a:ext cx="238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41" y="3367300"/>
                <a:ext cx="238720" cy="369332"/>
              </a:xfrm>
              <a:prstGeom prst="rect">
                <a:avLst/>
              </a:prstGeom>
              <a:blipFill>
                <a:blip r:embed="rId8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669BDF-4653-4092-8790-18383D3C29B7}"/>
              </a:ext>
            </a:extLst>
          </p:cNvPr>
          <p:cNvSpPr txBox="1"/>
          <p:nvPr/>
        </p:nvSpPr>
        <p:spPr>
          <a:xfrm>
            <a:off x="1006228" y="357940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16F4B-A2DD-44DE-A4D2-92917B8BB229}"/>
              </a:ext>
            </a:extLst>
          </p:cNvPr>
          <p:cNvSpPr txBox="1"/>
          <p:nvPr/>
        </p:nvSpPr>
        <p:spPr>
          <a:xfrm>
            <a:off x="9245487" y="37452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81301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536526" y="3745283"/>
            <a:ext cx="8849638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80079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8007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65844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6584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647934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64793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 rot="676057"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591037" y="2062957"/>
            <a:ext cx="172753" cy="424392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15381" y="2046902"/>
                <a:ext cx="488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81" y="2046902"/>
                <a:ext cx="4885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13414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1341457" cy="369332"/>
              </a:xfrm>
              <a:prstGeom prst="rect">
                <a:avLst/>
              </a:prstGeom>
              <a:blipFill>
                <a:blip r:embed="rId7"/>
                <a:stretch>
                  <a:fillRect l="-4545" r="-4545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753941" y="3367300"/>
                <a:ext cx="238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941" y="3367300"/>
                <a:ext cx="238720" cy="369332"/>
              </a:xfrm>
              <a:prstGeom prst="rect">
                <a:avLst/>
              </a:prstGeom>
              <a:blipFill>
                <a:blip r:embed="rId8"/>
                <a:stretch>
                  <a:fillRect l="-30769" r="-28205" b="-655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669BDF-4653-4092-8790-18383D3C29B7}"/>
              </a:ext>
            </a:extLst>
          </p:cNvPr>
          <p:cNvSpPr txBox="1"/>
          <p:nvPr/>
        </p:nvSpPr>
        <p:spPr>
          <a:xfrm>
            <a:off x="1006228" y="357940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16F4B-A2DD-44DE-A4D2-92917B8BB229}"/>
              </a:ext>
            </a:extLst>
          </p:cNvPr>
          <p:cNvSpPr txBox="1"/>
          <p:nvPr/>
        </p:nvSpPr>
        <p:spPr>
          <a:xfrm>
            <a:off x="9245487" y="37452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27440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66C693E-142E-4BED-A5D7-CCEB088AB712}"/>
              </a:ext>
            </a:extLst>
          </p:cNvPr>
          <p:cNvSpPr/>
          <p:nvPr/>
        </p:nvSpPr>
        <p:spPr>
          <a:xfrm>
            <a:off x="4350866" y="1997900"/>
            <a:ext cx="3494761" cy="349476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536526" y="3745283"/>
            <a:ext cx="8849638" cy="187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874723"/>
            <a:ext cx="3029211" cy="8893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7159664" y="2866583"/>
            <a:ext cx="1971810" cy="8941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>
            <a:cxnSpLocks/>
          </p:cNvCxnSpPr>
          <p:nvPr/>
        </p:nvCxnSpPr>
        <p:spPr>
          <a:xfrm>
            <a:off x="4562046" y="2874721"/>
            <a:ext cx="1533954" cy="8705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97" y="3237538"/>
                <a:ext cx="48851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 rot="676057">
            <a:off x="2754374" y="3427770"/>
            <a:ext cx="115026" cy="318408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69BDF-4653-4092-8790-18383D3C29B7}"/>
              </a:ext>
            </a:extLst>
          </p:cNvPr>
          <p:cNvSpPr txBox="1"/>
          <p:nvPr/>
        </p:nvSpPr>
        <p:spPr>
          <a:xfrm>
            <a:off x="1006228" y="3579405"/>
            <a:ext cx="38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16F4B-A2DD-44DE-A4D2-92917B8BB229}"/>
              </a:ext>
            </a:extLst>
          </p:cNvPr>
          <p:cNvSpPr txBox="1"/>
          <p:nvPr/>
        </p:nvSpPr>
        <p:spPr>
          <a:xfrm>
            <a:off x="9245487" y="374528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/>
              <a:t>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A108C8-BABD-4A88-837B-FF65CAB3759F}"/>
              </a:ext>
            </a:extLst>
          </p:cNvPr>
          <p:cNvSpPr/>
          <p:nvPr/>
        </p:nvSpPr>
        <p:spPr>
          <a:xfrm>
            <a:off x="4763545" y="2362362"/>
            <a:ext cx="2664909" cy="2664909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A1A6E4-AF62-4515-8D50-152AAF1C0E3C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6139676" y="2874721"/>
            <a:ext cx="1019988" cy="83941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CCBF7F7-DE01-4DC0-8AC0-A2748878FF67}"/>
              </a:ext>
            </a:extLst>
          </p:cNvPr>
          <p:cNvSpPr/>
          <p:nvPr/>
        </p:nvSpPr>
        <p:spPr>
          <a:xfrm>
            <a:off x="4559474" y="2599146"/>
            <a:ext cx="2617940" cy="281840"/>
          </a:xfrm>
          <a:custGeom>
            <a:avLst/>
            <a:gdLst>
              <a:gd name="connsiteX0" fmla="*/ 0 w 2617940"/>
              <a:gd name="connsiteY0" fmla="*/ 275577 h 281840"/>
              <a:gd name="connsiteX1" fmla="*/ 1484334 w 2617940"/>
              <a:gd name="connsiteY1" fmla="*/ 5 h 281840"/>
              <a:gd name="connsiteX2" fmla="*/ 2617940 w 2617940"/>
              <a:gd name="connsiteY2" fmla="*/ 281840 h 28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7940" h="281840">
                <a:moveTo>
                  <a:pt x="0" y="275577"/>
                </a:moveTo>
                <a:cubicBezTo>
                  <a:pt x="524005" y="137269"/>
                  <a:pt x="1048011" y="-1039"/>
                  <a:pt x="1484334" y="5"/>
                </a:cubicBezTo>
                <a:cubicBezTo>
                  <a:pt x="1920657" y="1049"/>
                  <a:pt x="2269298" y="141444"/>
                  <a:pt x="2617940" y="281840"/>
                </a:cubicBezTo>
              </a:path>
            </a:pathLst>
          </a:cu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B2DF6B-8360-4F84-950A-F976F87F64CE}"/>
              </a:ext>
            </a:extLst>
          </p:cNvPr>
          <p:cNvSpPr/>
          <p:nvPr/>
        </p:nvSpPr>
        <p:spPr>
          <a:xfrm>
            <a:off x="7069729" y="2819640"/>
            <a:ext cx="144852" cy="1448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1D61BF-977C-4BC8-A039-C6489AC904C8}"/>
              </a:ext>
            </a:extLst>
          </p:cNvPr>
          <p:cNvSpPr/>
          <p:nvPr/>
        </p:nvSpPr>
        <p:spPr>
          <a:xfrm>
            <a:off x="4513224" y="2801470"/>
            <a:ext cx="144852" cy="1448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9B39B8-CF61-4DD7-81BB-DD29F4A24251}"/>
                  </a:ext>
                </a:extLst>
              </p:cNvPr>
              <p:cNvSpPr txBox="1"/>
              <p:nvPr/>
            </p:nvSpPr>
            <p:spPr>
              <a:xfrm>
                <a:off x="6343532" y="2929669"/>
                <a:ext cx="4182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9B39B8-CF61-4DD7-81BB-DD29F4A24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532" y="2929669"/>
                <a:ext cx="418256" cy="307777"/>
              </a:xfrm>
              <a:prstGeom prst="rect">
                <a:avLst/>
              </a:prstGeom>
              <a:blipFill>
                <a:blip r:embed="rId3"/>
                <a:stretch>
                  <a:fillRect l="-14706" r="-7353" b="-18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0C863A-E89B-4A83-9E29-398EBAFAF862}"/>
                  </a:ext>
                </a:extLst>
              </p:cNvPr>
              <p:cNvSpPr txBox="1"/>
              <p:nvPr/>
            </p:nvSpPr>
            <p:spPr>
              <a:xfrm>
                <a:off x="5214379" y="2929669"/>
                <a:ext cx="5466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0C863A-E89B-4A83-9E29-398EBAFAF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379" y="2929669"/>
                <a:ext cx="546688" cy="307777"/>
              </a:xfrm>
              <a:prstGeom prst="rect">
                <a:avLst/>
              </a:prstGeom>
              <a:blipFill>
                <a:blip r:embed="rId4"/>
                <a:stretch>
                  <a:fillRect l="-10000" r="-3333" b="-16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C8BA1AC0-C23F-409A-A40A-C08DFCDB648A}"/>
              </a:ext>
            </a:extLst>
          </p:cNvPr>
          <p:cNvSpPr txBox="1"/>
          <p:nvPr/>
        </p:nvSpPr>
        <p:spPr>
          <a:xfrm rot="20618420">
            <a:off x="1959554" y="2883848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>
                    <a:lumMod val="25000"/>
                  </a:schemeClr>
                </a:solidFill>
              </a:rPr>
              <a:t>our calculations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C9C936-B38B-4211-8895-09C24208D35E}"/>
              </a:ext>
            </a:extLst>
          </p:cNvPr>
          <p:cNvSpPr txBox="1"/>
          <p:nvPr/>
        </p:nvSpPr>
        <p:spPr>
          <a:xfrm rot="20618420">
            <a:off x="2903962" y="2219423"/>
            <a:ext cx="182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2">
                    <a:lumMod val="25000"/>
                  </a:schemeClr>
                </a:solidFill>
              </a:rPr>
              <a:t>light propagation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F8839F8-D054-439A-9A2E-5C0471BE4567}"/>
              </a:ext>
            </a:extLst>
          </p:cNvPr>
          <p:cNvCxnSpPr>
            <a:cxnSpLocks/>
          </p:cNvCxnSpPr>
          <p:nvPr/>
        </p:nvCxnSpPr>
        <p:spPr>
          <a:xfrm rot="21208067" flipH="1">
            <a:off x="2194370" y="2728803"/>
            <a:ext cx="683749" cy="1290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87A2B8-DC2F-416D-98A5-B45D0D0E31DB}"/>
              </a:ext>
            </a:extLst>
          </p:cNvPr>
          <p:cNvCxnSpPr>
            <a:cxnSpLocks/>
          </p:cNvCxnSpPr>
          <p:nvPr/>
        </p:nvCxnSpPr>
        <p:spPr>
          <a:xfrm flipV="1">
            <a:off x="3659953" y="2628110"/>
            <a:ext cx="756052" cy="2192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06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536526" y="3754347"/>
            <a:ext cx="3029211" cy="9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874723"/>
            <a:ext cx="3029211" cy="8893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84397" y="3237538"/>
                <a:ext cx="4885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397" y="3237538"/>
                <a:ext cx="488515" cy="461665"/>
              </a:xfrm>
              <a:prstGeom prst="rect">
                <a:avLst/>
              </a:prstGeom>
              <a:blipFill>
                <a:blip r:embed="rId2"/>
                <a:stretch>
                  <a:fillRect l="-3750" b="-13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 rot="676057">
            <a:off x="2754374" y="3427770"/>
            <a:ext cx="115026" cy="318408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CED7DD-3F63-4D22-BCC9-C774CB40E564}"/>
              </a:ext>
            </a:extLst>
          </p:cNvPr>
          <p:cNvCxnSpPr>
            <a:cxnSpLocks/>
          </p:cNvCxnSpPr>
          <p:nvPr/>
        </p:nvCxnSpPr>
        <p:spPr>
          <a:xfrm>
            <a:off x="1536526" y="3977014"/>
            <a:ext cx="302921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0ABD26-6723-4871-81F5-3608FE1D10AF}"/>
              </a:ext>
            </a:extLst>
          </p:cNvPr>
          <p:cNvCxnSpPr/>
          <p:nvPr/>
        </p:nvCxnSpPr>
        <p:spPr>
          <a:xfrm>
            <a:off x="4565737" y="2874723"/>
            <a:ext cx="0" cy="8860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F39002-C538-4150-A57D-E88D8BC9C6C2}"/>
              </a:ext>
            </a:extLst>
          </p:cNvPr>
          <p:cNvCxnSpPr>
            <a:cxnSpLocks/>
          </p:cNvCxnSpPr>
          <p:nvPr/>
        </p:nvCxnSpPr>
        <p:spPr>
          <a:xfrm>
            <a:off x="4764065" y="2841751"/>
            <a:ext cx="0" cy="886035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FC30A4-0931-44AB-B953-4B3960CC572C}"/>
                  </a:ext>
                </a:extLst>
              </p:cNvPr>
              <p:cNvSpPr txBox="1"/>
              <p:nvPr/>
            </p:nvSpPr>
            <p:spPr>
              <a:xfrm>
                <a:off x="2520864" y="4135949"/>
                <a:ext cx="1205629" cy="6162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S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SG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EFC30A4-0931-44AB-B953-4B3960CC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864" y="4135949"/>
                <a:ext cx="1205629" cy="616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10F558-AB7F-4BD7-BC6F-9DE18CAD1FD5}"/>
                  </a:ext>
                </a:extLst>
              </p:cNvPr>
              <p:cNvSpPr txBox="1"/>
              <p:nvPr/>
            </p:nvSpPr>
            <p:spPr>
              <a:xfrm>
                <a:off x="4650735" y="3179240"/>
                <a:ext cx="120562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𝑟𝑑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10F558-AB7F-4BD7-BC6F-9DE18CAD1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735" y="3179240"/>
                <a:ext cx="1205629" cy="307777"/>
              </a:xfrm>
              <a:prstGeom prst="rect">
                <a:avLst/>
              </a:prstGeom>
              <a:blipFill>
                <a:blip r:embed="rId4"/>
                <a:stretch>
                  <a:fillRect b="-34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404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</a:t>
            </a:r>
            <a:r>
              <a:rPr lang="en-SG" dirty="0"/>
              <a:t> overview of the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SG" sz="2600" b="1" dirty="0"/>
              <a:t>Key question</a:t>
            </a:r>
          </a:p>
          <a:p>
            <a:pPr>
              <a:lnSpc>
                <a:spcPct val="80000"/>
              </a:lnSpc>
            </a:pPr>
            <a:r>
              <a:rPr lang="en-SG" sz="2600" dirty="0"/>
              <a:t>Does the cosmological constant directly affect gravitational lensing?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en-SG" sz="2600" dirty="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SG" sz="2600" b="1" dirty="0"/>
              <a:t>Key papers</a:t>
            </a:r>
          </a:p>
          <a:p>
            <a:pPr>
              <a:lnSpc>
                <a:spcPct val="80000"/>
              </a:lnSpc>
            </a:pPr>
            <a:r>
              <a:rPr lang="en-SG" sz="2600" dirty="0"/>
              <a:t>Islam, 1983 (Conventional view)</a:t>
            </a:r>
          </a:p>
          <a:p>
            <a:pPr>
              <a:lnSpc>
                <a:spcPct val="80000"/>
              </a:lnSpc>
            </a:pPr>
            <a:r>
              <a:rPr lang="en-SG" sz="2600" dirty="0" err="1"/>
              <a:t>Rindler</a:t>
            </a:r>
            <a:r>
              <a:rPr lang="en-SG" sz="2600" dirty="0"/>
              <a:t> and Ishak, 2007 (Challenging the conventional view)</a:t>
            </a:r>
          </a:p>
        </p:txBody>
      </p:sp>
    </p:spTree>
    <p:extLst>
      <p:ext uri="{BB962C8B-B14F-4D97-AF65-F5344CB8AC3E}">
        <p14:creationId xmlns:p14="http://schemas.microsoft.com/office/powerpoint/2010/main" val="31921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366A9D-1F3E-449B-89CD-B91609A8BE09}"/>
              </a:ext>
            </a:extLst>
          </p:cNvPr>
          <p:cNvCxnSpPr>
            <a:cxnSpLocks/>
          </p:cNvCxnSpPr>
          <p:nvPr/>
        </p:nvCxnSpPr>
        <p:spPr>
          <a:xfrm flipV="1">
            <a:off x="1536526" y="3745283"/>
            <a:ext cx="8849638" cy="18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B1291-14E5-47E4-80F3-0FD05D1F8B85}"/>
              </a:ext>
            </a:extLst>
          </p:cNvPr>
          <p:cNvCxnSpPr>
            <a:cxnSpLocks/>
          </p:cNvCxnSpPr>
          <p:nvPr/>
        </p:nvCxnSpPr>
        <p:spPr>
          <a:xfrm flipV="1">
            <a:off x="1536526" y="2242160"/>
            <a:ext cx="4559473" cy="15219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6C067-B3A2-47CA-8DD5-F3CCC4F948E3}"/>
              </a:ext>
            </a:extLst>
          </p:cNvPr>
          <p:cNvCxnSpPr>
            <a:cxnSpLocks/>
          </p:cNvCxnSpPr>
          <p:nvPr/>
        </p:nvCxnSpPr>
        <p:spPr>
          <a:xfrm>
            <a:off x="6096000" y="2242159"/>
            <a:ext cx="4290164" cy="1941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9FB068-5634-41F2-983E-38C603B254C1}"/>
              </a:ext>
            </a:extLst>
          </p:cNvPr>
          <p:cNvCxnSpPr/>
          <p:nvPr/>
        </p:nvCxnSpPr>
        <p:spPr>
          <a:xfrm>
            <a:off x="6096000" y="2242159"/>
            <a:ext cx="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D342E6-9F64-4DBC-A968-BD462E626F1A}"/>
              </a:ext>
            </a:extLst>
          </p:cNvPr>
          <p:cNvCxnSpPr>
            <a:cxnSpLocks/>
          </p:cNvCxnSpPr>
          <p:nvPr/>
        </p:nvCxnSpPr>
        <p:spPr>
          <a:xfrm flipV="1">
            <a:off x="6095999" y="739036"/>
            <a:ext cx="4490580" cy="15031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E0A1B8-84BC-469F-AA53-37D22AA5E316}"/>
              </a:ext>
            </a:extLst>
          </p:cNvPr>
          <p:cNvCxnSpPr>
            <a:cxnSpLocks/>
          </p:cNvCxnSpPr>
          <p:nvPr/>
        </p:nvCxnSpPr>
        <p:spPr>
          <a:xfrm>
            <a:off x="9423748" y="1096027"/>
            <a:ext cx="0" cy="264925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88C122-EFF1-448E-8420-418D91052F01}"/>
              </a:ext>
            </a:extLst>
          </p:cNvPr>
          <p:cNvCxnSpPr>
            <a:cxnSpLocks/>
          </p:cNvCxnSpPr>
          <p:nvPr/>
        </p:nvCxnSpPr>
        <p:spPr>
          <a:xfrm>
            <a:off x="1536526" y="4265112"/>
            <a:ext cx="4615841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56E3D-613A-45FA-84C3-CA0E23C91D3F}"/>
              </a:ext>
            </a:extLst>
          </p:cNvPr>
          <p:cNvCxnSpPr>
            <a:cxnSpLocks/>
          </p:cNvCxnSpPr>
          <p:nvPr/>
        </p:nvCxnSpPr>
        <p:spPr>
          <a:xfrm>
            <a:off x="6152367" y="4265112"/>
            <a:ext cx="3331923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/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2A9D9F-ADDE-4199-8D52-A3E9E9E93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09" y="3294707"/>
                <a:ext cx="48851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/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A8AC7B-EE88-4372-BB9D-B7772112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761" y="4065057"/>
                <a:ext cx="62639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/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282EE4-D591-4929-9369-D1F77657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5" y="4065057"/>
                <a:ext cx="523541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38ACDA-D55B-465E-ACA2-AA2C9E8F4E6D}"/>
              </a:ext>
            </a:extLst>
          </p:cNvPr>
          <p:cNvCxnSpPr>
            <a:cxnSpLocks/>
          </p:cNvCxnSpPr>
          <p:nvPr/>
        </p:nvCxnSpPr>
        <p:spPr>
          <a:xfrm>
            <a:off x="1536526" y="4766154"/>
            <a:ext cx="7947764" cy="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/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A5EC5B-451E-4997-822A-D5229303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675" y="4557388"/>
                <a:ext cx="51648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7E8AEE58-DD5A-4D18-A839-EB2498292061}"/>
              </a:ext>
            </a:extLst>
          </p:cNvPr>
          <p:cNvSpPr/>
          <p:nvPr/>
        </p:nvSpPr>
        <p:spPr>
          <a:xfrm>
            <a:off x="6027107" y="3694817"/>
            <a:ext cx="131883" cy="13188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E2A8D6E-4EF3-41BE-9537-8126A1F0268F}"/>
              </a:ext>
            </a:extLst>
          </p:cNvPr>
          <p:cNvSpPr/>
          <p:nvPr/>
        </p:nvSpPr>
        <p:spPr>
          <a:xfrm>
            <a:off x="2745288" y="3344449"/>
            <a:ext cx="132331" cy="400833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0E628F-B5EC-42CD-B88B-4658DE145A7B}"/>
              </a:ext>
            </a:extLst>
          </p:cNvPr>
          <p:cNvSpPr/>
          <p:nvPr/>
        </p:nvSpPr>
        <p:spPr>
          <a:xfrm rot="1032251">
            <a:off x="6605266" y="2030527"/>
            <a:ext cx="86684" cy="416905"/>
          </a:xfrm>
          <a:custGeom>
            <a:avLst/>
            <a:gdLst>
              <a:gd name="connsiteX0" fmla="*/ 0 w 132331"/>
              <a:gd name="connsiteY0" fmla="*/ 0 h 400833"/>
              <a:gd name="connsiteX1" fmla="*/ 112734 w 132331"/>
              <a:gd name="connsiteY1" fmla="*/ 169102 h 400833"/>
              <a:gd name="connsiteX2" fmla="*/ 131523 w 132331"/>
              <a:gd name="connsiteY2" fmla="*/ 400833 h 40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31" h="400833">
                <a:moveTo>
                  <a:pt x="0" y="0"/>
                </a:moveTo>
                <a:cubicBezTo>
                  <a:pt x="45407" y="51148"/>
                  <a:pt x="90814" y="102297"/>
                  <a:pt x="112734" y="169102"/>
                </a:cubicBezTo>
                <a:cubicBezTo>
                  <a:pt x="134654" y="235907"/>
                  <a:pt x="133088" y="318370"/>
                  <a:pt x="131523" y="40083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/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/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6EB88E-8B6C-41FD-9F5D-8E0CB8CF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560" y="2083424"/>
                <a:ext cx="48851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FA2C6E11-94EF-4778-B364-6429C6D5A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729" y="1846714"/>
            <a:ext cx="3029044" cy="470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/>
              <p:nvPr/>
            </p:nvSpPr>
            <p:spPr>
              <a:xfrm>
                <a:off x="6171155" y="2975909"/>
                <a:ext cx="1007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SG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8D41CDC-24BA-445C-9E04-405A44A1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155" y="2975909"/>
                <a:ext cx="1007968" cy="276999"/>
              </a:xfrm>
              <a:prstGeom prst="rect">
                <a:avLst/>
              </a:prstGeom>
              <a:blipFill>
                <a:blip r:embed="rId8"/>
                <a:stretch>
                  <a:fillRect l="-4819" r="-4819"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/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9CB3BF-4A94-4812-876C-08F1B01F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056" y="3436966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669BDF-4653-4092-8790-18383D3C29B7}"/>
              </a:ext>
            </a:extLst>
          </p:cNvPr>
          <p:cNvSpPr txBox="1"/>
          <p:nvPr/>
        </p:nvSpPr>
        <p:spPr>
          <a:xfrm>
            <a:off x="1006228" y="357940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516F4B-A2DD-44DE-A4D2-92917B8BB229}"/>
              </a:ext>
            </a:extLst>
          </p:cNvPr>
          <p:cNvSpPr txBox="1"/>
          <p:nvPr/>
        </p:nvSpPr>
        <p:spPr>
          <a:xfrm>
            <a:off x="9245487" y="374528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54917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0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784" y="2754991"/>
            <a:ext cx="5099028" cy="6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9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415-672D-4D30-BCE1-31801BC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Introduction: </a:t>
            </a:r>
            <a:r>
              <a:rPr lang="en-SG" dirty="0"/>
              <a:t>gravitational lensing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EE92584C-9B15-4C40-8BB4-B92EA666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9784" y="1884873"/>
            <a:ext cx="4208367" cy="62346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67B8C29-C2D1-4DE4-AD6C-7FC65A795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9784" y="2754991"/>
            <a:ext cx="5099028" cy="62346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DCD8A06-4394-4E2F-B508-6A7509F0A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833" y="3429000"/>
            <a:ext cx="10270216" cy="90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5E75EA-1AA2-4BB1-8A7E-50DA653522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4270" y="4481441"/>
            <a:ext cx="8402903" cy="75504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486D4D3-17F0-415A-B44B-AC4BA0434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4270" y="5379625"/>
            <a:ext cx="4668280" cy="7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2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ADF-CE5E-4A1E-84AC-6749B305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Method:</a:t>
            </a:r>
            <a:r>
              <a:rPr lang="en-SG" dirty="0"/>
              <a:t> 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D6C3-8910-4542-85EC-40DB9FCFE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93" y="1825625"/>
            <a:ext cx="81680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200" b="1" dirty="0"/>
              <a:t>Numerical approach </a:t>
            </a:r>
            <a:r>
              <a:rPr lang="en-SG" sz="3200" dirty="0"/>
              <a:t>in a </a:t>
            </a:r>
            <a:r>
              <a:rPr lang="en-SG" sz="3200" b="1" dirty="0"/>
              <a:t>Swiss-Cheese model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Previous similar research: </a:t>
            </a:r>
          </a:p>
          <a:p>
            <a:r>
              <a:rPr lang="en-SG" dirty="0" err="1"/>
              <a:t>Schücker</a:t>
            </a:r>
            <a:r>
              <a:rPr lang="en-SG" dirty="0"/>
              <a:t> (2009): partially numerical approach in a </a:t>
            </a:r>
            <a:r>
              <a:rPr lang="en-US" altLang="zh-CN" dirty="0"/>
              <a:t>Swiss-Cheese model</a:t>
            </a:r>
            <a:endParaRPr lang="en-SG" dirty="0"/>
          </a:p>
          <a:p>
            <a:r>
              <a:rPr lang="en-SG" dirty="0" err="1"/>
              <a:t>Kantowski</a:t>
            </a:r>
            <a:r>
              <a:rPr lang="en-SG" dirty="0"/>
              <a:t> et al (2010)  analytical estimation of the effect in a Swiss Cheese universe</a:t>
            </a:r>
          </a:p>
          <a:p>
            <a:r>
              <a:rPr lang="en-SG" dirty="0" err="1"/>
              <a:t>Aghili</a:t>
            </a:r>
            <a:r>
              <a:rPr lang="en-SG" dirty="0"/>
              <a:t> et al (2017) investigated numerical approach in a </a:t>
            </a:r>
            <a:r>
              <a:rPr lang="en-SG" dirty="0" err="1"/>
              <a:t>McVittie</a:t>
            </a:r>
            <a:r>
              <a:rPr lang="en-SG" dirty="0"/>
              <a:t> metric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813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15533</TotalTime>
  <Words>1320</Words>
  <Application>Microsoft Office PowerPoint</Application>
  <PresentationFormat>Widescreen</PresentationFormat>
  <Paragraphs>265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等线</vt:lpstr>
      <vt:lpstr>Arial</vt:lpstr>
      <vt:lpstr>Calibri</vt:lpstr>
      <vt:lpstr>Calibri Light</vt:lpstr>
      <vt:lpstr>Cambria Math</vt:lpstr>
      <vt:lpstr>Latin Modern Math</vt:lpstr>
      <vt:lpstr>Office Theme</vt:lpstr>
      <vt:lpstr>Investigating the role of the cosmological constant in gravitational lensing using a numerical approach</vt:lpstr>
      <vt:lpstr>Introduction: motivation</vt:lpstr>
      <vt:lpstr>Introduction: motivation</vt:lpstr>
      <vt:lpstr>Introduction: overview of the literature</vt:lpstr>
      <vt:lpstr>Introduction: gravitational lensing</vt:lpstr>
      <vt:lpstr>Introduction: gravitational lensing</vt:lpstr>
      <vt:lpstr>Introduction: gravitational lensing</vt:lpstr>
      <vt:lpstr>Introduction: gravitational lensing</vt:lpstr>
      <vt:lpstr>Method: our approach</vt:lpstr>
      <vt:lpstr>The Swiss Cheese Model</vt:lpstr>
      <vt:lpstr>Propagation of light</vt:lpstr>
      <vt:lpstr>Propagation of light: an overview</vt:lpstr>
      <vt:lpstr>Propagation of light</vt:lpstr>
      <vt:lpstr>Propagation of light</vt:lpstr>
      <vt:lpstr>Propagation of light</vt:lpstr>
      <vt:lpstr>Propagation of light</vt:lpstr>
      <vt:lpstr>Propagation of light: the full picture</vt:lpstr>
      <vt:lpstr>Propagation of light: the full picture</vt:lpstr>
      <vt:lpstr>Propagation of light: the full picture</vt:lpstr>
      <vt:lpstr>Results</vt:lpstr>
      <vt:lpstr>Results: Keeping the mass fixed</vt:lpstr>
      <vt:lpstr>PowerPoint Presentation</vt:lpstr>
      <vt:lpstr>Results: Keeping the mass fixed</vt:lpstr>
      <vt:lpstr>Results: Keeping the mass fixed</vt:lpstr>
      <vt:lpstr>Results: Keeping the mass fixed</vt:lpstr>
      <vt:lpstr>Results: Keeping the mass fixed</vt:lpstr>
      <vt:lpstr>Results: Keeping size of the hole fixed</vt:lpstr>
      <vt:lpstr>Currently working on / future work</vt:lpstr>
      <vt:lpstr>References</vt:lpstr>
      <vt:lpstr>Thank you!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Cosmological Constant in Gravitational Lensing</dc:title>
  <dc:creator>Lingyi Hu</dc:creator>
  <cp:lastModifiedBy>Lingyi Hu</cp:lastModifiedBy>
  <cp:revision>120</cp:revision>
  <cp:lastPrinted>2018-04-01T06:56:40Z</cp:lastPrinted>
  <dcterms:created xsi:type="dcterms:W3CDTF">2018-03-09T11:19:33Z</dcterms:created>
  <dcterms:modified xsi:type="dcterms:W3CDTF">2018-04-21T03:02:55Z</dcterms:modified>
</cp:coreProperties>
</file>