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610" autoAdjust="0"/>
  </p:normalViewPr>
  <p:slideViewPr>
    <p:cSldViewPr>
      <p:cViewPr>
        <p:scale>
          <a:sx n="25" d="100"/>
          <a:sy n="25" d="100"/>
        </p:scale>
        <p:origin x="2066" y="-2398"/>
      </p:cViewPr>
      <p:guideLst>
        <p:guide orient="horz" pos="13479"/>
        <p:guide pos="95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0751919"/>
            <a:ext cx="30267275" cy="2042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-100476"/>
            <a:ext cx="21117102" cy="358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Does the cosmological constant affect gravitational lensing?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2848532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Lingyi Hu</a:t>
            </a:r>
          </a:p>
          <a:p>
            <a:pPr algn="ctr" eaLnBrk="1" hangingPunct="1"/>
            <a:r>
              <a:rPr 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Supervisor: Alan Heavens</a:t>
            </a:r>
          </a:p>
          <a:p>
            <a:pPr algn="ctr" eaLnBrk="1" hangingPunct="1"/>
            <a:r>
              <a:rPr 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Astrophysics group</a:t>
            </a:r>
          </a:p>
        </p:txBody>
      </p:sp>
      <p:sp>
        <p:nvSpPr>
          <p:cNvPr id="23" name="Text Box 189">
            <a:extLst>
              <a:ext uri="{FF2B5EF4-FFF2-40B4-BE49-F238E27FC236}">
                <a16:creationId xmlns:a16="http://schemas.microsoft.com/office/drawing/2014/main" id="{A2967691-76D3-4A75-A8A9-59561A729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5928519"/>
            <a:ext cx="10972800" cy="11892898"/>
          </a:xfrm>
          <a:prstGeom prst="rect">
            <a:avLst/>
          </a:prstGeom>
          <a:ln w="666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73940" tIns="173940" rIns="173940" bIns="173940" numCol="1" spcCol="72000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GB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1. Introduction and Aims</a:t>
            </a:r>
            <a:endParaRPr lang="en-SG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Universe is expanding at an accelerating rate, parameterized by a cosmological constant</a:t>
            </a:r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. An active dispute that has been the subject of previous papers is whether </a:t>
            </a: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 alters the bending of light. </a:t>
            </a:r>
          </a:p>
          <a:p>
            <a:pPr eaLnBrk="1" hangingPunct="1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     Most of the work done so far is analytical, but there have been disagreements on the approximations used and whether the effect of </a:t>
            </a: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 is already accounted for in the standard lensing formula. </a:t>
            </a:r>
          </a:p>
          <a:p>
            <a:pPr eaLnBrk="1" hangingPunct="1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    This project hopes to give an answer to this debate using numerical methods. </a:t>
            </a: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aims to answer:</a:t>
            </a:r>
            <a:endParaRPr lang="en-SG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Does the cosmological constant affect our calculation of the light bending angle?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How does our result compare with existing analytical analysis and predictions?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189">
                <a:extLst>
                  <a:ext uri="{FF2B5EF4-FFF2-40B4-BE49-F238E27FC236}">
                    <a16:creationId xmlns:a16="http://schemas.microsoft.com/office/drawing/2014/main" id="{933AAFC4-93B1-4A7C-9E7A-486CE2E99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66637" y="5928519"/>
                <a:ext cx="16933059" cy="19439067"/>
              </a:xfrm>
              <a:prstGeom prst="rect">
                <a:avLst/>
              </a:prstGeom>
              <a:ln w="66675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173940" tIns="173940" rIns="173940" bIns="173940" numCol="1" spcCol="72000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GB" sz="60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3. Method: Tracing the light path</a:t>
                </a:r>
              </a:p>
              <a:p>
                <a:pPr eaLnBrk="1" hangingPunct="1"/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We propagate light backwards in this Swiss Cheese universe, starting from the observer back to the source. An example of such a ray is shown in the diagram below:</a:t>
                </a:r>
              </a:p>
              <a:p>
                <a:pPr eaLnBrk="1" hangingPunct="1"/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SG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SG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lensing in a universe without </a:t>
                </a:r>
                <a:r>
                  <a:rPr lang="el-GR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Λ</a:t>
                </a:r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Einstein angle is</a:t>
                </a:r>
              </a:p>
              <a:p>
                <a:pPr eaLnBrk="1" hangingPunct="1"/>
                <a:endParaRPr lang="en-SG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b>
                          <m:r>
                            <a:rPr lang="en-SG" sz="3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  <m:r>
                        <a:rPr lang="en-SG" sz="3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SG" sz="3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sz="3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SG" sz="3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  <m:r>
                                <a:rPr lang="en-SG" sz="3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SG" sz="3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3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SG" sz="3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sz="3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3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SG" sz="3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3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3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SG" sz="3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SG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SG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aim of the project is to check if the same formula holds for a universe with a cosmological constant. </a:t>
                </a:r>
              </a:p>
              <a:p>
                <a:pPr eaLnBrk="1" hangingPunct="1"/>
                <a:endParaRPr lang="en-SG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light path is governed by two sets of differential equations:</a:t>
                </a:r>
              </a:p>
              <a:p>
                <a:pPr marL="742950" indent="-742950" eaLnBrk="1" hangingPunct="1">
                  <a:buAutoNum type="arabicPeriod"/>
                </a:pPr>
                <a:r>
                  <a:rPr lang="en-SG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Outside the hole: </a:t>
                </a:r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null geodesics for a homogeneous, expanding spacetime with a cosmological constant, outside the hole</a:t>
                </a:r>
              </a:p>
              <a:p>
                <a:pPr marL="742950" indent="-742950" eaLnBrk="1" hangingPunct="1">
                  <a:buAutoNum type="arabicPeriod"/>
                </a:pPr>
                <a:r>
                  <a:rPr lang="en-SG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 the hole: </a:t>
                </a:r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Null geodesics for a vacuum spacetime with a non-zero </a:t>
                </a:r>
                <a:r>
                  <a:rPr lang="el-GR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Λ</a:t>
                </a:r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all its mass collapsed at the centre. </a:t>
                </a:r>
              </a:p>
            </p:txBody>
          </p:sp>
        </mc:Choice>
        <mc:Fallback>
          <p:sp>
            <p:nvSpPr>
              <p:cNvPr id="28" name="Text Box 189">
                <a:extLst>
                  <a:ext uri="{FF2B5EF4-FFF2-40B4-BE49-F238E27FC236}">
                    <a16:creationId xmlns:a16="http://schemas.microsoft.com/office/drawing/2014/main" id="{933AAFC4-93B1-4A7C-9E7A-486CE2E9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66637" y="5928519"/>
                <a:ext cx="16933059" cy="19439067"/>
              </a:xfrm>
              <a:prstGeom prst="rect">
                <a:avLst/>
              </a:prstGeom>
              <a:blipFill>
                <a:blip r:embed="rId2"/>
                <a:stretch>
                  <a:fillRect l="-1506"/>
                </a:stretch>
              </a:blipFill>
              <a:ln w="666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89">
            <a:extLst>
              <a:ext uri="{FF2B5EF4-FFF2-40B4-BE49-F238E27FC236}">
                <a16:creationId xmlns:a16="http://schemas.microsoft.com/office/drawing/2014/main" id="{648817DC-E158-4D09-9ED1-7A9BA10AF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7" y="18210077"/>
            <a:ext cx="11035553" cy="19296000"/>
          </a:xfrm>
          <a:prstGeom prst="rect">
            <a:avLst/>
          </a:prstGeom>
          <a:ln w="666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73940" tIns="173940" rIns="173940" bIns="173940" numCol="1" spcCol="72000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2. Method: The Swiss Cheese Model of the Universe</a:t>
            </a:r>
          </a:p>
          <a:p>
            <a:pPr eaLnBrk="1" hangingPunct="1"/>
            <a:endParaRPr lang="en-GB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We use a Swiss Cheese method to model our Universe. This embeds a point mass within a homogeneous spacetime and is an exact solution to Einstein's equations. It consists of taking the mass from a spherical comoving region (a "hole") from a uniform Friedmann-Robert-Walker (FRW) spacetime (the "cheese") and collapsing it to a point mass in the centre of the sphere. This is shown below: </a:t>
            </a: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The hole expands with the expansion of the Universe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In the cheese (outside the hole), spacetime is homogeneous and expanding, described by the Friedmann-Robertson-Walker (FRW) metric.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Inside the hole, spacetime is vacuum everywhere with a positive cosmological constant, except for the point mass at the centre. This is described by the Kottler metric, an extension of the Schwarzschild metric to include a cosmological constant.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4C0BF-C1F5-4D82-A850-2574DCB6D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678" y="9457797"/>
            <a:ext cx="11570562" cy="6477000"/>
          </a:xfrm>
          <a:prstGeom prst="rect">
            <a:avLst/>
          </a:prstGeom>
        </p:spPr>
      </p:pic>
      <p:sp>
        <p:nvSpPr>
          <p:cNvPr id="15" name="Text Box 189">
            <a:extLst>
              <a:ext uri="{FF2B5EF4-FFF2-40B4-BE49-F238E27FC236}">
                <a16:creationId xmlns:a16="http://schemas.microsoft.com/office/drawing/2014/main" id="{F3EEE4F8-B043-48CC-83A6-9B59608CF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6636" y="25949846"/>
            <a:ext cx="16933059" cy="11554344"/>
          </a:xfrm>
          <a:prstGeom prst="rect">
            <a:avLst/>
          </a:prstGeom>
          <a:ln w="666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73940" tIns="173940" rIns="173940" bIns="173940" numCol="1" spcCol="72000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4. Results</a:t>
            </a:r>
          </a:p>
          <a:p>
            <a:pPr eaLnBrk="1" hangingPunct="1"/>
            <a:endParaRPr lang="en-GB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89">
            <a:extLst>
              <a:ext uri="{FF2B5EF4-FFF2-40B4-BE49-F238E27FC236}">
                <a16:creationId xmlns:a16="http://schemas.microsoft.com/office/drawing/2014/main" id="{73C578CE-E731-44D2-9DAB-BC67DA80E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018" y="37939343"/>
            <a:ext cx="28489677" cy="2382603"/>
          </a:xfrm>
          <a:prstGeom prst="rect">
            <a:avLst/>
          </a:prstGeom>
          <a:ln w="666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73940" tIns="173940" rIns="173940" bIns="173940" numCol="1" spcCol="72000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  <a:endParaRPr lang="en-GB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The results give a preliminary indication that the cosmological constant has a negligible effect on gravitational lensing, up to the precision of the numerical simulation. Further work is required to investigate the phenomenon using more realistic mass distributions. 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025A9-90BB-4CEF-9CC6-C98BA47D2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00" y="25469932"/>
            <a:ext cx="10913275" cy="4605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665D51-1880-42B9-A08B-08816F44F2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098" y="26883519"/>
            <a:ext cx="8883730" cy="59224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6A232D-6418-444C-A04F-2995176DA6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972" y="26903933"/>
            <a:ext cx="8883730" cy="59224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DF87A7-FB32-40B4-A866-D5D43C989367}"/>
              </a:ext>
            </a:extLst>
          </p:cNvPr>
          <p:cNvSpPr txBox="1"/>
          <p:nvPr/>
        </p:nvSpPr>
        <p:spPr>
          <a:xfrm>
            <a:off x="21763037" y="26883519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1B8327-47F1-4FF6-B71C-6BAABD668BF3}"/>
                  </a:ext>
                </a:extLst>
              </p:cNvPr>
              <p:cNvSpPr txBox="1"/>
              <p:nvPr/>
            </p:nvSpPr>
            <p:spPr>
              <a:xfrm>
                <a:off x="13131614" y="33101263"/>
                <a:ext cx="15603101" cy="397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Error bars are obtained from repeating the simulation for different lens distances but fixed </a:t>
                </a:r>
                <a:r>
                  <a:rPr lang="el-GR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Λ</a:t>
                </a:r>
                <a:endParaRPr lang="en-SG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When comparing with the known </a:t>
                </a:r>
                <a:r>
                  <a:rPr lang="en-SG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Schwarschild</a:t>
                </a:r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case (</a:t>
                </a:r>
                <a:r>
                  <a:rPr lang="el-GR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Λ</a:t>
                </a:r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=0), numerical integration fractional errors are around the order of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SG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SG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our current universe,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Λ</m:t>
                        </m:r>
                      </m:sub>
                    </m:sSub>
                    <m:r>
                      <a:rPr lang="en-SG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⋍0.7</m:t>
                    </m:r>
                  </m:oMath>
                </a14:m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Predictions by </a:t>
                </a:r>
                <a:r>
                  <a:rPr lang="en-SG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Rindler</a:t>
                </a:r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&amp; Ishak [1, 2] (who believe </a:t>
                </a:r>
                <a:r>
                  <a:rPr lang="el-GR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Λ </a:t>
                </a:r>
                <a:r>
                  <a:rPr lang="en-SG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lensing) deviate from numerical results for high </a:t>
                </a:r>
                <a:r>
                  <a:rPr lang="el-GR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Λ</a:t>
                </a:r>
                <a:endParaRPr lang="en-SG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1B8327-47F1-4FF6-B71C-6BAABD668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614" y="33101263"/>
                <a:ext cx="15603101" cy="3976666"/>
              </a:xfrm>
              <a:prstGeom prst="rect">
                <a:avLst/>
              </a:prstGeom>
              <a:blipFill>
                <a:blip r:embed="rId7"/>
                <a:stretch>
                  <a:fillRect l="-1055" t="-2454" b="-49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D1A76D7-D8B1-4805-B491-EE54705F49CA}"/>
              </a:ext>
            </a:extLst>
          </p:cNvPr>
          <p:cNvSpPr txBox="1"/>
          <p:nvPr/>
        </p:nvSpPr>
        <p:spPr>
          <a:xfrm>
            <a:off x="1036637" y="41056719"/>
            <a:ext cx="2811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[1] Ishak, M., </a:t>
            </a:r>
            <a:r>
              <a:rPr lang="en-SG" sz="2800" dirty="0" err="1">
                <a:latin typeface="Arial" panose="020B0604020202020204" pitchFamily="34" charset="0"/>
                <a:cs typeface="Arial" panose="020B0604020202020204" pitchFamily="34" charset="0"/>
              </a:rPr>
              <a:t>Rindler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, W., </a:t>
            </a:r>
            <a:r>
              <a:rPr lang="en-SG" sz="2800" dirty="0" err="1">
                <a:latin typeface="Arial" panose="020B0604020202020204" pitchFamily="34" charset="0"/>
                <a:cs typeface="Arial" panose="020B0604020202020204" pitchFamily="34" charset="0"/>
              </a:rPr>
              <a:t>Dossett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, J., Moldenhauer, J., &amp; Allison, C. (2008). A new independent limit on the cosmological constant/dark energy from the relativistic bending of light by galaxies and clusters of galaxies. </a:t>
            </a:r>
            <a:r>
              <a:rPr lang="en-SG" sz="2800" i="1" dirty="0">
                <a:latin typeface="Arial" panose="020B0604020202020204" pitchFamily="34" charset="0"/>
                <a:cs typeface="Arial" panose="020B0604020202020204" pitchFamily="34" charset="0"/>
              </a:rPr>
              <a:t>Monthly Notices of the Royal Astronomical Society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SG" sz="2800" i="1" dirty="0">
                <a:latin typeface="Arial" panose="020B0604020202020204" pitchFamily="34" charset="0"/>
                <a:cs typeface="Arial" panose="020B0604020202020204" pitchFamily="34" charset="0"/>
              </a:rPr>
              <a:t>388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(3), 1279-1283.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SG" sz="2800" dirty="0" err="1">
                <a:latin typeface="Arial" panose="020B0604020202020204" pitchFamily="34" charset="0"/>
                <a:cs typeface="Arial" panose="020B0604020202020204" pitchFamily="34" charset="0"/>
              </a:rPr>
              <a:t>Rindler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, W., &amp; Ishak, M. (2007). Contribution of the cosmological constant to the relativistic bending of light revisited. </a:t>
            </a:r>
            <a:r>
              <a:rPr lang="en-SG" sz="2800" i="1" dirty="0">
                <a:latin typeface="Arial" panose="020B0604020202020204" pitchFamily="34" charset="0"/>
                <a:cs typeface="Arial" panose="020B0604020202020204" pitchFamily="34" charset="0"/>
              </a:rPr>
              <a:t>Physical Review D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SG" sz="2800" i="1" dirty="0"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(4), 043006.</a:t>
            </a:r>
          </a:p>
        </p:txBody>
      </p:sp>
    </p:spTree>
    <p:extLst>
      <p:ext uri="{BB962C8B-B14F-4D97-AF65-F5344CB8AC3E}">
        <p14:creationId xmlns:p14="http://schemas.microsoft.com/office/powerpoint/2010/main" val="143883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10828</TotalTime>
  <Words>604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Garamond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Lingyi Hu</cp:lastModifiedBy>
  <cp:revision>108</cp:revision>
  <cp:lastPrinted>2013-02-12T02:21:55Z</cp:lastPrinted>
  <dcterms:created xsi:type="dcterms:W3CDTF">2013-02-10T21:14:48Z</dcterms:created>
  <dcterms:modified xsi:type="dcterms:W3CDTF">2018-02-19T04:11:20Z</dcterms:modified>
</cp:coreProperties>
</file>