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6" r:id="rId2"/>
    <p:sldId id="306" r:id="rId3"/>
    <p:sldId id="278" r:id="rId4"/>
    <p:sldId id="329" r:id="rId5"/>
    <p:sldId id="331" r:id="rId6"/>
    <p:sldId id="309" r:id="rId7"/>
    <p:sldId id="311" r:id="rId8"/>
    <p:sldId id="277" r:id="rId9"/>
    <p:sldId id="296" r:id="rId10"/>
    <p:sldId id="315" r:id="rId11"/>
    <p:sldId id="295" r:id="rId12"/>
    <p:sldId id="314" r:id="rId13"/>
    <p:sldId id="318" r:id="rId14"/>
    <p:sldId id="319" r:id="rId15"/>
    <p:sldId id="321" r:id="rId16"/>
    <p:sldId id="297" r:id="rId17"/>
    <p:sldId id="298" r:id="rId18"/>
    <p:sldId id="286" r:id="rId19"/>
    <p:sldId id="299" r:id="rId20"/>
    <p:sldId id="323" r:id="rId21"/>
    <p:sldId id="324" r:id="rId22"/>
    <p:sldId id="325" r:id="rId23"/>
    <p:sldId id="327" r:id="rId24"/>
    <p:sldId id="289" r:id="rId25"/>
    <p:sldId id="285" r:id="rId26"/>
    <p:sldId id="304" r:id="rId27"/>
    <p:sldId id="305" r:id="rId28"/>
    <p:sldId id="282" r:id="rId29"/>
  </p:sldIdLst>
  <p:sldSz cx="9144000" cy="6858000" type="screen4x3"/>
  <p:notesSz cx="6669088" cy="9926638"/>
  <p:defaultTextStyle>
    <a:defPPr>
      <a:defRPr lang="da-DK"/>
    </a:defPPr>
    <a:lvl1pPr algn="l" rtl="0" fontAlgn="base">
      <a:spcBef>
        <a:spcPct val="0"/>
      </a:spcBef>
      <a:spcAft>
        <a:spcPct val="0"/>
      </a:spcAft>
      <a:defRPr sz="1600" i="1" kern="1200">
        <a:solidFill>
          <a:srgbClr val="6E6E6F"/>
        </a:solidFill>
        <a:latin typeface="Verdana" panose="020B0604030504040204" pitchFamily="34" charset="0"/>
        <a:ea typeface="+mn-ea"/>
        <a:cs typeface="Times New Roman" panose="02020603050405020304" pitchFamily="18" charset="0"/>
      </a:defRPr>
    </a:lvl1pPr>
    <a:lvl2pPr marL="457200" algn="l" rtl="0" fontAlgn="base">
      <a:spcBef>
        <a:spcPct val="0"/>
      </a:spcBef>
      <a:spcAft>
        <a:spcPct val="0"/>
      </a:spcAft>
      <a:defRPr sz="1600" i="1" kern="1200">
        <a:solidFill>
          <a:srgbClr val="6E6E6F"/>
        </a:solidFill>
        <a:latin typeface="Verdana" panose="020B0604030504040204" pitchFamily="34" charset="0"/>
        <a:ea typeface="+mn-ea"/>
        <a:cs typeface="Times New Roman" panose="02020603050405020304" pitchFamily="18" charset="0"/>
      </a:defRPr>
    </a:lvl2pPr>
    <a:lvl3pPr marL="914400" algn="l" rtl="0" fontAlgn="base">
      <a:spcBef>
        <a:spcPct val="0"/>
      </a:spcBef>
      <a:spcAft>
        <a:spcPct val="0"/>
      </a:spcAft>
      <a:defRPr sz="1600" i="1" kern="1200">
        <a:solidFill>
          <a:srgbClr val="6E6E6F"/>
        </a:solidFill>
        <a:latin typeface="Verdana" panose="020B0604030504040204" pitchFamily="34" charset="0"/>
        <a:ea typeface="+mn-ea"/>
        <a:cs typeface="Times New Roman" panose="02020603050405020304" pitchFamily="18" charset="0"/>
      </a:defRPr>
    </a:lvl3pPr>
    <a:lvl4pPr marL="1371600" algn="l" rtl="0" fontAlgn="base">
      <a:spcBef>
        <a:spcPct val="0"/>
      </a:spcBef>
      <a:spcAft>
        <a:spcPct val="0"/>
      </a:spcAft>
      <a:defRPr sz="1600" i="1" kern="1200">
        <a:solidFill>
          <a:srgbClr val="6E6E6F"/>
        </a:solidFill>
        <a:latin typeface="Verdana" panose="020B0604030504040204" pitchFamily="34" charset="0"/>
        <a:ea typeface="+mn-ea"/>
        <a:cs typeface="Times New Roman" panose="02020603050405020304" pitchFamily="18" charset="0"/>
      </a:defRPr>
    </a:lvl4pPr>
    <a:lvl5pPr marL="1828800" algn="l" rtl="0" fontAlgn="base">
      <a:spcBef>
        <a:spcPct val="0"/>
      </a:spcBef>
      <a:spcAft>
        <a:spcPct val="0"/>
      </a:spcAft>
      <a:defRPr sz="1600" i="1" kern="1200">
        <a:solidFill>
          <a:srgbClr val="6E6E6F"/>
        </a:solidFill>
        <a:latin typeface="Verdana" panose="020B0604030504040204" pitchFamily="34" charset="0"/>
        <a:ea typeface="+mn-ea"/>
        <a:cs typeface="Times New Roman" panose="02020603050405020304" pitchFamily="18" charset="0"/>
      </a:defRPr>
    </a:lvl5pPr>
    <a:lvl6pPr marL="2286000" algn="l" defTabSz="914400" rtl="0" eaLnBrk="1" latinLnBrk="0" hangingPunct="1">
      <a:defRPr sz="1600" i="1" kern="1200">
        <a:solidFill>
          <a:srgbClr val="6E6E6F"/>
        </a:solidFill>
        <a:latin typeface="Verdana" panose="020B0604030504040204" pitchFamily="34" charset="0"/>
        <a:ea typeface="+mn-ea"/>
        <a:cs typeface="Times New Roman" panose="02020603050405020304" pitchFamily="18" charset="0"/>
      </a:defRPr>
    </a:lvl6pPr>
    <a:lvl7pPr marL="2743200" algn="l" defTabSz="914400" rtl="0" eaLnBrk="1" latinLnBrk="0" hangingPunct="1">
      <a:defRPr sz="1600" i="1" kern="1200">
        <a:solidFill>
          <a:srgbClr val="6E6E6F"/>
        </a:solidFill>
        <a:latin typeface="Verdana" panose="020B0604030504040204" pitchFamily="34" charset="0"/>
        <a:ea typeface="+mn-ea"/>
        <a:cs typeface="Times New Roman" panose="02020603050405020304" pitchFamily="18" charset="0"/>
      </a:defRPr>
    </a:lvl7pPr>
    <a:lvl8pPr marL="3200400" algn="l" defTabSz="914400" rtl="0" eaLnBrk="1" latinLnBrk="0" hangingPunct="1">
      <a:defRPr sz="1600" i="1" kern="1200">
        <a:solidFill>
          <a:srgbClr val="6E6E6F"/>
        </a:solidFill>
        <a:latin typeface="Verdana" panose="020B0604030504040204" pitchFamily="34" charset="0"/>
        <a:ea typeface="+mn-ea"/>
        <a:cs typeface="Times New Roman" panose="02020603050405020304" pitchFamily="18" charset="0"/>
      </a:defRPr>
    </a:lvl8pPr>
    <a:lvl9pPr marL="3657600" algn="l" defTabSz="914400" rtl="0" eaLnBrk="1" latinLnBrk="0" hangingPunct="1">
      <a:defRPr sz="1600" i="1" kern="1200">
        <a:solidFill>
          <a:srgbClr val="6E6E6F"/>
        </a:solidFill>
        <a:latin typeface="Verdan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4032">
          <p15:clr>
            <a:srgbClr val="A4A3A4"/>
          </p15:clr>
        </p15:guide>
        <p15:guide id="2" pos="528">
          <p15:clr>
            <a:srgbClr val="A4A3A4"/>
          </p15:clr>
        </p15:guide>
        <p15:guide id="3" pos="5280">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0404"/>
    <a:srgbClr val="6E6E6F"/>
    <a:srgbClr val="DC0217"/>
    <a:srgbClr val="4B4F55"/>
    <a:srgbClr val="1B0807"/>
    <a:srgbClr val="C2C2C2"/>
    <a:srgbClr val="FFFFFF"/>
    <a:srgbClr val="E78E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52" autoAdjust="0"/>
    <p:restoredTop sz="74689" autoAdjust="0"/>
  </p:normalViewPr>
  <p:slideViewPr>
    <p:cSldViewPr>
      <p:cViewPr varScale="1">
        <p:scale>
          <a:sx n="49" d="100"/>
          <a:sy n="49" d="100"/>
        </p:scale>
        <p:origin x="1817" y="26"/>
      </p:cViewPr>
      <p:guideLst>
        <p:guide orient="horz" pos="4032"/>
        <p:guide pos="528"/>
        <p:guide pos="5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81"/>
    </p:cViewPr>
  </p:sorterViewPr>
  <p:notesViewPr>
    <p:cSldViewPr>
      <p:cViewPr>
        <p:scale>
          <a:sx n="75" d="100"/>
          <a:sy n="75" d="100"/>
        </p:scale>
        <p:origin x="-1368" y="1416"/>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0B26F-1EC6-449C-A6D6-4C0C1C68D4A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5A5143E-621E-41B8-94FE-2A8D9C68D6E8}">
      <dgm:prSet phldrT="[Text]"/>
      <dgm:spPr/>
      <dgm:t>
        <a:bodyPr/>
        <a:lstStyle/>
        <a:p>
          <a:r>
            <a:rPr lang="en-US" dirty="0"/>
            <a:t>Initialize</a:t>
          </a:r>
        </a:p>
      </dgm:t>
    </dgm:pt>
    <dgm:pt modelId="{DAC9ED89-8CA9-4AAF-80DD-418788454C9A}" type="parTrans" cxnId="{34077F4A-0AE2-42FA-993F-3B1786E5C402}">
      <dgm:prSet/>
      <dgm:spPr/>
      <dgm:t>
        <a:bodyPr/>
        <a:lstStyle/>
        <a:p>
          <a:endParaRPr lang="en-US"/>
        </a:p>
      </dgm:t>
    </dgm:pt>
    <dgm:pt modelId="{0E54BE0B-E935-44FB-A5FF-AD59BBB5278D}" type="sibTrans" cxnId="{34077F4A-0AE2-42FA-993F-3B1786E5C402}">
      <dgm:prSet/>
      <dgm:spPr/>
      <dgm:t>
        <a:bodyPr/>
        <a:lstStyle/>
        <a:p>
          <a:endParaRPr lang="en-US"/>
        </a:p>
      </dgm:t>
    </dgm:pt>
    <dgm:pt modelId="{04FF452F-BE6F-4533-BB17-AC49A249D141}">
      <dgm:prSet phldrT="[Text]"/>
      <dgm:spPr/>
      <dgm:t>
        <a:bodyPr/>
        <a:lstStyle/>
        <a:p>
          <a:pPr>
            <a:buFont typeface="Arial" panose="020B0604020202020204" pitchFamily="34" charset="0"/>
            <a:buChar char="•"/>
          </a:pPr>
          <a:r>
            <a:rPr lang="en-SG" dirty="0"/>
            <a:t>We use </a:t>
          </a:r>
          <a:r>
            <a:rPr lang="en-SG" dirty="0" err="1"/>
            <a:t>Nelder</a:t>
          </a:r>
          <a:r>
            <a:rPr lang="en-SG" dirty="0"/>
            <a:t>-Mead’s method for minimization using </a:t>
          </a:r>
          <a:r>
            <a:rPr lang="en-SG" b="1" dirty="0" err="1"/>
            <a:t>scipy.optimize</a:t>
          </a:r>
          <a:r>
            <a:rPr lang="en-SG" b="1" dirty="0"/>
            <a:t> </a:t>
          </a:r>
          <a:r>
            <a:rPr lang="en-SG" dirty="0"/>
            <a:t>to obtain approximate results before using the results as input for the Markov Chain Monte Carlo (MCMC) sampler. </a:t>
          </a:r>
          <a:endParaRPr lang="en-US" dirty="0"/>
        </a:p>
      </dgm:t>
    </dgm:pt>
    <dgm:pt modelId="{1C244390-F956-44A0-A805-975B9991F8CF}" type="parTrans" cxnId="{7F851FAF-9942-4672-8B4D-2F8499E5F9DF}">
      <dgm:prSet/>
      <dgm:spPr/>
      <dgm:t>
        <a:bodyPr/>
        <a:lstStyle/>
        <a:p>
          <a:endParaRPr lang="en-US"/>
        </a:p>
      </dgm:t>
    </dgm:pt>
    <dgm:pt modelId="{47DE2FC0-3037-4622-8F5F-00A3DB0DF9B1}" type="sibTrans" cxnId="{7F851FAF-9942-4672-8B4D-2F8499E5F9DF}">
      <dgm:prSet/>
      <dgm:spPr/>
      <dgm:t>
        <a:bodyPr/>
        <a:lstStyle/>
        <a:p>
          <a:endParaRPr lang="en-US"/>
        </a:p>
      </dgm:t>
    </dgm:pt>
    <dgm:pt modelId="{32F5A4F6-6591-468B-96E7-0852EB547858}">
      <dgm:prSet phldrT="[Text]"/>
      <dgm:spPr/>
      <dgm:t>
        <a:bodyPr/>
        <a:lstStyle/>
        <a:p>
          <a:r>
            <a:rPr lang="en-US" dirty="0"/>
            <a:t>Run MCMC</a:t>
          </a:r>
        </a:p>
      </dgm:t>
    </dgm:pt>
    <dgm:pt modelId="{44209D74-C6A6-4754-8A0E-3ED1B59D3326}" type="parTrans" cxnId="{DA9DBD7F-E0AA-42D7-B365-69F7835F5E19}">
      <dgm:prSet/>
      <dgm:spPr/>
      <dgm:t>
        <a:bodyPr/>
        <a:lstStyle/>
        <a:p>
          <a:endParaRPr lang="en-US"/>
        </a:p>
      </dgm:t>
    </dgm:pt>
    <dgm:pt modelId="{B2C940AD-009E-4411-812A-2BCD66511FE8}" type="sibTrans" cxnId="{DA9DBD7F-E0AA-42D7-B365-69F7835F5E19}">
      <dgm:prSet/>
      <dgm:spPr/>
      <dgm:t>
        <a:bodyPr/>
        <a:lstStyle/>
        <a:p>
          <a:endParaRPr lang="en-US"/>
        </a:p>
      </dgm:t>
    </dgm:pt>
    <dgm:pt modelId="{0D643894-051E-490B-9013-93FAE961236C}">
      <dgm:prSet phldrT="[Text]"/>
      <dgm:spPr/>
      <dgm:t>
        <a:bodyPr/>
        <a:lstStyle/>
        <a:p>
          <a:pPr>
            <a:buFont typeface="Arial" panose="020B0604020202020204" pitchFamily="34" charset="0"/>
            <a:buChar char="•"/>
          </a:pPr>
          <a:r>
            <a:rPr lang="en-SG" dirty="0"/>
            <a:t>Run the MCMC using the python package </a:t>
          </a:r>
          <a:r>
            <a:rPr lang="en-SG" b="1" dirty="0"/>
            <a:t>emcee</a:t>
          </a:r>
          <a:r>
            <a:rPr lang="en-SG" dirty="0"/>
            <a:t> which implements the affine-invariant ensemble sampler of Goodman &amp; </a:t>
          </a:r>
          <a:r>
            <a:rPr lang="en-SG" dirty="0" err="1"/>
            <a:t>Weare</a:t>
          </a:r>
          <a:r>
            <a:rPr lang="en-SG" dirty="0"/>
            <a:t> (2010) to perform the MCMC algorithm. </a:t>
          </a:r>
          <a:endParaRPr lang="en-US" dirty="0"/>
        </a:p>
      </dgm:t>
    </dgm:pt>
    <dgm:pt modelId="{92F23BD8-091C-4727-974F-1A19F6BEF3AF}" type="parTrans" cxnId="{23F8A003-F3AE-4C08-A69B-90200B2BA23B}">
      <dgm:prSet/>
      <dgm:spPr/>
      <dgm:t>
        <a:bodyPr/>
        <a:lstStyle/>
        <a:p>
          <a:endParaRPr lang="en-US"/>
        </a:p>
      </dgm:t>
    </dgm:pt>
    <dgm:pt modelId="{CF309697-DB76-4869-AD29-3482A01DF4C3}" type="sibTrans" cxnId="{23F8A003-F3AE-4C08-A69B-90200B2BA23B}">
      <dgm:prSet/>
      <dgm:spPr/>
      <dgm:t>
        <a:bodyPr/>
        <a:lstStyle/>
        <a:p>
          <a:endParaRPr lang="en-US"/>
        </a:p>
      </dgm:t>
    </dgm:pt>
    <dgm:pt modelId="{067D6C7B-FB89-4FA4-AF1B-5A9A1C18165C}" type="pres">
      <dgm:prSet presAssocID="{6660B26F-1EC6-449C-A6D6-4C0C1C68D4A4}" presName="linearFlow" presStyleCnt="0">
        <dgm:presLayoutVars>
          <dgm:dir/>
          <dgm:animLvl val="lvl"/>
          <dgm:resizeHandles val="exact"/>
        </dgm:presLayoutVars>
      </dgm:prSet>
      <dgm:spPr/>
    </dgm:pt>
    <dgm:pt modelId="{DE754CF1-5FE5-4C19-A241-3E92B63E6E6E}" type="pres">
      <dgm:prSet presAssocID="{C5A5143E-621E-41B8-94FE-2A8D9C68D6E8}" presName="composite" presStyleCnt="0"/>
      <dgm:spPr/>
    </dgm:pt>
    <dgm:pt modelId="{634B611E-8867-4FCC-AA26-3C25AC4167B5}" type="pres">
      <dgm:prSet presAssocID="{C5A5143E-621E-41B8-94FE-2A8D9C68D6E8}" presName="parentText" presStyleLbl="alignNode1" presStyleIdx="0" presStyleCnt="2">
        <dgm:presLayoutVars>
          <dgm:chMax val="1"/>
          <dgm:bulletEnabled val="1"/>
        </dgm:presLayoutVars>
      </dgm:prSet>
      <dgm:spPr/>
    </dgm:pt>
    <dgm:pt modelId="{00DC9C4D-0B52-43B2-99C4-5356C9EF1A8C}" type="pres">
      <dgm:prSet presAssocID="{C5A5143E-621E-41B8-94FE-2A8D9C68D6E8}" presName="descendantText" presStyleLbl="alignAcc1" presStyleIdx="0" presStyleCnt="2">
        <dgm:presLayoutVars>
          <dgm:bulletEnabled val="1"/>
        </dgm:presLayoutVars>
      </dgm:prSet>
      <dgm:spPr/>
    </dgm:pt>
    <dgm:pt modelId="{13DF3C3F-704A-4F41-B29D-3601914EAAAE}" type="pres">
      <dgm:prSet presAssocID="{0E54BE0B-E935-44FB-A5FF-AD59BBB5278D}" presName="sp" presStyleCnt="0"/>
      <dgm:spPr/>
    </dgm:pt>
    <dgm:pt modelId="{4DF44391-DB83-4922-A49C-73C7857221D8}" type="pres">
      <dgm:prSet presAssocID="{32F5A4F6-6591-468B-96E7-0852EB547858}" presName="composite" presStyleCnt="0"/>
      <dgm:spPr/>
    </dgm:pt>
    <dgm:pt modelId="{D495FC02-3580-456D-928E-4B050649E77C}" type="pres">
      <dgm:prSet presAssocID="{32F5A4F6-6591-468B-96E7-0852EB547858}" presName="parentText" presStyleLbl="alignNode1" presStyleIdx="1" presStyleCnt="2">
        <dgm:presLayoutVars>
          <dgm:chMax val="1"/>
          <dgm:bulletEnabled val="1"/>
        </dgm:presLayoutVars>
      </dgm:prSet>
      <dgm:spPr/>
    </dgm:pt>
    <dgm:pt modelId="{BC68780D-EC6B-4E60-ADFD-EA080F24E779}" type="pres">
      <dgm:prSet presAssocID="{32F5A4F6-6591-468B-96E7-0852EB547858}" presName="descendantText" presStyleLbl="alignAcc1" presStyleIdx="1" presStyleCnt="2">
        <dgm:presLayoutVars>
          <dgm:bulletEnabled val="1"/>
        </dgm:presLayoutVars>
      </dgm:prSet>
      <dgm:spPr/>
    </dgm:pt>
  </dgm:ptLst>
  <dgm:cxnLst>
    <dgm:cxn modelId="{75F44C00-31D5-405F-BA44-E5F4633325E2}" type="presOf" srcId="{C5A5143E-621E-41B8-94FE-2A8D9C68D6E8}" destId="{634B611E-8867-4FCC-AA26-3C25AC4167B5}" srcOrd="0" destOrd="0" presId="urn:microsoft.com/office/officeart/2005/8/layout/chevron2"/>
    <dgm:cxn modelId="{23F8A003-F3AE-4C08-A69B-90200B2BA23B}" srcId="{32F5A4F6-6591-468B-96E7-0852EB547858}" destId="{0D643894-051E-490B-9013-93FAE961236C}" srcOrd="0" destOrd="0" parTransId="{92F23BD8-091C-4727-974F-1A19F6BEF3AF}" sibTransId="{CF309697-DB76-4869-AD29-3482A01DF4C3}"/>
    <dgm:cxn modelId="{43C8516A-4E67-46B1-8402-67184E6B2D03}" type="presOf" srcId="{0D643894-051E-490B-9013-93FAE961236C}" destId="{BC68780D-EC6B-4E60-ADFD-EA080F24E779}" srcOrd="0" destOrd="0" presId="urn:microsoft.com/office/officeart/2005/8/layout/chevron2"/>
    <dgm:cxn modelId="{34077F4A-0AE2-42FA-993F-3B1786E5C402}" srcId="{6660B26F-1EC6-449C-A6D6-4C0C1C68D4A4}" destId="{C5A5143E-621E-41B8-94FE-2A8D9C68D6E8}" srcOrd="0" destOrd="0" parTransId="{DAC9ED89-8CA9-4AAF-80DD-418788454C9A}" sibTransId="{0E54BE0B-E935-44FB-A5FF-AD59BBB5278D}"/>
    <dgm:cxn modelId="{4397814F-E865-499D-9FE4-A4A9E1F240D7}" type="presOf" srcId="{04FF452F-BE6F-4533-BB17-AC49A249D141}" destId="{00DC9C4D-0B52-43B2-99C4-5356C9EF1A8C}" srcOrd="0" destOrd="0" presId="urn:microsoft.com/office/officeart/2005/8/layout/chevron2"/>
    <dgm:cxn modelId="{DA9DBD7F-E0AA-42D7-B365-69F7835F5E19}" srcId="{6660B26F-1EC6-449C-A6D6-4C0C1C68D4A4}" destId="{32F5A4F6-6591-468B-96E7-0852EB547858}" srcOrd="1" destOrd="0" parTransId="{44209D74-C6A6-4754-8A0E-3ED1B59D3326}" sibTransId="{B2C940AD-009E-4411-812A-2BCD66511FE8}"/>
    <dgm:cxn modelId="{33121781-02EE-4E58-B6F1-36A1104C407F}" type="presOf" srcId="{32F5A4F6-6591-468B-96E7-0852EB547858}" destId="{D495FC02-3580-456D-928E-4B050649E77C}" srcOrd="0" destOrd="0" presId="urn:microsoft.com/office/officeart/2005/8/layout/chevron2"/>
    <dgm:cxn modelId="{7F851FAF-9942-4672-8B4D-2F8499E5F9DF}" srcId="{C5A5143E-621E-41B8-94FE-2A8D9C68D6E8}" destId="{04FF452F-BE6F-4533-BB17-AC49A249D141}" srcOrd="0" destOrd="0" parTransId="{1C244390-F956-44A0-A805-975B9991F8CF}" sibTransId="{47DE2FC0-3037-4622-8F5F-00A3DB0DF9B1}"/>
    <dgm:cxn modelId="{9692E8E2-A39B-4D58-8D0C-C589F8863176}" type="presOf" srcId="{6660B26F-1EC6-449C-A6D6-4C0C1C68D4A4}" destId="{067D6C7B-FB89-4FA4-AF1B-5A9A1C18165C}" srcOrd="0" destOrd="0" presId="urn:microsoft.com/office/officeart/2005/8/layout/chevron2"/>
    <dgm:cxn modelId="{BD295FBB-6854-4EF3-A1A1-740A737C5472}" type="presParOf" srcId="{067D6C7B-FB89-4FA4-AF1B-5A9A1C18165C}" destId="{DE754CF1-5FE5-4C19-A241-3E92B63E6E6E}" srcOrd="0" destOrd="0" presId="urn:microsoft.com/office/officeart/2005/8/layout/chevron2"/>
    <dgm:cxn modelId="{6A88DEA0-0D95-4F6A-B551-27F61877FBF3}" type="presParOf" srcId="{DE754CF1-5FE5-4C19-A241-3E92B63E6E6E}" destId="{634B611E-8867-4FCC-AA26-3C25AC4167B5}" srcOrd="0" destOrd="0" presId="urn:microsoft.com/office/officeart/2005/8/layout/chevron2"/>
    <dgm:cxn modelId="{11D03168-78F8-4883-81D9-BE294E727104}" type="presParOf" srcId="{DE754CF1-5FE5-4C19-A241-3E92B63E6E6E}" destId="{00DC9C4D-0B52-43B2-99C4-5356C9EF1A8C}" srcOrd="1" destOrd="0" presId="urn:microsoft.com/office/officeart/2005/8/layout/chevron2"/>
    <dgm:cxn modelId="{7617EC21-C893-4321-A180-63A8BE6ACA41}" type="presParOf" srcId="{067D6C7B-FB89-4FA4-AF1B-5A9A1C18165C}" destId="{13DF3C3F-704A-4F41-B29D-3601914EAAAE}" srcOrd="1" destOrd="0" presId="urn:microsoft.com/office/officeart/2005/8/layout/chevron2"/>
    <dgm:cxn modelId="{B06BFCEA-701C-4C97-8D88-0EA739E13500}" type="presParOf" srcId="{067D6C7B-FB89-4FA4-AF1B-5A9A1C18165C}" destId="{4DF44391-DB83-4922-A49C-73C7857221D8}" srcOrd="2" destOrd="0" presId="urn:microsoft.com/office/officeart/2005/8/layout/chevron2"/>
    <dgm:cxn modelId="{8CE1B968-0B3C-458D-8749-602B2F29481B}" type="presParOf" srcId="{4DF44391-DB83-4922-A49C-73C7857221D8}" destId="{D495FC02-3580-456D-928E-4B050649E77C}" srcOrd="0" destOrd="0" presId="urn:microsoft.com/office/officeart/2005/8/layout/chevron2"/>
    <dgm:cxn modelId="{23D7CEBA-96A5-4371-8C8E-AEF0778D6515}" type="presParOf" srcId="{4DF44391-DB83-4922-A49C-73C7857221D8}" destId="{BC68780D-EC6B-4E60-ADFD-EA080F24E77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AE5B0-6110-4DEC-AC1D-CDEECA30E3FE}" type="doc">
      <dgm:prSet loTypeId="urn:microsoft.com/office/officeart/2005/8/layout/chevron2" loCatId="process" qsTypeId="urn:microsoft.com/office/officeart/2005/8/quickstyle/simple1" qsCatId="simple" csTypeId="urn:microsoft.com/office/officeart/2005/8/colors/accent0_1" csCatId="mainScheme" phldr="1"/>
      <dgm:spPr/>
      <dgm:t>
        <a:bodyPr/>
        <a:lstStyle/>
        <a:p>
          <a:endParaRPr lang="en-US"/>
        </a:p>
      </dgm:t>
    </dgm:pt>
    <dgm:pt modelId="{2DEF4F36-A036-4FC8-96E8-C7AFF80FFCA9}">
      <dgm:prSet phldrT="[Text]"/>
      <dgm:spPr/>
      <dgm:t>
        <a:bodyPr/>
        <a:lstStyle/>
        <a:p>
          <a:r>
            <a:rPr lang="en-US" dirty="0"/>
            <a:t>Initialize the walkers</a:t>
          </a:r>
        </a:p>
      </dgm:t>
    </dgm:pt>
    <dgm:pt modelId="{26CCE528-AC9B-4DFA-8195-7C895B053A83}" type="parTrans" cxnId="{2310E971-CB4F-4F75-9BED-F63F2DF8E42E}">
      <dgm:prSet/>
      <dgm:spPr/>
      <dgm:t>
        <a:bodyPr/>
        <a:lstStyle/>
        <a:p>
          <a:endParaRPr lang="en-US"/>
        </a:p>
      </dgm:t>
    </dgm:pt>
    <dgm:pt modelId="{6534428A-6FCB-4834-BF98-87FB392FB3E4}" type="sibTrans" cxnId="{2310E971-CB4F-4F75-9BED-F63F2DF8E42E}">
      <dgm:prSet/>
      <dgm:spPr/>
      <dgm:t>
        <a:bodyPr/>
        <a:lstStyle/>
        <a:p>
          <a:endParaRPr lang="en-US"/>
        </a:p>
      </dgm:t>
    </dgm:pt>
    <dgm:pt modelId="{4C46E225-72F0-4D8D-B0DE-53CB35A61403}">
      <dgm:prSet phldrT="[Text]"/>
      <dgm:spPr/>
      <dgm:t>
        <a:bodyPr/>
        <a:lstStyle/>
        <a:p>
          <a:pPr>
            <a:buFont typeface="Arial" panose="020B0604020202020204" pitchFamily="34" charset="0"/>
            <a:buChar char="•"/>
          </a:pPr>
          <a:r>
            <a:rPr lang="en-SG" dirty="0"/>
            <a:t>The sampler explores the parameter space using a set of walkers. Each walker starts at a point in the parameter space, distributed according to the </a:t>
          </a:r>
          <a:r>
            <a:rPr lang="en-SG" dirty="0" err="1"/>
            <a:t>preset</a:t>
          </a:r>
          <a:r>
            <a:rPr lang="en-SG" dirty="0"/>
            <a:t> distribution of the parameter space. </a:t>
          </a:r>
          <a:endParaRPr lang="en-US" dirty="0"/>
        </a:p>
      </dgm:t>
    </dgm:pt>
    <dgm:pt modelId="{3C894A0F-F11E-4136-8F98-C59BA06A8C28}" type="parTrans" cxnId="{0366E3BB-03C5-4889-8371-F1D3962BF4F7}">
      <dgm:prSet/>
      <dgm:spPr/>
      <dgm:t>
        <a:bodyPr/>
        <a:lstStyle/>
        <a:p>
          <a:endParaRPr lang="en-US"/>
        </a:p>
      </dgm:t>
    </dgm:pt>
    <dgm:pt modelId="{41724D2A-2712-4D37-B8C7-34FB779AFC8B}" type="sibTrans" cxnId="{0366E3BB-03C5-4889-8371-F1D3962BF4F7}">
      <dgm:prSet/>
      <dgm:spPr/>
      <dgm:t>
        <a:bodyPr/>
        <a:lstStyle/>
        <a:p>
          <a:endParaRPr lang="en-US"/>
        </a:p>
      </dgm:t>
    </dgm:pt>
    <dgm:pt modelId="{2674F15A-D4CA-4370-9EEB-F511C711B87D}">
      <dgm:prSet phldrT="[Text]"/>
      <dgm:spPr/>
      <dgm:t>
        <a:bodyPr/>
        <a:lstStyle/>
        <a:p>
          <a:r>
            <a:rPr lang="en-US" dirty="0"/>
            <a:t>Take steps in parameter space</a:t>
          </a:r>
        </a:p>
      </dgm:t>
    </dgm:pt>
    <dgm:pt modelId="{5D1DC9EE-7BE8-434F-AE3D-8140AED879CF}" type="parTrans" cxnId="{B97D8DFB-BF43-455A-993C-C72A5414ED5C}">
      <dgm:prSet/>
      <dgm:spPr/>
      <dgm:t>
        <a:bodyPr/>
        <a:lstStyle/>
        <a:p>
          <a:endParaRPr lang="en-US"/>
        </a:p>
      </dgm:t>
    </dgm:pt>
    <dgm:pt modelId="{8F26A627-FC75-4D24-A6AE-6E98DDA105EA}" type="sibTrans" cxnId="{B97D8DFB-BF43-455A-993C-C72A5414ED5C}">
      <dgm:prSet/>
      <dgm:spPr/>
      <dgm:t>
        <a:bodyPr/>
        <a:lstStyle/>
        <a:p>
          <a:endParaRPr lang="en-US"/>
        </a:p>
      </dgm:t>
    </dgm:pt>
    <dgm:pt modelId="{05B0A806-E315-4119-94E1-57F6FE0C3AC5}">
      <dgm:prSet phldrT="[Text]"/>
      <dgm:spPr/>
      <dgm:t>
        <a:bodyPr/>
        <a:lstStyle/>
        <a:p>
          <a:pPr>
            <a:buFont typeface="Arial" panose="020B0604020202020204" pitchFamily="34" charset="0"/>
            <a:buChar char="•"/>
          </a:pPr>
          <a:r>
            <a:rPr lang="en-SG" dirty="0"/>
            <a:t>At each iteration of the MCMC, each walker takes a step in the parameter space by choosing another walker and stepping along the line in parameter space connecting itself to another walker.</a:t>
          </a:r>
          <a:endParaRPr lang="en-US" dirty="0"/>
        </a:p>
      </dgm:t>
    </dgm:pt>
    <dgm:pt modelId="{7E62E445-F27B-4B32-89EA-8649B13BDB61}" type="parTrans" cxnId="{CF73B611-C2AB-47CD-8491-EABBA114E73A}">
      <dgm:prSet/>
      <dgm:spPr/>
      <dgm:t>
        <a:bodyPr/>
        <a:lstStyle/>
        <a:p>
          <a:endParaRPr lang="en-US"/>
        </a:p>
      </dgm:t>
    </dgm:pt>
    <dgm:pt modelId="{A5FDA67F-A394-43A8-BE6B-915B6CD96DCF}" type="sibTrans" cxnId="{CF73B611-C2AB-47CD-8491-EABBA114E73A}">
      <dgm:prSet/>
      <dgm:spPr/>
      <dgm:t>
        <a:bodyPr/>
        <a:lstStyle/>
        <a:p>
          <a:endParaRPr lang="en-US"/>
        </a:p>
      </dgm:t>
    </dgm:pt>
    <dgm:pt modelId="{88410557-ED79-4AE9-9B41-E181EE8B2C45}">
      <dgm:prSet phldrT="[Text]"/>
      <dgm:spPr/>
      <dgm:t>
        <a:bodyPr/>
        <a:lstStyle/>
        <a:p>
          <a:r>
            <a:rPr lang="en-US" dirty="0"/>
            <a:t>Draw samples from the distribution</a:t>
          </a:r>
        </a:p>
      </dgm:t>
    </dgm:pt>
    <dgm:pt modelId="{E2B6E06B-44D5-48D6-BA9E-7E10DF782845}" type="parTrans" cxnId="{8F53514A-699A-4CB3-B47A-4B51AF03C976}">
      <dgm:prSet/>
      <dgm:spPr/>
      <dgm:t>
        <a:bodyPr/>
        <a:lstStyle/>
        <a:p>
          <a:endParaRPr lang="en-US"/>
        </a:p>
      </dgm:t>
    </dgm:pt>
    <dgm:pt modelId="{76227A8F-1701-46BA-83A6-DB0903CC050B}" type="sibTrans" cxnId="{8F53514A-699A-4CB3-B47A-4B51AF03C976}">
      <dgm:prSet/>
      <dgm:spPr/>
      <dgm:t>
        <a:bodyPr/>
        <a:lstStyle/>
        <a:p>
          <a:endParaRPr lang="en-US"/>
        </a:p>
      </dgm:t>
    </dgm:pt>
    <dgm:pt modelId="{2547D44E-667A-4CD2-90FE-7A843489B5FD}">
      <dgm:prSet phldrT="[Text]"/>
      <dgm:spPr/>
      <dgm:t>
        <a:bodyPr/>
        <a:lstStyle/>
        <a:p>
          <a:pPr>
            <a:buFont typeface="Arial" panose="020B0604020202020204" pitchFamily="34" charset="0"/>
            <a:buChar char="•"/>
          </a:pPr>
          <a:r>
            <a:rPr lang="en-SG" dirty="0"/>
            <a:t>After a large number of steps, we can then draw fair samples from the distribution by selecting points from the history of the walkers. </a:t>
          </a:r>
          <a:endParaRPr lang="en-US" dirty="0"/>
        </a:p>
      </dgm:t>
    </dgm:pt>
    <dgm:pt modelId="{71687D46-4A20-4E25-918F-6A56DD890AC0}" type="parTrans" cxnId="{CA09294B-A017-41FA-A94A-E857E6C09927}">
      <dgm:prSet/>
      <dgm:spPr/>
      <dgm:t>
        <a:bodyPr/>
        <a:lstStyle/>
        <a:p>
          <a:endParaRPr lang="en-US"/>
        </a:p>
      </dgm:t>
    </dgm:pt>
    <dgm:pt modelId="{2C571279-CD85-4A63-8995-CB15FE8302F2}" type="sibTrans" cxnId="{CA09294B-A017-41FA-A94A-E857E6C09927}">
      <dgm:prSet/>
      <dgm:spPr/>
      <dgm:t>
        <a:bodyPr/>
        <a:lstStyle/>
        <a:p>
          <a:endParaRPr lang="en-US"/>
        </a:p>
      </dgm:t>
    </dgm:pt>
    <dgm:pt modelId="{6944F29E-9391-4CE7-93DB-2017F9881AEC}">
      <dgm:prSet phldrT="[Text]"/>
      <dgm:spPr/>
      <dgm:t>
        <a:bodyPr/>
        <a:lstStyle/>
        <a:p>
          <a:pPr>
            <a:buFont typeface="Arial" panose="020B0604020202020204" pitchFamily="34" charset="0"/>
            <a:buChar char="•"/>
          </a:pPr>
          <a:r>
            <a:rPr lang="en-SG" dirty="0"/>
            <a:t>After each step is taken, the posterior probability distribution at the new point in parameter space is evaluated. </a:t>
          </a:r>
          <a:endParaRPr lang="en-US" dirty="0"/>
        </a:p>
      </dgm:t>
    </dgm:pt>
    <dgm:pt modelId="{ABC9D2ED-934E-43B6-BC6E-FBAE0FD370B3}" type="parTrans" cxnId="{4CD5F6FF-EAFD-44C1-94EB-6036FC243F68}">
      <dgm:prSet/>
      <dgm:spPr/>
      <dgm:t>
        <a:bodyPr/>
        <a:lstStyle/>
        <a:p>
          <a:endParaRPr lang="en-US"/>
        </a:p>
      </dgm:t>
    </dgm:pt>
    <dgm:pt modelId="{681C853C-79C4-4DA0-97B5-1FEA74979F39}" type="sibTrans" cxnId="{4CD5F6FF-EAFD-44C1-94EB-6036FC243F68}">
      <dgm:prSet/>
      <dgm:spPr/>
      <dgm:t>
        <a:bodyPr/>
        <a:lstStyle/>
        <a:p>
          <a:endParaRPr lang="en-US"/>
        </a:p>
      </dgm:t>
    </dgm:pt>
    <dgm:pt modelId="{0055ACAF-C43C-4960-83D2-AD9138883333}" type="pres">
      <dgm:prSet presAssocID="{98CAE5B0-6110-4DEC-AC1D-CDEECA30E3FE}" presName="linearFlow" presStyleCnt="0">
        <dgm:presLayoutVars>
          <dgm:dir/>
          <dgm:animLvl val="lvl"/>
          <dgm:resizeHandles val="exact"/>
        </dgm:presLayoutVars>
      </dgm:prSet>
      <dgm:spPr/>
    </dgm:pt>
    <dgm:pt modelId="{8DC64F30-CE4C-4D31-AE3F-260F79D01263}" type="pres">
      <dgm:prSet presAssocID="{2DEF4F36-A036-4FC8-96E8-C7AFF80FFCA9}" presName="composite" presStyleCnt="0"/>
      <dgm:spPr/>
    </dgm:pt>
    <dgm:pt modelId="{A052FE51-8772-46CD-8E4D-13DD0CA6CEDC}" type="pres">
      <dgm:prSet presAssocID="{2DEF4F36-A036-4FC8-96E8-C7AFF80FFCA9}" presName="parentText" presStyleLbl="alignNode1" presStyleIdx="0" presStyleCnt="3">
        <dgm:presLayoutVars>
          <dgm:chMax val="1"/>
          <dgm:bulletEnabled val="1"/>
        </dgm:presLayoutVars>
      </dgm:prSet>
      <dgm:spPr/>
    </dgm:pt>
    <dgm:pt modelId="{5F41AC4B-3B9E-4AAB-B9E0-67FEFCA389F4}" type="pres">
      <dgm:prSet presAssocID="{2DEF4F36-A036-4FC8-96E8-C7AFF80FFCA9}" presName="descendantText" presStyleLbl="alignAcc1" presStyleIdx="0" presStyleCnt="3">
        <dgm:presLayoutVars>
          <dgm:bulletEnabled val="1"/>
        </dgm:presLayoutVars>
      </dgm:prSet>
      <dgm:spPr/>
    </dgm:pt>
    <dgm:pt modelId="{39BFDC01-D280-46DE-B579-8432B5660CC4}" type="pres">
      <dgm:prSet presAssocID="{6534428A-6FCB-4834-BF98-87FB392FB3E4}" presName="sp" presStyleCnt="0"/>
      <dgm:spPr/>
    </dgm:pt>
    <dgm:pt modelId="{BBFB6658-9549-4C47-BC71-9B448BA8C24F}" type="pres">
      <dgm:prSet presAssocID="{2674F15A-D4CA-4370-9EEB-F511C711B87D}" presName="composite" presStyleCnt="0"/>
      <dgm:spPr/>
    </dgm:pt>
    <dgm:pt modelId="{7870F991-F8DD-4DA7-9D9C-F2AA12339AC9}" type="pres">
      <dgm:prSet presAssocID="{2674F15A-D4CA-4370-9EEB-F511C711B87D}" presName="parentText" presStyleLbl="alignNode1" presStyleIdx="1" presStyleCnt="3">
        <dgm:presLayoutVars>
          <dgm:chMax val="1"/>
          <dgm:bulletEnabled val="1"/>
        </dgm:presLayoutVars>
      </dgm:prSet>
      <dgm:spPr/>
    </dgm:pt>
    <dgm:pt modelId="{B23A0680-529A-4B70-B60C-E796333CEF5F}" type="pres">
      <dgm:prSet presAssocID="{2674F15A-D4CA-4370-9EEB-F511C711B87D}" presName="descendantText" presStyleLbl="alignAcc1" presStyleIdx="1" presStyleCnt="3">
        <dgm:presLayoutVars>
          <dgm:bulletEnabled val="1"/>
        </dgm:presLayoutVars>
      </dgm:prSet>
      <dgm:spPr/>
    </dgm:pt>
    <dgm:pt modelId="{67902939-F80A-414A-A416-1E815649DE01}" type="pres">
      <dgm:prSet presAssocID="{8F26A627-FC75-4D24-A6AE-6E98DDA105EA}" presName="sp" presStyleCnt="0"/>
      <dgm:spPr/>
    </dgm:pt>
    <dgm:pt modelId="{A4F65C06-2617-4E65-AE2C-54A3DBFBCC1B}" type="pres">
      <dgm:prSet presAssocID="{88410557-ED79-4AE9-9B41-E181EE8B2C45}" presName="composite" presStyleCnt="0"/>
      <dgm:spPr/>
    </dgm:pt>
    <dgm:pt modelId="{68016CA5-03BB-4486-94AD-229ACE1BD867}" type="pres">
      <dgm:prSet presAssocID="{88410557-ED79-4AE9-9B41-E181EE8B2C45}" presName="parentText" presStyleLbl="alignNode1" presStyleIdx="2" presStyleCnt="3">
        <dgm:presLayoutVars>
          <dgm:chMax val="1"/>
          <dgm:bulletEnabled val="1"/>
        </dgm:presLayoutVars>
      </dgm:prSet>
      <dgm:spPr/>
    </dgm:pt>
    <dgm:pt modelId="{29814C3B-B367-4FA6-B15D-F2D7722DCDF3}" type="pres">
      <dgm:prSet presAssocID="{88410557-ED79-4AE9-9B41-E181EE8B2C45}" presName="descendantText" presStyleLbl="alignAcc1" presStyleIdx="2" presStyleCnt="3">
        <dgm:presLayoutVars>
          <dgm:bulletEnabled val="1"/>
        </dgm:presLayoutVars>
      </dgm:prSet>
      <dgm:spPr/>
    </dgm:pt>
  </dgm:ptLst>
  <dgm:cxnLst>
    <dgm:cxn modelId="{CF73B611-C2AB-47CD-8491-EABBA114E73A}" srcId="{2674F15A-D4CA-4370-9EEB-F511C711B87D}" destId="{05B0A806-E315-4119-94E1-57F6FE0C3AC5}" srcOrd="0" destOrd="0" parTransId="{7E62E445-F27B-4B32-89EA-8649B13BDB61}" sibTransId="{A5FDA67F-A394-43A8-BE6B-915B6CD96DCF}"/>
    <dgm:cxn modelId="{137DF716-09E4-4668-89C8-E990EACA7E85}" type="presOf" srcId="{88410557-ED79-4AE9-9B41-E181EE8B2C45}" destId="{68016CA5-03BB-4486-94AD-229ACE1BD867}" srcOrd="0" destOrd="0" presId="urn:microsoft.com/office/officeart/2005/8/layout/chevron2"/>
    <dgm:cxn modelId="{497B3339-30F8-458F-BE61-54F5215AEE80}" type="presOf" srcId="{05B0A806-E315-4119-94E1-57F6FE0C3AC5}" destId="{B23A0680-529A-4B70-B60C-E796333CEF5F}" srcOrd="0" destOrd="0" presId="urn:microsoft.com/office/officeart/2005/8/layout/chevron2"/>
    <dgm:cxn modelId="{0660D741-2A58-4C8A-8243-7FCED74D3B55}" type="presOf" srcId="{2DEF4F36-A036-4FC8-96E8-C7AFF80FFCA9}" destId="{A052FE51-8772-46CD-8E4D-13DD0CA6CEDC}" srcOrd="0" destOrd="0" presId="urn:microsoft.com/office/officeart/2005/8/layout/chevron2"/>
    <dgm:cxn modelId="{8F53514A-699A-4CB3-B47A-4B51AF03C976}" srcId="{98CAE5B0-6110-4DEC-AC1D-CDEECA30E3FE}" destId="{88410557-ED79-4AE9-9B41-E181EE8B2C45}" srcOrd="2" destOrd="0" parTransId="{E2B6E06B-44D5-48D6-BA9E-7E10DF782845}" sibTransId="{76227A8F-1701-46BA-83A6-DB0903CC050B}"/>
    <dgm:cxn modelId="{CA09294B-A017-41FA-A94A-E857E6C09927}" srcId="{88410557-ED79-4AE9-9B41-E181EE8B2C45}" destId="{2547D44E-667A-4CD2-90FE-7A843489B5FD}" srcOrd="0" destOrd="0" parTransId="{71687D46-4A20-4E25-918F-6A56DD890AC0}" sibTransId="{2C571279-CD85-4A63-8995-CB15FE8302F2}"/>
    <dgm:cxn modelId="{2310E971-CB4F-4F75-9BED-F63F2DF8E42E}" srcId="{98CAE5B0-6110-4DEC-AC1D-CDEECA30E3FE}" destId="{2DEF4F36-A036-4FC8-96E8-C7AFF80FFCA9}" srcOrd="0" destOrd="0" parTransId="{26CCE528-AC9B-4DFA-8195-7C895B053A83}" sibTransId="{6534428A-6FCB-4834-BF98-87FB392FB3E4}"/>
    <dgm:cxn modelId="{9AD5FA99-4C7D-4473-A280-85A015A3902F}" type="presOf" srcId="{2547D44E-667A-4CD2-90FE-7A843489B5FD}" destId="{29814C3B-B367-4FA6-B15D-F2D7722DCDF3}" srcOrd="0" destOrd="0" presId="urn:microsoft.com/office/officeart/2005/8/layout/chevron2"/>
    <dgm:cxn modelId="{FF15D0A1-A1A8-497F-B27B-C4277DF679E4}" type="presOf" srcId="{2674F15A-D4CA-4370-9EEB-F511C711B87D}" destId="{7870F991-F8DD-4DA7-9D9C-F2AA12339AC9}" srcOrd="0" destOrd="0" presId="urn:microsoft.com/office/officeart/2005/8/layout/chevron2"/>
    <dgm:cxn modelId="{0366E3BB-03C5-4889-8371-F1D3962BF4F7}" srcId="{2DEF4F36-A036-4FC8-96E8-C7AFF80FFCA9}" destId="{4C46E225-72F0-4D8D-B0DE-53CB35A61403}" srcOrd="0" destOrd="0" parTransId="{3C894A0F-F11E-4136-8F98-C59BA06A8C28}" sibTransId="{41724D2A-2712-4D37-B8C7-34FB779AFC8B}"/>
    <dgm:cxn modelId="{2022E9CB-35E4-46F5-BAFB-5C02120E9254}" type="presOf" srcId="{6944F29E-9391-4CE7-93DB-2017F9881AEC}" destId="{B23A0680-529A-4B70-B60C-E796333CEF5F}" srcOrd="0" destOrd="1" presId="urn:microsoft.com/office/officeart/2005/8/layout/chevron2"/>
    <dgm:cxn modelId="{64CEACCD-7EAC-48B3-8229-CE2BC04485D0}" type="presOf" srcId="{4C46E225-72F0-4D8D-B0DE-53CB35A61403}" destId="{5F41AC4B-3B9E-4AAB-B9E0-67FEFCA389F4}" srcOrd="0" destOrd="0" presId="urn:microsoft.com/office/officeart/2005/8/layout/chevron2"/>
    <dgm:cxn modelId="{415B39DC-C777-4732-8E1C-461B95B75332}" type="presOf" srcId="{98CAE5B0-6110-4DEC-AC1D-CDEECA30E3FE}" destId="{0055ACAF-C43C-4960-83D2-AD9138883333}" srcOrd="0" destOrd="0" presId="urn:microsoft.com/office/officeart/2005/8/layout/chevron2"/>
    <dgm:cxn modelId="{B97D8DFB-BF43-455A-993C-C72A5414ED5C}" srcId="{98CAE5B0-6110-4DEC-AC1D-CDEECA30E3FE}" destId="{2674F15A-D4CA-4370-9EEB-F511C711B87D}" srcOrd="1" destOrd="0" parTransId="{5D1DC9EE-7BE8-434F-AE3D-8140AED879CF}" sibTransId="{8F26A627-FC75-4D24-A6AE-6E98DDA105EA}"/>
    <dgm:cxn modelId="{4CD5F6FF-EAFD-44C1-94EB-6036FC243F68}" srcId="{2674F15A-D4CA-4370-9EEB-F511C711B87D}" destId="{6944F29E-9391-4CE7-93DB-2017F9881AEC}" srcOrd="1" destOrd="0" parTransId="{ABC9D2ED-934E-43B6-BC6E-FBAE0FD370B3}" sibTransId="{681C853C-79C4-4DA0-97B5-1FEA74979F39}"/>
    <dgm:cxn modelId="{FEE91217-F02B-4CF1-807F-4F8ED7B6C55D}" type="presParOf" srcId="{0055ACAF-C43C-4960-83D2-AD9138883333}" destId="{8DC64F30-CE4C-4D31-AE3F-260F79D01263}" srcOrd="0" destOrd="0" presId="urn:microsoft.com/office/officeart/2005/8/layout/chevron2"/>
    <dgm:cxn modelId="{3841A429-1769-4980-8AA1-BC8E83D58DE8}" type="presParOf" srcId="{8DC64F30-CE4C-4D31-AE3F-260F79D01263}" destId="{A052FE51-8772-46CD-8E4D-13DD0CA6CEDC}" srcOrd="0" destOrd="0" presId="urn:microsoft.com/office/officeart/2005/8/layout/chevron2"/>
    <dgm:cxn modelId="{24D07EF5-2CC5-436E-80C3-EE0EF4524F1F}" type="presParOf" srcId="{8DC64F30-CE4C-4D31-AE3F-260F79D01263}" destId="{5F41AC4B-3B9E-4AAB-B9E0-67FEFCA389F4}" srcOrd="1" destOrd="0" presId="urn:microsoft.com/office/officeart/2005/8/layout/chevron2"/>
    <dgm:cxn modelId="{27D07871-EC91-411C-8184-71E3C139D927}" type="presParOf" srcId="{0055ACAF-C43C-4960-83D2-AD9138883333}" destId="{39BFDC01-D280-46DE-B579-8432B5660CC4}" srcOrd="1" destOrd="0" presId="urn:microsoft.com/office/officeart/2005/8/layout/chevron2"/>
    <dgm:cxn modelId="{204D91C4-BE33-4AF0-9524-A22DC3068EBE}" type="presParOf" srcId="{0055ACAF-C43C-4960-83D2-AD9138883333}" destId="{BBFB6658-9549-4C47-BC71-9B448BA8C24F}" srcOrd="2" destOrd="0" presId="urn:microsoft.com/office/officeart/2005/8/layout/chevron2"/>
    <dgm:cxn modelId="{51D143AA-5670-412E-A013-1C07F6369455}" type="presParOf" srcId="{BBFB6658-9549-4C47-BC71-9B448BA8C24F}" destId="{7870F991-F8DD-4DA7-9D9C-F2AA12339AC9}" srcOrd="0" destOrd="0" presId="urn:microsoft.com/office/officeart/2005/8/layout/chevron2"/>
    <dgm:cxn modelId="{5EB36011-6D91-412B-88ED-8146714398E3}" type="presParOf" srcId="{BBFB6658-9549-4C47-BC71-9B448BA8C24F}" destId="{B23A0680-529A-4B70-B60C-E796333CEF5F}" srcOrd="1" destOrd="0" presId="urn:microsoft.com/office/officeart/2005/8/layout/chevron2"/>
    <dgm:cxn modelId="{2BEC839D-849E-4164-ACE2-D026B3A9B1E8}" type="presParOf" srcId="{0055ACAF-C43C-4960-83D2-AD9138883333}" destId="{67902939-F80A-414A-A416-1E815649DE01}" srcOrd="3" destOrd="0" presId="urn:microsoft.com/office/officeart/2005/8/layout/chevron2"/>
    <dgm:cxn modelId="{C25A7BC3-4642-49DE-8D53-380984065A5D}" type="presParOf" srcId="{0055ACAF-C43C-4960-83D2-AD9138883333}" destId="{A4F65C06-2617-4E65-AE2C-54A3DBFBCC1B}" srcOrd="4" destOrd="0" presId="urn:microsoft.com/office/officeart/2005/8/layout/chevron2"/>
    <dgm:cxn modelId="{2364D9AC-FC7B-4BE1-80D9-301454448099}" type="presParOf" srcId="{A4F65C06-2617-4E65-AE2C-54A3DBFBCC1B}" destId="{68016CA5-03BB-4486-94AD-229ACE1BD867}" srcOrd="0" destOrd="0" presId="urn:microsoft.com/office/officeart/2005/8/layout/chevron2"/>
    <dgm:cxn modelId="{E0CE5CD5-DD61-4106-AB4A-A4984B1A5F3C}" type="presParOf" srcId="{A4F65C06-2617-4E65-AE2C-54A3DBFBCC1B}" destId="{29814C3B-B367-4FA6-B15D-F2D7722DCDF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B611E-8867-4FCC-AA26-3C25AC4167B5}">
      <dsp:nvSpPr>
        <dsp:cNvPr id="0" name=""/>
        <dsp:cNvSpPr/>
      </dsp:nvSpPr>
      <dsp:spPr>
        <a:xfrm rot="5400000">
          <a:off x="-355222" y="358209"/>
          <a:ext cx="2368153" cy="16577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Initialize</a:t>
          </a:r>
        </a:p>
      </dsp:txBody>
      <dsp:txXfrm rot="-5400000">
        <a:off x="2" y="831840"/>
        <a:ext cx="1657707" cy="710446"/>
      </dsp:txXfrm>
    </dsp:sp>
    <dsp:sp modelId="{00DC9C4D-0B52-43B2-99C4-5356C9EF1A8C}">
      <dsp:nvSpPr>
        <dsp:cNvPr id="0" name=""/>
        <dsp:cNvSpPr/>
      </dsp:nvSpPr>
      <dsp:spPr>
        <a:xfrm rot="5400000">
          <a:off x="3831103" y="-2170409"/>
          <a:ext cx="1539299" cy="58860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SG" sz="2000" kern="1200" dirty="0"/>
            <a:t>We use </a:t>
          </a:r>
          <a:r>
            <a:rPr lang="en-SG" sz="2000" kern="1200" dirty="0" err="1"/>
            <a:t>Nelder</a:t>
          </a:r>
          <a:r>
            <a:rPr lang="en-SG" sz="2000" kern="1200" dirty="0"/>
            <a:t>-Mead’s method for minimization using </a:t>
          </a:r>
          <a:r>
            <a:rPr lang="en-SG" sz="2000" b="1" kern="1200" dirty="0" err="1"/>
            <a:t>scipy.optimize</a:t>
          </a:r>
          <a:r>
            <a:rPr lang="en-SG" sz="2000" b="1" kern="1200" dirty="0"/>
            <a:t> </a:t>
          </a:r>
          <a:r>
            <a:rPr lang="en-SG" sz="2000" kern="1200" dirty="0"/>
            <a:t>to obtain approximate results before using the results as input for the Markov Chain Monte Carlo (MCMC) sampler. </a:t>
          </a:r>
          <a:endParaRPr lang="en-US" sz="2000" kern="1200" dirty="0"/>
        </a:p>
      </dsp:txBody>
      <dsp:txXfrm rot="-5400000">
        <a:off x="1657707" y="78129"/>
        <a:ext cx="5810950" cy="1389015"/>
      </dsp:txXfrm>
    </dsp:sp>
    <dsp:sp modelId="{D495FC02-3580-456D-928E-4B050649E77C}">
      <dsp:nvSpPr>
        <dsp:cNvPr id="0" name=""/>
        <dsp:cNvSpPr/>
      </dsp:nvSpPr>
      <dsp:spPr>
        <a:xfrm rot="5400000">
          <a:off x="-355222" y="2441782"/>
          <a:ext cx="2368153" cy="16577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Run MCMC</a:t>
          </a:r>
        </a:p>
      </dsp:txBody>
      <dsp:txXfrm rot="-5400000">
        <a:off x="2" y="2915413"/>
        <a:ext cx="1657707" cy="710446"/>
      </dsp:txXfrm>
    </dsp:sp>
    <dsp:sp modelId="{BC68780D-EC6B-4E60-ADFD-EA080F24E779}">
      <dsp:nvSpPr>
        <dsp:cNvPr id="0" name=""/>
        <dsp:cNvSpPr/>
      </dsp:nvSpPr>
      <dsp:spPr>
        <a:xfrm rot="5400000">
          <a:off x="3831103" y="-86836"/>
          <a:ext cx="1539299" cy="58860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SG" sz="2000" kern="1200" dirty="0"/>
            <a:t>Run the MCMC using the python package </a:t>
          </a:r>
          <a:r>
            <a:rPr lang="en-SG" sz="2000" b="1" kern="1200" dirty="0"/>
            <a:t>emcee</a:t>
          </a:r>
          <a:r>
            <a:rPr lang="en-SG" sz="2000" kern="1200" dirty="0"/>
            <a:t> which implements the affine-invariant ensemble sampler of Goodman &amp; </a:t>
          </a:r>
          <a:r>
            <a:rPr lang="en-SG" sz="2000" kern="1200" dirty="0" err="1"/>
            <a:t>Weare</a:t>
          </a:r>
          <a:r>
            <a:rPr lang="en-SG" sz="2000" kern="1200" dirty="0"/>
            <a:t> (2010) to perform the MCMC algorithm. </a:t>
          </a:r>
          <a:endParaRPr lang="en-US" sz="2000" kern="1200" dirty="0"/>
        </a:p>
      </dsp:txBody>
      <dsp:txXfrm rot="-5400000">
        <a:off x="1657707" y="2161702"/>
        <a:ext cx="5810950" cy="1389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2FE51-8772-46CD-8E4D-13DD0CA6CEDC}">
      <dsp:nvSpPr>
        <dsp:cNvPr id="0" name=""/>
        <dsp:cNvSpPr/>
      </dsp:nvSpPr>
      <dsp:spPr>
        <a:xfrm rot="5400000">
          <a:off x="-270979" y="273452"/>
          <a:ext cx="1806528" cy="126457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Initialize the walkers</a:t>
          </a:r>
        </a:p>
      </dsp:txBody>
      <dsp:txXfrm rot="-5400000">
        <a:off x="0" y="634758"/>
        <a:ext cx="1264570" cy="541958"/>
      </dsp:txXfrm>
    </dsp:sp>
    <dsp:sp modelId="{5F41AC4B-3B9E-4AAB-B9E0-67FEFCA389F4}">
      <dsp:nvSpPr>
        <dsp:cNvPr id="0" name=""/>
        <dsp:cNvSpPr/>
      </dsp:nvSpPr>
      <dsp:spPr>
        <a:xfrm rot="5400000">
          <a:off x="4221627" y="-2954583"/>
          <a:ext cx="1174243" cy="7088357"/>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SG" sz="1500" kern="1200" dirty="0"/>
            <a:t>The sampler explores the parameter space using a set of walkers. Each walker starts at a point in the parameter space, distributed according to the </a:t>
          </a:r>
          <a:r>
            <a:rPr lang="en-SG" sz="1500" kern="1200" dirty="0" err="1"/>
            <a:t>preset</a:t>
          </a:r>
          <a:r>
            <a:rPr lang="en-SG" sz="1500" kern="1200" dirty="0"/>
            <a:t> distribution of the parameter space. </a:t>
          </a:r>
          <a:endParaRPr lang="en-US" sz="1500" kern="1200" dirty="0"/>
        </a:p>
      </dsp:txBody>
      <dsp:txXfrm rot="-5400000">
        <a:off x="1264570" y="59796"/>
        <a:ext cx="7031035" cy="1059599"/>
      </dsp:txXfrm>
    </dsp:sp>
    <dsp:sp modelId="{7870F991-F8DD-4DA7-9D9C-F2AA12339AC9}">
      <dsp:nvSpPr>
        <dsp:cNvPr id="0" name=""/>
        <dsp:cNvSpPr/>
      </dsp:nvSpPr>
      <dsp:spPr>
        <a:xfrm rot="5400000">
          <a:off x="-270979" y="1887994"/>
          <a:ext cx="1806528" cy="126457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Take steps in parameter space</a:t>
          </a:r>
        </a:p>
      </dsp:txBody>
      <dsp:txXfrm rot="-5400000">
        <a:off x="0" y="2249300"/>
        <a:ext cx="1264570" cy="541958"/>
      </dsp:txXfrm>
    </dsp:sp>
    <dsp:sp modelId="{B23A0680-529A-4B70-B60C-E796333CEF5F}">
      <dsp:nvSpPr>
        <dsp:cNvPr id="0" name=""/>
        <dsp:cNvSpPr/>
      </dsp:nvSpPr>
      <dsp:spPr>
        <a:xfrm rot="5400000">
          <a:off x="4221627" y="-1340041"/>
          <a:ext cx="1174243" cy="7088357"/>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SG" sz="1500" kern="1200" dirty="0"/>
            <a:t>At each iteration of the MCMC, each walker takes a step in the parameter space by choosing another walker and stepping along the line in parameter space connecting itself to another walker.</a:t>
          </a:r>
          <a:endParaRPr lang="en-US"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SG" sz="1500" kern="1200" dirty="0"/>
            <a:t>After each step is taken, the posterior probability distribution at the new point in parameter space is evaluated. </a:t>
          </a:r>
          <a:endParaRPr lang="en-US" sz="1500" kern="1200" dirty="0"/>
        </a:p>
      </dsp:txBody>
      <dsp:txXfrm rot="-5400000">
        <a:off x="1264570" y="1674338"/>
        <a:ext cx="7031035" cy="1059599"/>
      </dsp:txXfrm>
    </dsp:sp>
    <dsp:sp modelId="{68016CA5-03BB-4486-94AD-229ACE1BD867}">
      <dsp:nvSpPr>
        <dsp:cNvPr id="0" name=""/>
        <dsp:cNvSpPr/>
      </dsp:nvSpPr>
      <dsp:spPr>
        <a:xfrm rot="5400000">
          <a:off x="-270979" y="3502536"/>
          <a:ext cx="1806528" cy="1264570"/>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Draw samples from the distribution</a:t>
          </a:r>
        </a:p>
      </dsp:txBody>
      <dsp:txXfrm rot="-5400000">
        <a:off x="0" y="3863842"/>
        <a:ext cx="1264570" cy="541958"/>
      </dsp:txXfrm>
    </dsp:sp>
    <dsp:sp modelId="{29814C3B-B367-4FA6-B15D-F2D7722DCDF3}">
      <dsp:nvSpPr>
        <dsp:cNvPr id="0" name=""/>
        <dsp:cNvSpPr/>
      </dsp:nvSpPr>
      <dsp:spPr>
        <a:xfrm rot="5400000">
          <a:off x="4221627" y="274500"/>
          <a:ext cx="1174243" cy="7088357"/>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SG" sz="1500" kern="1200" dirty="0"/>
            <a:t>After a large number of steps, we can then draw fair samples from the distribution by selecting points from the history of the walkers. </a:t>
          </a:r>
          <a:endParaRPr lang="en-US" sz="1500" kern="1200" dirty="0"/>
        </a:p>
      </dsp:txBody>
      <dsp:txXfrm rot="-5400000">
        <a:off x="1264570" y="3288879"/>
        <a:ext cx="7031035" cy="10595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8909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Times New Roman" pitchFamily="18" charset="0"/>
              </a:defRPr>
            </a:lvl1pPr>
          </a:lstStyle>
          <a:p>
            <a:pPr>
              <a:defRPr/>
            </a:pPr>
            <a:endParaRPr lang="da-DK"/>
          </a:p>
        </p:txBody>
      </p:sp>
      <p:sp>
        <p:nvSpPr>
          <p:cNvPr id="8909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8909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Times New Roman" panose="02020603050405020304" pitchFamily="18" charset="0"/>
              </a:defRPr>
            </a:lvl1pPr>
          </a:lstStyle>
          <a:p>
            <a:fld id="{BFEA6EEE-A9FE-4727-A440-88F558475084}" type="slidenum">
              <a:rPr lang="da-DK" altLang="en-US"/>
              <a:pPr/>
              <a:t>‹#›</a:t>
            </a:fld>
            <a:endParaRPr lang="da-DK"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7171"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Times New Roman" pitchFamily="18" charset="0"/>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8540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7175"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Times New Roman" panose="02020603050405020304" pitchFamily="18" charset="0"/>
              </a:defRPr>
            </a:lvl1pPr>
          </a:lstStyle>
          <a:p>
            <a:fld id="{FFBC1734-D2F5-442E-B1BE-FEC768074661}" type="slidenum">
              <a:rPr lang="da-DK" altLang="en-US"/>
              <a:pPr/>
              <a:t>‹#›</a:t>
            </a:fld>
            <a:endParaRPr lang="da-D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rgbClr val="6E6E6F"/>
                </a:solidFill>
                <a:latin typeface="Verdana" panose="020B0604030504040204" pitchFamily="34" charset="0"/>
                <a:cs typeface="Times New Roman" panose="02020603050405020304" pitchFamily="18" charset="0"/>
              </a:defRPr>
            </a:lvl1pPr>
            <a:lvl2pPr marL="742950" indent="-285750" eaLnBrk="0" hangingPunct="0">
              <a:defRPr sz="1600" i="1">
                <a:solidFill>
                  <a:srgbClr val="6E6E6F"/>
                </a:solidFill>
                <a:latin typeface="Verdana" panose="020B0604030504040204" pitchFamily="34" charset="0"/>
                <a:cs typeface="Times New Roman" panose="02020603050405020304" pitchFamily="18" charset="0"/>
              </a:defRPr>
            </a:lvl2pPr>
            <a:lvl3pPr marL="1143000" indent="-228600" eaLnBrk="0" hangingPunct="0">
              <a:defRPr sz="1600" i="1">
                <a:solidFill>
                  <a:srgbClr val="6E6E6F"/>
                </a:solidFill>
                <a:latin typeface="Verdana" panose="020B0604030504040204" pitchFamily="34" charset="0"/>
                <a:cs typeface="Times New Roman" panose="02020603050405020304" pitchFamily="18" charset="0"/>
              </a:defRPr>
            </a:lvl3pPr>
            <a:lvl4pPr marL="1600200" indent="-228600" eaLnBrk="0" hangingPunct="0">
              <a:defRPr sz="1600" i="1">
                <a:solidFill>
                  <a:srgbClr val="6E6E6F"/>
                </a:solidFill>
                <a:latin typeface="Verdana" panose="020B0604030504040204" pitchFamily="34" charset="0"/>
                <a:cs typeface="Times New Roman" panose="02020603050405020304" pitchFamily="18" charset="0"/>
              </a:defRPr>
            </a:lvl4pPr>
            <a:lvl5pPr marL="2057400" indent="-228600" eaLnBrk="0" hangingPunct="0">
              <a:defRPr sz="1600" i="1">
                <a:solidFill>
                  <a:srgbClr val="6E6E6F"/>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9pPr>
          </a:lstStyle>
          <a:p>
            <a:pPr eaLnBrk="1" hangingPunct="1"/>
            <a:fld id="{1FA3BF8A-44CE-417E-9CA5-21152DBE6F16}" type="slidenum">
              <a:rPr lang="da-DK" altLang="en-US" sz="1200" i="0">
                <a:solidFill>
                  <a:schemeClr val="tx1"/>
                </a:solidFill>
                <a:latin typeface="Times New Roman" panose="02020603050405020304" pitchFamily="18" charset="0"/>
              </a:rPr>
              <a:pPr eaLnBrk="1" hangingPunct="1"/>
              <a:t>1</a:t>
            </a:fld>
            <a:endParaRPr lang="da-DK" altLang="en-US" sz="1200" i="0">
              <a:solidFill>
                <a:schemeClr val="tx1"/>
              </a:solidFill>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xfrm>
            <a:off x="847725" y="744538"/>
            <a:ext cx="3417888" cy="2563812"/>
          </a:xfrm>
          <a:ln/>
        </p:spPr>
      </p:sp>
      <p:sp>
        <p:nvSpPr>
          <p:cNvPr id="6148" name="Rectangle 3"/>
          <p:cNvSpPr>
            <a:spLocks noGrp="1" noChangeArrowheads="1"/>
          </p:cNvSpPr>
          <p:nvPr>
            <p:ph type="body" idx="1"/>
          </p:nvPr>
        </p:nvSpPr>
        <p:spPr>
          <a:xfrm>
            <a:off x="889000" y="3640138"/>
            <a:ext cx="4891088" cy="5541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14</a:t>
            </a:fld>
            <a:endParaRPr lang="da-DK" altLang="en-US"/>
          </a:p>
        </p:txBody>
      </p:sp>
    </p:spTree>
    <p:extLst>
      <p:ext uri="{BB962C8B-B14F-4D97-AF65-F5344CB8AC3E}">
        <p14:creationId xmlns:p14="http://schemas.microsoft.com/office/powerpoint/2010/main" val="322445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During their evolution, the different stellar populations galaxies produce and inject into the stellar medium metals that congregate to form dust particles of different size and composition.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This dust, heated by the general stellar radiation field, re-emit the absorbed energy in the far-infrared (FIR).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amount of dust in a galaxy is a measure of the quantity of heavy elements in the interstellar medium, since ~ 50% of the heavy elements are locked up in dust and there is some evidence that this fraction is constant from galaxy to galaxy.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In normal galaxies, the emitting dust can be modelled by a modified blackbody spectrum with a peak at ~ 200</a:t>
            </a:r>
            <a:r>
              <a:rPr lang="el-GR" sz="1200" dirty="0"/>
              <a:t>μ</a:t>
            </a:r>
            <a:r>
              <a:rPr lang="en-GB" sz="1200" dirty="0"/>
              <a:t>m rapidly decreasing at longer wavelengths.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amount of dust in a galaxy is a measure of the quantity of heavy elements in the interstellar medium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15</a:t>
            </a:fld>
            <a:endParaRPr lang="da-DK" altLang="en-US"/>
          </a:p>
        </p:txBody>
      </p:sp>
    </p:spTree>
    <p:extLst>
      <p:ext uri="{BB962C8B-B14F-4D97-AF65-F5344CB8AC3E}">
        <p14:creationId xmlns:p14="http://schemas.microsoft.com/office/powerpoint/2010/main" val="217986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During their evolution, the different stellar populations galaxies produce and inject into the stellar medium metals that congregate to form dust particles of different size and composition.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This dust, heated by the general stellar radiation field, re-emit the absorbed energy in the far-infrared (FIR).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amount of dust in a galaxy is a measure of the quantity of heavy elements in the interstellar medium, since ~ 50% of the heavy elements are locked up in dust and there is some evidence that this fraction is constant from galaxy to galaxy.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In normal galaxies, the emitting dust can be modelled by a modified blackbody spectrum with a peak at ~ 200</a:t>
            </a:r>
            <a:r>
              <a:rPr lang="el-GR" sz="1200" dirty="0"/>
              <a:t>μ</a:t>
            </a:r>
            <a:r>
              <a:rPr lang="en-GB" sz="1200" dirty="0"/>
              <a:t>m rapidly decreasing at longer wavelengths.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amount of dust in a galaxy is a measure of the quantity of heavy elements in the interstellar medium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23</a:t>
            </a:fld>
            <a:endParaRPr lang="da-DK" altLang="en-US"/>
          </a:p>
        </p:txBody>
      </p:sp>
    </p:spTree>
    <p:extLst>
      <p:ext uri="{BB962C8B-B14F-4D97-AF65-F5344CB8AC3E}">
        <p14:creationId xmlns:p14="http://schemas.microsoft.com/office/powerpoint/2010/main" val="38381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During their evolution, the different stellar populations galaxies produce and inject into the stellar medium metals that congregate to form dust particles of different size and composition.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This dust, heated by the general stellar radiation field, re-emit the absorbed energy in the far-infrared (FIR).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amount of dust in a galaxy is a measure of the quantity of heavy elements in the interstellar medium, since ~ 50% of the heavy elements are locked up in dust and there is some evidence that this fraction is constant from galaxy to galaxy.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b="0" i="0" kern="1200" dirty="0">
                <a:solidFill>
                  <a:schemeClr val="tx1"/>
                </a:solidFill>
                <a:effectLst/>
                <a:latin typeface="Times New Roman" pitchFamily="18" charset="0"/>
                <a:ea typeface="+mn-ea"/>
                <a:cs typeface="+mn-cs"/>
              </a:rPr>
              <a:t>Davies et al. (2012) fitted modified blackbodies to a sample of SPIRE 500 µm selected galaxies, Auld et al. (2013) and Davies et al. (2013) used them to study the dust characteristics of a samples of optically selected galaxies, and </a:t>
            </a:r>
            <a:r>
              <a:rPr lang="en-SG" sz="1200" b="0" i="0" kern="1200" dirty="0" err="1">
                <a:solidFill>
                  <a:schemeClr val="tx1"/>
                </a:solidFill>
                <a:effectLst/>
                <a:latin typeface="Times New Roman" pitchFamily="18" charset="0"/>
                <a:ea typeface="+mn-ea"/>
                <a:cs typeface="+mn-cs"/>
              </a:rPr>
              <a:t>Grossi</a:t>
            </a:r>
            <a:r>
              <a:rPr lang="en-SG" sz="1200" b="0" i="0" kern="1200" dirty="0">
                <a:solidFill>
                  <a:schemeClr val="tx1"/>
                </a:solidFill>
                <a:effectLst/>
                <a:latin typeface="Times New Roman" pitchFamily="18" charset="0"/>
                <a:ea typeface="+mn-ea"/>
                <a:cs typeface="+mn-cs"/>
              </a:rPr>
              <a:t> et al. (2010), di </a:t>
            </a:r>
            <a:r>
              <a:rPr lang="en-SG" sz="1200" b="0" i="0" kern="1200" dirty="0" err="1">
                <a:solidFill>
                  <a:schemeClr val="tx1"/>
                </a:solidFill>
                <a:effectLst/>
                <a:latin typeface="Times New Roman" pitchFamily="18" charset="0"/>
                <a:ea typeface="+mn-ea"/>
                <a:cs typeface="+mn-cs"/>
              </a:rPr>
              <a:t>Serego</a:t>
            </a:r>
            <a:r>
              <a:rPr lang="en-SG" sz="1200" b="0" i="0" kern="1200" dirty="0">
                <a:solidFill>
                  <a:schemeClr val="tx1"/>
                </a:solidFill>
                <a:effectLst/>
                <a:latin typeface="Times New Roman" pitchFamily="18" charset="0"/>
                <a:ea typeface="+mn-ea"/>
                <a:cs typeface="+mn-cs"/>
              </a:rPr>
              <a:t> Alighieri et al. (2013) and De </a:t>
            </a:r>
            <a:r>
              <a:rPr lang="en-SG" sz="1200" b="0" i="0" kern="1200" dirty="0" err="1">
                <a:solidFill>
                  <a:schemeClr val="tx1"/>
                </a:solidFill>
                <a:effectLst/>
                <a:latin typeface="Times New Roman" pitchFamily="18" charset="0"/>
                <a:ea typeface="+mn-ea"/>
                <a:cs typeface="+mn-cs"/>
              </a:rPr>
              <a:t>Looze</a:t>
            </a:r>
            <a:r>
              <a:rPr lang="en-SG" sz="1200" b="0" i="0" kern="1200" dirty="0">
                <a:solidFill>
                  <a:schemeClr val="tx1"/>
                </a:solidFill>
                <a:effectLst/>
                <a:latin typeface="Times New Roman" pitchFamily="18" charset="0"/>
                <a:ea typeface="+mn-ea"/>
                <a:cs typeface="+mn-cs"/>
              </a:rPr>
              <a:t> et al. (2013) applied mod- </a:t>
            </a:r>
            <a:r>
              <a:rPr lang="en-SG" sz="1200" b="0" i="0" kern="1200" dirty="0" err="1">
                <a:solidFill>
                  <a:schemeClr val="tx1"/>
                </a:solidFill>
                <a:effectLst/>
                <a:latin typeface="Times New Roman" pitchFamily="18" charset="0"/>
                <a:ea typeface="+mn-ea"/>
                <a:cs typeface="+mn-cs"/>
              </a:rPr>
              <a:t>ified</a:t>
            </a:r>
            <a:r>
              <a:rPr lang="en-SG" sz="1200" b="0" i="0" kern="1200" dirty="0">
                <a:solidFill>
                  <a:schemeClr val="tx1"/>
                </a:solidFill>
                <a:effectLst/>
                <a:latin typeface="Times New Roman" pitchFamily="18" charset="0"/>
                <a:ea typeface="+mn-ea"/>
                <a:cs typeface="+mn-cs"/>
              </a:rPr>
              <a:t> blackbody fits to smaller samples of star-forming dwarfs, early-type</a:t>
            </a:r>
            <a:r>
              <a:rPr lang="en-SG" sz="1200" b="0" i="0" kern="1200" baseline="0" dirty="0">
                <a:solidFill>
                  <a:schemeClr val="tx1"/>
                </a:solidFill>
                <a:effectLst/>
                <a:latin typeface="Times New Roman" pitchFamily="18" charset="0"/>
                <a:ea typeface="+mn-ea"/>
                <a:cs typeface="+mn-cs"/>
              </a:rPr>
              <a:t> galaxies and transition-type galaxies. </a:t>
            </a: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In normal galaxies, the emitting dust can be modelled by a modified blackbody spectrum with a peak at ~ 200</a:t>
            </a:r>
            <a:r>
              <a:rPr lang="el-GR" sz="1200" dirty="0"/>
              <a:t>μ</a:t>
            </a:r>
            <a:r>
              <a:rPr lang="en-GB" sz="1200" dirty="0"/>
              <a:t>m rapidly decreasing at longer wavelengths.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amount of dust in a galaxy is a measure of the quantity of heavy elements in the interstellar medium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HRS is a sample of 313 galaxies (15 &lt; D &lt; 25Mpc) spanning the whole range in morphological type (from </a:t>
            </a:r>
            <a:r>
              <a:rPr lang="en-GB" sz="1200" dirty="0" err="1"/>
              <a:t>ellipticals</a:t>
            </a:r>
            <a:r>
              <a:rPr lang="en-GB" sz="1200" dirty="0"/>
              <a:t> to late-type spirals)</a:t>
            </a:r>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2</a:t>
            </a:fld>
            <a:endParaRPr lang="da-DK" altLang="en-US"/>
          </a:p>
        </p:txBody>
      </p:sp>
    </p:spTree>
    <p:extLst>
      <p:ext uri="{BB962C8B-B14F-4D97-AF65-F5344CB8AC3E}">
        <p14:creationId xmlns:p14="http://schemas.microsoft.com/office/powerpoint/2010/main" val="230050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Majority of </a:t>
            </a:r>
            <a:r>
              <a:rPr lang="en-GB" sz="1200" dirty="0" err="1"/>
              <a:t>planck</a:t>
            </a:r>
            <a:r>
              <a:rPr lang="en-GB" sz="1200" dirty="0"/>
              <a:t> sources are late-type spiral galaxies, belonging to the Virgo cluster</a:t>
            </a:r>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3</a:t>
            </a:fld>
            <a:endParaRPr lang="da-DK" altLang="en-US"/>
          </a:p>
        </p:txBody>
      </p:sp>
    </p:spTree>
    <p:extLst>
      <p:ext uri="{BB962C8B-B14F-4D97-AF65-F5344CB8AC3E}">
        <p14:creationId xmlns:p14="http://schemas.microsoft.com/office/powerpoint/2010/main" val="313543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4</a:t>
            </a:fld>
            <a:endParaRPr lang="da-DK" altLang="en-US"/>
          </a:p>
        </p:txBody>
      </p:sp>
    </p:spTree>
    <p:extLst>
      <p:ext uri="{BB962C8B-B14F-4D97-AF65-F5344CB8AC3E}">
        <p14:creationId xmlns:p14="http://schemas.microsoft.com/office/powerpoint/2010/main" val="204015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As a result, given a set of SED data, we have 3 free parameters to fit. To determine the best fit parameters and their uncertainties, we used </a:t>
            </a:r>
            <a:r>
              <a:rPr lang="en-SG" dirty="0" err="1"/>
              <a:t>Nelder</a:t>
            </a:r>
            <a:r>
              <a:rPr lang="en-SG" dirty="0"/>
              <a:t>-Mead's method (cite) for minimization provided by </a:t>
            </a:r>
            <a:r>
              <a:rPr lang="en-SG" dirty="0" err="1"/>
              <a:t>scipy.optimize</a:t>
            </a:r>
            <a:r>
              <a:rPr lang="en-SG" dirty="0"/>
              <a:t> and then used a Markov Chain Monte Carlo (MCMC) sampler to sample the posterior distribution function, obtained by multiplying the likelihood function in Eq. (??) with flat logarithmic priors for the priors to find the $\beta$ and temperature distributions using the model above for the SEDs. We used the python package emcee which implements the affine-invariant ensemble sampler of Goodman \&amp; </a:t>
            </a:r>
            <a:r>
              <a:rPr lang="en-SG" dirty="0" err="1"/>
              <a:t>Weare</a:t>
            </a:r>
            <a:r>
              <a:rPr lang="en-SG" dirty="0"/>
              <a:t> (2010) (cite from emcee), to perform the MCMC algorithm.  </a:t>
            </a:r>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5</a:t>
            </a:fld>
            <a:endParaRPr lang="da-DK" altLang="en-US"/>
          </a:p>
        </p:txBody>
      </p:sp>
    </p:spTree>
    <p:extLst>
      <p:ext uri="{BB962C8B-B14F-4D97-AF65-F5344CB8AC3E}">
        <p14:creationId xmlns:p14="http://schemas.microsoft.com/office/powerpoint/2010/main" val="441110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7</a:t>
            </a:fld>
            <a:endParaRPr lang="da-DK" altLang="en-US"/>
          </a:p>
        </p:txBody>
      </p:sp>
    </p:spTree>
    <p:extLst>
      <p:ext uri="{BB962C8B-B14F-4D97-AF65-F5344CB8AC3E}">
        <p14:creationId xmlns:p14="http://schemas.microsoft.com/office/powerpoint/2010/main" val="418632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10</a:t>
            </a:fld>
            <a:endParaRPr lang="da-DK" altLang="en-US"/>
          </a:p>
        </p:txBody>
      </p:sp>
    </p:spTree>
    <p:extLst>
      <p:ext uri="{BB962C8B-B14F-4D97-AF65-F5344CB8AC3E}">
        <p14:creationId xmlns:p14="http://schemas.microsoft.com/office/powerpoint/2010/main" val="23137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Blazar: Bright in the radio band, when looking directly down a jet which is emitting synchrotron radiation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12</a:t>
            </a:fld>
            <a:endParaRPr lang="da-DK" altLang="en-US"/>
          </a:p>
        </p:txBody>
      </p:sp>
    </p:spTree>
    <p:extLst>
      <p:ext uri="{BB962C8B-B14F-4D97-AF65-F5344CB8AC3E}">
        <p14:creationId xmlns:p14="http://schemas.microsoft.com/office/powerpoint/2010/main" val="249583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SG" dirty="0"/>
          </a:p>
        </p:txBody>
      </p:sp>
      <p:sp>
        <p:nvSpPr>
          <p:cNvPr id="4" name="Slide Number Placeholder 3"/>
          <p:cNvSpPr>
            <a:spLocks noGrp="1"/>
          </p:cNvSpPr>
          <p:nvPr>
            <p:ph type="sldNum" sz="quarter" idx="10"/>
          </p:nvPr>
        </p:nvSpPr>
        <p:spPr/>
        <p:txBody>
          <a:bodyPr/>
          <a:lstStyle/>
          <a:p>
            <a:fld id="{FFBC1734-D2F5-442E-B1BE-FEC768074661}" type="slidenum">
              <a:rPr lang="da-DK" altLang="en-US" smtClean="0"/>
              <a:pPr/>
              <a:t>13</a:t>
            </a:fld>
            <a:endParaRPr lang="da-DK" altLang="en-US"/>
          </a:p>
        </p:txBody>
      </p:sp>
    </p:spTree>
    <p:extLst>
      <p:ext uri="{BB962C8B-B14F-4D97-AF65-F5344CB8AC3E}">
        <p14:creationId xmlns:p14="http://schemas.microsoft.com/office/powerpoint/2010/main" val="212993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0" descr="Front_Top_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P_Logo_Whit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 y="152400"/>
            <a:ext cx="2514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2"/>
          <p:cNvSpPr>
            <a:spLocks noChangeArrowheads="1"/>
          </p:cNvSpPr>
          <p:nvPr userDrawn="1"/>
        </p:nvSpPr>
        <p:spPr bwMode="auto">
          <a:xfrm>
            <a:off x="857250" y="3429000"/>
            <a:ext cx="7524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i="1">
                <a:solidFill>
                  <a:srgbClr val="6E6E6F"/>
                </a:solidFill>
                <a:latin typeface="Verdana" panose="020B0604030504040204" pitchFamily="34" charset="0"/>
                <a:cs typeface="Times New Roman" panose="02020603050405020304" pitchFamily="18" charset="0"/>
              </a:defRPr>
            </a:lvl1pPr>
            <a:lvl2pPr marL="742950" indent="-285750" eaLnBrk="0" hangingPunct="0">
              <a:defRPr sz="1600" i="1">
                <a:solidFill>
                  <a:srgbClr val="6E6E6F"/>
                </a:solidFill>
                <a:latin typeface="Verdana" panose="020B0604030504040204" pitchFamily="34" charset="0"/>
                <a:cs typeface="Times New Roman" panose="02020603050405020304" pitchFamily="18" charset="0"/>
              </a:defRPr>
            </a:lvl2pPr>
            <a:lvl3pPr marL="1143000" indent="-228600" eaLnBrk="0" hangingPunct="0">
              <a:defRPr sz="1600" i="1">
                <a:solidFill>
                  <a:srgbClr val="6E6E6F"/>
                </a:solidFill>
                <a:latin typeface="Verdana" panose="020B0604030504040204" pitchFamily="34" charset="0"/>
                <a:cs typeface="Times New Roman" panose="02020603050405020304" pitchFamily="18" charset="0"/>
              </a:defRPr>
            </a:lvl3pPr>
            <a:lvl4pPr marL="1600200" indent="-228600" eaLnBrk="0" hangingPunct="0">
              <a:defRPr sz="1600" i="1">
                <a:solidFill>
                  <a:srgbClr val="6E6E6F"/>
                </a:solidFill>
                <a:latin typeface="Verdana" panose="020B0604030504040204" pitchFamily="34" charset="0"/>
                <a:cs typeface="Times New Roman" panose="02020603050405020304" pitchFamily="18" charset="0"/>
              </a:defRPr>
            </a:lvl4pPr>
            <a:lvl5pPr marL="2057400" indent="-228600" eaLnBrk="0" hangingPunct="0">
              <a:defRPr sz="1600" i="1">
                <a:solidFill>
                  <a:srgbClr val="6E6E6F"/>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1600" i="1">
                <a:solidFill>
                  <a:srgbClr val="6E6E6F"/>
                </a:solidFill>
                <a:latin typeface="Verdana" panose="020B0604030504040204" pitchFamily="34" charset="0"/>
                <a:cs typeface="Times New Roman" panose="02020603050405020304" pitchFamily="18" charset="0"/>
              </a:defRPr>
            </a:lvl9pPr>
          </a:lstStyle>
          <a:p>
            <a:pPr eaLnBrk="1" hangingPunct="1"/>
            <a:endParaRPr lang="en-US" altLang="en-US" sz="3900" i="0">
              <a:solidFill>
                <a:srgbClr val="C51538"/>
              </a:solidFill>
              <a:latin typeface="Impact" panose="020B0806030902050204" pitchFamily="34" charset="0"/>
            </a:endParaRPr>
          </a:p>
        </p:txBody>
      </p:sp>
      <p:sp>
        <p:nvSpPr>
          <p:cNvPr id="10244" name="Rectangle 4"/>
          <p:cNvSpPr>
            <a:spLocks noGrp="1" noChangeArrowheads="1"/>
          </p:cNvSpPr>
          <p:nvPr>
            <p:ph type="ctrTitle"/>
          </p:nvPr>
        </p:nvSpPr>
        <p:spPr>
          <a:xfrm>
            <a:off x="838200" y="2438400"/>
            <a:ext cx="7543800" cy="533400"/>
          </a:xfrm>
        </p:spPr>
        <p:txBody>
          <a:bodyPr anchor="t"/>
          <a:lstStyle>
            <a:lvl1pPr>
              <a:defRPr sz="3900"/>
            </a:lvl1pPr>
          </a:lstStyle>
          <a:p>
            <a:r>
              <a:rPr lang="da-DK"/>
              <a:t>Click to edit Master title style</a:t>
            </a:r>
          </a:p>
        </p:txBody>
      </p:sp>
      <p:sp>
        <p:nvSpPr>
          <p:cNvPr id="10250" name="Rectangle 10"/>
          <p:cNvSpPr>
            <a:spLocks noGrp="1" noChangeArrowheads="1"/>
          </p:cNvSpPr>
          <p:nvPr>
            <p:ph type="subTitle" sz="quarter" idx="1"/>
          </p:nvPr>
        </p:nvSpPr>
        <p:spPr>
          <a:xfrm>
            <a:off x="838200" y="5562600"/>
            <a:ext cx="7543800" cy="228600"/>
          </a:xfrm>
        </p:spPr>
        <p:txBody>
          <a:bodyPr/>
          <a:lstStyle>
            <a:lvl1pPr>
              <a:defRPr sz="1600"/>
            </a:lvl1pPr>
          </a:lstStyle>
          <a:p>
            <a:r>
              <a:rPr lang="da-DK"/>
              <a:t>Name of speaker</a:t>
            </a:r>
          </a:p>
        </p:txBody>
      </p:sp>
      <p:sp>
        <p:nvSpPr>
          <p:cNvPr id="7" name="Rectangle 9"/>
          <p:cNvSpPr>
            <a:spLocks noGrp="1" noChangeArrowheads="1"/>
          </p:cNvSpPr>
          <p:nvPr>
            <p:ph type="ftr" sz="quarter" idx="10"/>
          </p:nvPr>
        </p:nvSpPr>
        <p:spPr bwMode="auto">
          <a:xfrm>
            <a:off x="838200" y="6553200"/>
            <a:ext cx="7543800" cy="228600"/>
          </a:xfrm>
          <a:prstGeom prst="rect">
            <a:avLst/>
          </a:prstGeom>
          <a:ln>
            <a:miter lim="800000"/>
            <a:headEnd/>
            <a:tailEnd/>
          </a:ln>
        </p:spPr>
        <p:txBody>
          <a:bodyPr vert="horz" wrap="square" lIns="0" tIns="0" rIns="0" bIns="0" numCol="1" anchor="t" anchorCtr="0" compatLnSpc="1">
            <a:prstTxWarp prst="textNoShape">
              <a:avLst/>
            </a:prstTxWarp>
          </a:bodyPr>
          <a:lstStyle>
            <a:lvl1pPr>
              <a:defRPr sz="600" i="0">
                <a:solidFill>
                  <a:srgbClr val="6A6F77"/>
                </a:solidFill>
              </a:defRPr>
            </a:lvl1pPr>
          </a:lstStyle>
          <a:p>
            <a:pPr>
              <a:defRPr/>
            </a:pPr>
            <a:r>
              <a:rPr lang="da-DK"/>
              <a:t>sdfgafgafga</a:t>
            </a:r>
          </a:p>
        </p:txBody>
      </p:sp>
      <p:sp>
        <p:nvSpPr>
          <p:cNvPr id="8" name="Rectangle 11"/>
          <p:cNvSpPr>
            <a:spLocks noGrp="1" noChangeArrowheads="1"/>
          </p:cNvSpPr>
          <p:nvPr>
            <p:ph type="sldNum" sz="quarter" idx="11"/>
          </p:nvPr>
        </p:nvSpPr>
        <p:spPr bwMode="auto">
          <a:xfrm>
            <a:off x="8610600" y="6648450"/>
            <a:ext cx="419100" cy="15240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600" i="0">
                <a:solidFill>
                  <a:schemeClr val="tx1"/>
                </a:solidFill>
              </a:defRPr>
            </a:lvl1pPr>
          </a:lstStyle>
          <a:p>
            <a:fld id="{E560BE7A-BBAB-47A4-A577-38779DE47876}" type="slidenum">
              <a:rPr lang="da-DK" altLang="en-US"/>
              <a:pPr/>
              <a:t>‹#›</a:t>
            </a:fld>
            <a:endParaRPr lang="da-DK" altLang="en-US"/>
          </a:p>
        </p:txBody>
      </p:sp>
    </p:spTree>
    <p:extLst>
      <p:ext uri="{BB962C8B-B14F-4D97-AF65-F5344CB8AC3E}">
        <p14:creationId xmlns:p14="http://schemas.microsoft.com/office/powerpoint/2010/main" val="263561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1432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885950" cy="5791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609600"/>
            <a:ext cx="55054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5706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543800" cy="638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838200" y="1943100"/>
            <a:ext cx="3695700" cy="4457700"/>
          </a:xfrm>
        </p:spPr>
        <p:txBody>
          <a:bodyPr/>
          <a:lstStyle>
            <a:lvl1pPr>
              <a:buFont typeface="Arial" pitchFamily="34" charse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hart Placeholder 3"/>
          <p:cNvSpPr>
            <a:spLocks noGrp="1"/>
          </p:cNvSpPr>
          <p:nvPr>
            <p:ph type="chart" sz="half" idx="2"/>
          </p:nvPr>
        </p:nvSpPr>
        <p:spPr>
          <a:xfrm>
            <a:off x="4686300" y="1943100"/>
            <a:ext cx="3695700" cy="4457700"/>
          </a:xfrm>
        </p:spPr>
        <p:txBody>
          <a:bodyPr/>
          <a:lstStyle/>
          <a:p>
            <a:pPr lvl="0"/>
            <a:endParaRPr lang="en-GB" noProof="0"/>
          </a:p>
        </p:txBody>
      </p:sp>
    </p:spTree>
    <p:extLst>
      <p:ext uri="{BB962C8B-B14F-4D97-AF65-F5344CB8AC3E}">
        <p14:creationId xmlns:p14="http://schemas.microsoft.com/office/powerpoint/2010/main" val="164758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325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2564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943100"/>
            <a:ext cx="36957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6300" y="1943100"/>
            <a:ext cx="36957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1900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9305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674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18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7857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174625" indent="-174625">
              <a:buFont typeface="Arial"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extLst>
      <p:ext uri="{BB962C8B-B14F-4D97-AF65-F5344CB8AC3E}">
        <p14:creationId xmlns:p14="http://schemas.microsoft.com/office/powerpoint/2010/main" val="183914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39" descr="Second_Top"/>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5"/>
          <p:cNvSpPr>
            <a:spLocks noGrp="1" noChangeArrowheads="1"/>
          </p:cNvSpPr>
          <p:nvPr>
            <p:ph type="title"/>
          </p:nvPr>
        </p:nvSpPr>
        <p:spPr bwMode="auto">
          <a:xfrm>
            <a:off x="838200" y="609600"/>
            <a:ext cx="75438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a-DK" altLang="en-US"/>
              <a:t>Click to edit Master title style</a:t>
            </a:r>
          </a:p>
        </p:txBody>
      </p:sp>
      <p:sp>
        <p:nvSpPr>
          <p:cNvPr id="1028" name="Rectangle 26"/>
          <p:cNvSpPr>
            <a:spLocks noGrp="1" noChangeArrowheads="1"/>
          </p:cNvSpPr>
          <p:nvPr>
            <p:ph type="body" idx="1"/>
          </p:nvPr>
        </p:nvSpPr>
        <p:spPr bwMode="auto">
          <a:xfrm>
            <a:off x="838200" y="1943100"/>
            <a:ext cx="7543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pic>
        <p:nvPicPr>
          <p:cNvPr id="1029" name="Picture 40" descr="IMP_Logo_2Colou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200" y="12065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1"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0" fontAlgn="base" hangingPunct="0">
        <a:spcBef>
          <a:spcPct val="0"/>
        </a:spcBef>
        <a:spcAft>
          <a:spcPct val="0"/>
        </a:spcAft>
        <a:defRPr sz="2600">
          <a:solidFill>
            <a:srgbClr val="C51538"/>
          </a:solidFill>
          <a:latin typeface="Impact" pitchFamily="34" charset="0"/>
          <a:ea typeface="+mj-ea"/>
          <a:cs typeface="+mj-cs"/>
        </a:defRPr>
      </a:lvl1pPr>
      <a:lvl2pPr algn="l" rtl="0" eaLnBrk="0" fontAlgn="base" hangingPunct="0">
        <a:spcBef>
          <a:spcPct val="0"/>
        </a:spcBef>
        <a:spcAft>
          <a:spcPct val="0"/>
        </a:spcAft>
        <a:defRPr sz="2600">
          <a:solidFill>
            <a:srgbClr val="C51538"/>
          </a:solidFill>
          <a:latin typeface="Impact" pitchFamily="34" charset="0"/>
        </a:defRPr>
      </a:lvl2pPr>
      <a:lvl3pPr algn="l" rtl="0" eaLnBrk="0" fontAlgn="base" hangingPunct="0">
        <a:spcBef>
          <a:spcPct val="0"/>
        </a:spcBef>
        <a:spcAft>
          <a:spcPct val="0"/>
        </a:spcAft>
        <a:defRPr sz="2600">
          <a:solidFill>
            <a:srgbClr val="C51538"/>
          </a:solidFill>
          <a:latin typeface="Impact" pitchFamily="34" charset="0"/>
        </a:defRPr>
      </a:lvl3pPr>
      <a:lvl4pPr algn="l" rtl="0" eaLnBrk="0" fontAlgn="base" hangingPunct="0">
        <a:spcBef>
          <a:spcPct val="0"/>
        </a:spcBef>
        <a:spcAft>
          <a:spcPct val="0"/>
        </a:spcAft>
        <a:defRPr sz="2600">
          <a:solidFill>
            <a:srgbClr val="C51538"/>
          </a:solidFill>
          <a:latin typeface="Impact" pitchFamily="34" charset="0"/>
        </a:defRPr>
      </a:lvl4pPr>
      <a:lvl5pPr algn="l" rtl="0" eaLnBrk="0" fontAlgn="base" hangingPunct="0">
        <a:spcBef>
          <a:spcPct val="0"/>
        </a:spcBef>
        <a:spcAft>
          <a:spcPct val="0"/>
        </a:spcAft>
        <a:defRPr sz="2600">
          <a:solidFill>
            <a:srgbClr val="C51538"/>
          </a:solidFill>
          <a:latin typeface="Impact" pitchFamily="34" charset="0"/>
        </a:defRPr>
      </a:lvl5pPr>
      <a:lvl6pPr marL="457200" algn="l" rtl="0" fontAlgn="base">
        <a:spcBef>
          <a:spcPct val="0"/>
        </a:spcBef>
        <a:spcAft>
          <a:spcPct val="0"/>
        </a:spcAft>
        <a:defRPr sz="2600">
          <a:solidFill>
            <a:srgbClr val="C51538"/>
          </a:solidFill>
          <a:latin typeface="Impact" pitchFamily="34" charset="0"/>
        </a:defRPr>
      </a:lvl6pPr>
      <a:lvl7pPr marL="914400" algn="l" rtl="0" fontAlgn="base">
        <a:spcBef>
          <a:spcPct val="0"/>
        </a:spcBef>
        <a:spcAft>
          <a:spcPct val="0"/>
        </a:spcAft>
        <a:defRPr sz="2600">
          <a:solidFill>
            <a:srgbClr val="C51538"/>
          </a:solidFill>
          <a:latin typeface="Impact" pitchFamily="34" charset="0"/>
        </a:defRPr>
      </a:lvl7pPr>
      <a:lvl8pPr marL="1371600" algn="l" rtl="0" fontAlgn="base">
        <a:spcBef>
          <a:spcPct val="0"/>
        </a:spcBef>
        <a:spcAft>
          <a:spcPct val="0"/>
        </a:spcAft>
        <a:defRPr sz="2600">
          <a:solidFill>
            <a:srgbClr val="C51538"/>
          </a:solidFill>
          <a:latin typeface="Impact" pitchFamily="34" charset="0"/>
        </a:defRPr>
      </a:lvl8pPr>
      <a:lvl9pPr marL="1828800" algn="l" rtl="0" fontAlgn="base">
        <a:spcBef>
          <a:spcPct val="0"/>
        </a:spcBef>
        <a:spcAft>
          <a:spcPct val="0"/>
        </a:spcAft>
        <a:defRPr sz="2600">
          <a:solidFill>
            <a:srgbClr val="C51538"/>
          </a:solidFill>
          <a:latin typeface="Impact" pitchFamily="34" charset="0"/>
        </a:defRPr>
      </a:lvl9pPr>
    </p:titleStyle>
    <p:bodyStyle>
      <a:lvl1pPr marL="342900" indent="-342900" algn="l" rtl="0" eaLnBrk="0" fontAlgn="base" hangingPunct="0">
        <a:spcBef>
          <a:spcPct val="20000"/>
        </a:spcBef>
        <a:spcAft>
          <a:spcPct val="0"/>
        </a:spcAft>
        <a:defRPr>
          <a:solidFill>
            <a:srgbClr val="4B4F55"/>
          </a:solidFill>
          <a:latin typeface="+mn-lt"/>
          <a:ea typeface="+mn-ea"/>
          <a:cs typeface="+mn-cs"/>
        </a:defRPr>
      </a:lvl1pPr>
      <a:lvl2pPr marL="571500" indent="-190500" algn="l" rtl="0" eaLnBrk="0" fontAlgn="base" hangingPunct="0">
        <a:spcBef>
          <a:spcPct val="20000"/>
        </a:spcBef>
        <a:spcAft>
          <a:spcPct val="0"/>
        </a:spcAft>
        <a:buChar char="•"/>
        <a:defRPr sz="1600">
          <a:solidFill>
            <a:srgbClr val="4B4F55"/>
          </a:solidFill>
          <a:latin typeface="+mn-lt"/>
        </a:defRPr>
      </a:lvl2pPr>
      <a:lvl3pPr marL="952500" indent="-190500" algn="l" rtl="0" eaLnBrk="0" fontAlgn="base" hangingPunct="0">
        <a:spcBef>
          <a:spcPct val="20000"/>
        </a:spcBef>
        <a:spcAft>
          <a:spcPct val="0"/>
        </a:spcAft>
        <a:buChar char="»"/>
        <a:defRPr sz="1600">
          <a:solidFill>
            <a:srgbClr val="4B4F55"/>
          </a:solidFill>
          <a:latin typeface="+mn-lt"/>
        </a:defRPr>
      </a:lvl3pPr>
      <a:lvl4pPr marL="1333500" indent="-190500" algn="l" rtl="0" eaLnBrk="0" fontAlgn="base" hangingPunct="0">
        <a:spcBef>
          <a:spcPct val="20000"/>
        </a:spcBef>
        <a:spcAft>
          <a:spcPct val="0"/>
        </a:spcAft>
        <a:buFont typeface="Wingdings" panose="05000000000000000000" pitchFamily="2" charset="2"/>
        <a:buChar char="§"/>
        <a:defRPr sz="1400">
          <a:solidFill>
            <a:srgbClr val="4B4F55"/>
          </a:solidFill>
          <a:latin typeface="+mn-lt"/>
        </a:defRPr>
      </a:lvl4pPr>
      <a:lvl5pPr marL="1727200" indent="-203200" algn="l" rtl="0" eaLnBrk="0" fontAlgn="base" hangingPunct="0">
        <a:spcBef>
          <a:spcPct val="20000"/>
        </a:spcBef>
        <a:spcAft>
          <a:spcPct val="0"/>
        </a:spcAft>
        <a:buChar char="°"/>
        <a:defRPr sz="1400">
          <a:solidFill>
            <a:srgbClr val="4B4F55"/>
          </a:solidFill>
          <a:latin typeface="+mn-lt"/>
        </a:defRPr>
      </a:lvl5pPr>
      <a:lvl6pPr marL="2184400" indent="-203200" algn="l" rtl="0" fontAlgn="base">
        <a:spcBef>
          <a:spcPct val="20000"/>
        </a:spcBef>
        <a:spcAft>
          <a:spcPct val="0"/>
        </a:spcAft>
        <a:buChar char="°"/>
        <a:defRPr sz="1400">
          <a:solidFill>
            <a:srgbClr val="4B4F55"/>
          </a:solidFill>
          <a:latin typeface="+mn-lt"/>
        </a:defRPr>
      </a:lvl6pPr>
      <a:lvl7pPr marL="2641600" indent="-203200" algn="l" rtl="0" fontAlgn="base">
        <a:spcBef>
          <a:spcPct val="20000"/>
        </a:spcBef>
        <a:spcAft>
          <a:spcPct val="0"/>
        </a:spcAft>
        <a:buChar char="°"/>
        <a:defRPr sz="1400">
          <a:solidFill>
            <a:srgbClr val="4B4F55"/>
          </a:solidFill>
          <a:latin typeface="+mn-lt"/>
        </a:defRPr>
      </a:lvl7pPr>
      <a:lvl8pPr marL="3098800" indent="-203200" algn="l" rtl="0" fontAlgn="base">
        <a:spcBef>
          <a:spcPct val="20000"/>
        </a:spcBef>
        <a:spcAft>
          <a:spcPct val="0"/>
        </a:spcAft>
        <a:buChar char="°"/>
        <a:defRPr sz="1400">
          <a:solidFill>
            <a:srgbClr val="4B4F55"/>
          </a:solidFill>
          <a:latin typeface="+mn-lt"/>
        </a:defRPr>
      </a:lvl8pPr>
      <a:lvl9pPr marL="3556000" indent="-203200" algn="l" rtl="0" fontAlgn="base">
        <a:spcBef>
          <a:spcPct val="20000"/>
        </a:spcBef>
        <a:spcAft>
          <a:spcPct val="0"/>
        </a:spcAft>
        <a:buChar char="°"/>
        <a:defRPr sz="1400">
          <a:solidFill>
            <a:srgbClr val="4B4F5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p:spPr>
        <p:txBody>
          <a:bodyPr/>
          <a:lstStyle/>
          <a:p>
            <a:pPr eaLnBrk="1" hangingPunct="1"/>
            <a:r>
              <a:rPr lang="en-GB" altLang="en-US" b="1"/>
              <a:t>Does </a:t>
            </a:r>
            <a:r>
              <a:rPr lang="en-GB" altLang="en-US" b="1" dirty="0"/>
              <a:t>the cosmological constant affect gravitational lensing?</a:t>
            </a:r>
            <a:endParaRPr lang="en-GB" altLang="en-US" sz="3500" dirty="0"/>
          </a:p>
        </p:txBody>
      </p:sp>
      <p:sp>
        <p:nvSpPr>
          <p:cNvPr id="3075" name="Rectangle 15"/>
          <p:cNvSpPr>
            <a:spLocks noGrp="1" noChangeArrowheads="1"/>
          </p:cNvSpPr>
          <p:nvPr>
            <p:ph type="subTitle" sz="quarter" idx="1"/>
          </p:nvPr>
        </p:nvSpPr>
        <p:spPr>
          <a:xfrm>
            <a:off x="838200" y="4005064"/>
            <a:ext cx="7543800" cy="228600"/>
          </a:xfrm>
        </p:spPr>
        <p:txBody>
          <a:bodyPr/>
          <a:lstStyle/>
          <a:p>
            <a:pPr marL="0" indent="0" eaLnBrk="1" hangingPunct="1"/>
            <a:r>
              <a:rPr lang="en-US" altLang="en-US" dirty="0"/>
              <a:t>Lingyi Hu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Early SED fitting: Process and road blocks</a:t>
            </a:r>
            <a:endParaRPr lang="en-SG" dirty="0">
              <a:solidFill>
                <a:schemeClr val="tx1"/>
              </a:solidFill>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6542998"/>
              </p:ext>
            </p:extLst>
          </p:nvPr>
        </p:nvGraphicFramePr>
        <p:xfrm>
          <a:off x="107504" y="1628800"/>
          <a:ext cx="8782880" cy="5721832"/>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2704312">
                <a:tc>
                  <a:txBody>
                    <a:bodyPr/>
                    <a:lstStyle/>
                    <a:p>
                      <a:endParaRPr lang="en-SG" dirty="0"/>
                    </a:p>
                    <a:p>
                      <a:endParaRPr lang="en-SG" dirty="0"/>
                    </a:p>
                    <a:p>
                      <a:endParaRPr lang="en-SG" dirty="0"/>
                    </a:p>
                    <a:p>
                      <a:endParaRPr lang="en-SG"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Issues in reconciling the flux densities from Planck and Herschel, due to the different beam sizes used for the Planck and Herschel fluxes. </a:t>
                      </a:r>
                      <a:endParaRPr lang="en-SG"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t>After examining Herschel images for bright companions inside the Planck beam, we decided to exclude some sources which have large discrepancy between the Herschel and Planck fluxes.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Planck beam size: ~4.33 arcmin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Herschel beam size: in the range of 20 </a:t>
                      </a:r>
                      <a:r>
                        <a:rPr lang="en-GB" sz="1600" dirty="0" err="1"/>
                        <a:t>arcsec</a:t>
                      </a:r>
                      <a:r>
                        <a:rPr lang="en-GB" sz="1600" dirty="0"/>
                        <a:t> to 1 arcmin</a:t>
                      </a:r>
                      <a:endParaRPr lang="en-SG"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tx1"/>
                        </a:solidFill>
                      </a:endParaRPr>
                    </a:p>
                  </a:txBody>
                  <a:tcPr/>
                </a:tc>
                <a:extLst>
                  <a:ext uri="{0D108BD9-81ED-4DB2-BD59-A6C34878D82A}">
                    <a16:rowId xmlns:a16="http://schemas.microsoft.com/office/drawing/2014/main" val="3761662847"/>
                  </a:ext>
                </a:extLst>
              </a:tr>
              <a:tr h="3017520">
                <a:tc>
                  <a:txBody>
                    <a:bodyPr/>
                    <a:lstStyle/>
                    <a:p>
                      <a:endParaRPr lang="en-SG" dirty="0">
                        <a:solidFill>
                          <a:schemeClr val="bg1">
                            <a:lumMod val="85000"/>
                          </a:schemeClr>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bg1">
                              <a:lumMod val="85000"/>
                            </a:schemeClr>
                          </a:solidFill>
                        </a:rPr>
                        <a:t>IRAS measurements were made using a larger beam size than Planck, so in the case of extended sources, the Planck beam</a:t>
                      </a:r>
                      <a:r>
                        <a:rPr lang="en-SG" sz="1600" dirty="0">
                          <a:solidFill>
                            <a:schemeClr val="bg1">
                              <a:lumMod val="85000"/>
                            </a:schemeClr>
                          </a:solidFill>
                        </a:rPr>
                        <a:t> is merely looking at the core of an extended object.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solidFill>
                            <a:schemeClr val="bg1">
                              <a:lumMod val="85000"/>
                            </a:schemeClr>
                          </a:solidFill>
                        </a:rPr>
                        <a:t>Thus, the addition of the IRAS data caused some of the temperature values to be unusually</a:t>
                      </a:r>
                      <a:r>
                        <a:rPr lang="en-SG" sz="1600" baseline="0" dirty="0">
                          <a:solidFill>
                            <a:schemeClr val="bg1">
                              <a:lumMod val="85000"/>
                            </a:schemeClr>
                          </a:solidFill>
                        </a:rPr>
                        <a:t> </a:t>
                      </a:r>
                      <a:r>
                        <a:rPr lang="en-SG" sz="1600" dirty="0">
                          <a:solidFill>
                            <a:schemeClr val="bg1">
                              <a:lumMod val="85000"/>
                            </a:schemeClr>
                          </a:solidFill>
                        </a:rPr>
                        <a:t>high. There were other objects in the non-compact sources that are not suitable for fitting a thermal blackbody spectrum as well (e.g. blazar).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solidFill>
                            <a:schemeClr val="bg1">
                              <a:lumMod val="85000"/>
                            </a:schemeClr>
                          </a:solidFill>
                        </a:rPr>
                        <a:t>To avoid this problem, we only used compact sources for our fitting. </a:t>
                      </a:r>
                    </a:p>
                  </a:txBody>
                  <a:tcPr/>
                </a:tc>
                <a:extLst>
                  <a:ext uri="{0D108BD9-81ED-4DB2-BD59-A6C34878D82A}">
                    <a16:rowId xmlns:a16="http://schemas.microsoft.com/office/drawing/2014/main" val="3066247088"/>
                  </a:ext>
                </a:extLst>
              </a:tr>
            </a:tbl>
          </a:graphicData>
        </a:graphic>
      </p:graphicFrame>
      <p:sp>
        <p:nvSpPr>
          <p:cNvPr id="9" name="TextBox 8"/>
          <p:cNvSpPr txBox="1"/>
          <p:nvPr/>
        </p:nvSpPr>
        <p:spPr>
          <a:xfrm>
            <a:off x="323528" y="1700808"/>
            <a:ext cx="2304256" cy="1200329"/>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latin typeface="+mn-lt"/>
              </a:rPr>
              <a:t>Difference in Planck and Herschel beam sizes</a:t>
            </a:r>
          </a:p>
        </p:txBody>
      </p:sp>
      <p:sp>
        <p:nvSpPr>
          <p:cNvPr id="11" name="TextBox 10"/>
          <p:cNvSpPr txBox="1"/>
          <p:nvPr/>
        </p:nvSpPr>
        <p:spPr>
          <a:xfrm>
            <a:off x="323528" y="4509120"/>
            <a:ext cx="2305707" cy="923330"/>
          </a:xfrm>
          <a:prstGeom prst="homePlate">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72000">
              <a:spcBef>
                <a:spcPts val="0"/>
              </a:spcBef>
              <a:spcAft>
                <a:spcPts val="0"/>
              </a:spcAft>
            </a:pPr>
            <a:r>
              <a:rPr lang="en-GB" sz="1800" i="0" dirty="0">
                <a:solidFill>
                  <a:schemeClr val="bg1">
                    <a:lumMod val="85000"/>
                  </a:schemeClr>
                </a:solidFill>
                <a:latin typeface="+mn-lt"/>
              </a:rPr>
              <a:t>IRAS data for non-compact sources</a:t>
            </a:r>
            <a:endParaRPr lang="en-SG" sz="1800" i="0" dirty="0">
              <a:solidFill>
                <a:schemeClr val="bg1">
                  <a:lumMod val="85000"/>
                </a:schemeClr>
              </a:solidFill>
              <a:latin typeface="+mn-lt"/>
            </a:endParaRPr>
          </a:p>
        </p:txBody>
      </p:sp>
    </p:spTree>
    <p:extLst>
      <p:ext uri="{BB962C8B-B14F-4D97-AF65-F5344CB8AC3E}">
        <p14:creationId xmlns:p14="http://schemas.microsoft.com/office/powerpoint/2010/main" val="249476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solidFill>
                  <a:schemeClr val="tx1"/>
                </a:solidFill>
                <a:latin typeface="+mj-lt"/>
              </a:rPr>
              <a:t>Example of Planck and Herschel Offset: Raw data plot of UCG 8145</a:t>
            </a:r>
            <a:endParaRPr lang="en-SG" sz="2400" dirty="0">
              <a:solidFill>
                <a:schemeClr val="tx1"/>
              </a:solidFill>
              <a:latin typeface="+mj-lt"/>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240" y="1484784"/>
            <a:ext cx="7023720" cy="5267790"/>
          </a:xfrm>
        </p:spPr>
      </p:pic>
    </p:spTree>
    <p:extLst>
      <p:ext uri="{BB962C8B-B14F-4D97-AF65-F5344CB8AC3E}">
        <p14:creationId xmlns:p14="http://schemas.microsoft.com/office/powerpoint/2010/main" val="28205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Early SED fitting: Process and road blocks</a:t>
            </a:r>
            <a:endParaRPr lang="en-SG" dirty="0">
              <a:solidFill>
                <a:schemeClr val="tx1"/>
              </a:solidFill>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7831149"/>
              </p:ext>
            </p:extLst>
          </p:nvPr>
        </p:nvGraphicFramePr>
        <p:xfrm>
          <a:off x="107504" y="1628800"/>
          <a:ext cx="8782880" cy="5234152"/>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2704312">
                <a:tc>
                  <a:txBody>
                    <a:bodyPr/>
                    <a:lstStyle/>
                    <a:p>
                      <a:endParaRPr lang="en-SG" dirty="0"/>
                    </a:p>
                    <a:p>
                      <a:endParaRPr lang="en-SG" dirty="0"/>
                    </a:p>
                    <a:p>
                      <a:endParaRPr lang="en-SG" dirty="0"/>
                    </a:p>
                    <a:p>
                      <a:endParaRPr lang="en-SG"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bg1">
                              <a:lumMod val="85000"/>
                            </a:schemeClr>
                          </a:solidFill>
                        </a:rPr>
                        <a:t>Issues in reconciling the flux densities from Planck and Herschel, due to the different beam sizes used for the Planck and Herschel fluxes. </a:t>
                      </a:r>
                      <a:endParaRPr lang="en-SG" sz="1600" dirty="0">
                        <a:solidFill>
                          <a:schemeClr val="bg1">
                            <a:lumMod val="85000"/>
                          </a:schemeClr>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solidFill>
                            <a:schemeClr val="bg1">
                              <a:lumMod val="85000"/>
                            </a:schemeClr>
                          </a:solidFill>
                        </a:rPr>
                        <a:t>After examining Herschel images for bright companions inside the Planck beam, we decided to exclude some sources which have large discrepancy between the Herschel and Planck fluxes.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bg1">
                              <a:lumMod val="85000"/>
                            </a:schemeClr>
                          </a:solidFill>
                        </a:rPr>
                        <a:t>Planck beam size: ~4.33 arcmin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bg1">
                              <a:lumMod val="85000"/>
                            </a:schemeClr>
                          </a:solidFill>
                        </a:rPr>
                        <a:t>Herschel beam size: in the range of 20 </a:t>
                      </a:r>
                      <a:r>
                        <a:rPr lang="en-GB" sz="1600" dirty="0" err="1">
                          <a:solidFill>
                            <a:schemeClr val="bg1">
                              <a:lumMod val="85000"/>
                            </a:schemeClr>
                          </a:solidFill>
                        </a:rPr>
                        <a:t>arcsec</a:t>
                      </a:r>
                      <a:r>
                        <a:rPr lang="en-GB" sz="1600" dirty="0">
                          <a:solidFill>
                            <a:schemeClr val="bg1">
                              <a:lumMod val="85000"/>
                            </a:schemeClr>
                          </a:solidFill>
                        </a:rPr>
                        <a:t> to 1 arcmin</a:t>
                      </a:r>
                      <a:endParaRPr lang="en-SG" sz="1600" dirty="0">
                        <a:solidFill>
                          <a:schemeClr val="bg1">
                            <a:lumMod val="85000"/>
                          </a:schemeClr>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p>
                  </a:txBody>
                  <a:tcPr/>
                </a:tc>
                <a:extLst>
                  <a:ext uri="{0D108BD9-81ED-4DB2-BD59-A6C34878D82A}">
                    <a16:rowId xmlns:a16="http://schemas.microsoft.com/office/drawing/2014/main" val="3761662847"/>
                  </a:ext>
                </a:extLst>
              </a:tr>
              <a:tr h="2529840">
                <a:tc>
                  <a:txBody>
                    <a:bodyPr/>
                    <a:lstStyle/>
                    <a:p>
                      <a:endParaRPr lang="en-SG"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IRAS measurements were made using a larger beam size than Planck, so in the case of extended sources, the Planck beam</a:t>
                      </a:r>
                      <a:r>
                        <a:rPr lang="en-SG" sz="1600" dirty="0"/>
                        <a:t> is merely looking at the core of an extended object.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t>Thus,</a:t>
                      </a:r>
                      <a:r>
                        <a:rPr lang="en-SG" sz="1600" baseline="0" dirty="0"/>
                        <a:t> t</a:t>
                      </a:r>
                      <a:r>
                        <a:rPr lang="en-SG" sz="1600" dirty="0"/>
                        <a:t>he addition of the IRAS data caused some of the temperature values to be unusually</a:t>
                      </a:r>
                      <a:r>
                        <a:rPr lang="en-SG" sz="1600" baseline="0" dirty="0"/>
                        <a:t> </a:t>
                      </a:r>
                      <a:r>
                        <a:rPr lang="en-SG" sz="1600" dirty="0"/>
                        <a:t>high. There were</a:t>
                      </a:r>
                      <a:r>
                        <a:rPr lang="en-SG" sz="1600" baseline="0" dirty="0"/>
                        <a:t> other objects in the non-compact sources that are not suitable for fitting a thermal blackbody spectrum as well (e.g. blazar). </a:t>
                      </a:r>
                      <a:endParaRPr lang="en-SG"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t>To avoid this problem, we only used compact sources for our fitting. </a:t>
                      </a:r>
                    </a:p>
                  </a:txBody>
                  <a:tcPr/>
                </a:tc>
                <a:extLst>
                  <a:ext uri="{0D108BD9-81ED-4DB2-BD59-A6C34878D82A}">
                    <a16:rowId xmlns:a16="http://schemas.microsoft.com/office/drawing/2014/main" val="3066247088"/>
                  </a:ext>
                </a:extLst>
              </a:tr>
            </a:tbl>
          </a:graphicData>
        </a:graphic>
      </p:graphicFrame>
      <p:sp>
        <p:nvSpPr>
          <p:cNvPr id="9" name="TextBox 8"/>
          <p:cNvSpPr txBox="1"/>
          <p:nvPr/>
        </p:nvSpPr>
        <p:spPr>
          <a:xfrm>
            <a:off x="323528" y="1700808"/>
            <a:ext cx="2304256" cy="1200329"/>
          </a:xfrm>
          <a:prstGeom prst="homePlate">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72000">
              <a:spcBef>
                <a:spcPts val="0"/>
              </a:spcBef>
              <a:spcAft>
                <a:spcPts val="0"/>
              </a:spcAft>
            </a:pPr>
            <a:r>
              <a:rPr lang="en-GB" sz="1800" i="0" dirty="0">
                <a:solidFill>
                  <a:schemeClr val="bg1">
                    <a:lumMod val="85000"/>
                  </a:schemeClr>
                </a:solidFill>
                <a:latin typeface="+mn-lt"/>
              </a:rPr>
              <a:t>Difference in Planck and Herschel beam sizes</a:t>
            </a:r>
          </a:p>
        </p:txBody>
      </p:sp>
      <p:sp>
        <p:nvSpPr>
          <p:cNvPr id="11" name="TextBox 10"/>
          <p:cNvSpPr txBox="1"/>
          <p:nvPr/>
        </p:nvSpPr>
        <p:spPr>
          <a:xfrm>
            <a:off x="323528" y="4509120"/>
            <a:ext cx="2305707" cy="923330"/>
          </a:xfrm>
          <a:prstGeom prst="homePlate">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latin typeface="+mn-lt"/>
              </a:rPr>
              <a:t>IRAS data for non-compact sources</a:t>
            </a:r>
            <a:endParaRPr lang="en-SG" sz="1800" i="0" dirty="0">
              <a:solidFill>
                <a:schemeClr val="tx1"/>
              </a:solidFill>
              <a:latin typeface="+mn-lt"/>
            </a:endParaRPr>
          </a:p>
        </p:txBody>
      </p:sp>
    </p:spTree>
    <p:extLst>
      <p:ext uri="{BB962C8B-B14F-4D97-AF65-F5344CB8AC3E}">
        <p14:creationId xmlns:p14="http://schemas.microsoft.com/office/powerpoint/2010/main" val="193192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Early SED fitting: Process and road blocks</a:t>
            </a:r>
            <a:endParaRPr lang="en-SG" dirty="0">
              <a:solidFill>
                <a:schemeClr val="tx1"/>
              </a:solidFill>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923968"/>
              </p:ext>
            </p:extLst>
          </p:nvPr>
        </p:nvGraphicFramePr>
        <p:xfrm>
          <a:off x="107504" y="1844824"/>
          <a:ext cx="8782880" cy="3554328"/>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1512168">
                <a:tc>
                  <a:txBody>
                    <a:bodyPr/>
                    <a:lstStyle/>
                    <a:p>
                      <a:endParaRPr lang="en-SG" dirty="0"/>
                    </a:p>
                    <a:p>
                      <a:endParaRPr lang="en-SG" dirty="0"/>
                    </a:p>
                    <a:p>
                      <a:endParaRPr lang="en-SG" dirty="0"/>
                    </a:p>
                    <a:p>
                      <a:endParaRPr lang="en-SG"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err="1"/>
                        <a:t>Akari</a:t>
                      </a:r>
                      <a:r>
                        <a:rPr lang="en-GB" sz="1600" dirty="0"/>
                        <a:t> data requires a surface brightness/flux correction for compact extended sources (</a:t>
                      </a:r>
                      <a:r>
                        <a:rPr lang="en-GB" sz="1600" dirty="0" err="1"/>
                        <a:t>Ueta</a:t>
                      </a:r>
                      <a:r>
                        <a:rPr lang="en-GB" sz="1600" dirty="0"/>
                        <a:t> et al., 2016)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t>We only had </a:t>
                      </a:r>
                      <a:r>
                        <a:rPr lang="en-SG" sz="1600" dirty="0" err="1"/>
                        <a:t>Akari</a:t>
                      </a:r>
                      <a:r>
                        <a:rPr lang="en-SG" sz="1600" dirty="0"/>
                        <a:t> data for some 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tx1"/>
                        </a:solidFill>
                      </a:endParaRPr>
                    </a:p>
                  </a:txBody>
                  <a:tcPr/>
                </a:tc>
                <a:extLst>
                  <a:ext uri="{0D108BD9-81ED-4DB2-BD59-A6C34878D82A}">
                    <a16:rowId xmlns:a16="http://schemas.microsoft.com/office/drawing/2014/main" val="3761662847"/>
                  </a:ext>
                </a:extLst>
              </a:tr>
              <a:tr h="2042160">
                <a:tc>
                  <a:txBody>
                    <a:bodyPr/>
                    <a:lstStyle/>
                    <a:p>
                      <a:endParaRPr lang="en-SG" dirty="0">
                        <a:solidFill>
                          <a:schemeClr val="bg1">
                            <a:lumMod val="85000"/>
                          </a:schemeClr>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u="none" strike="noStrike" dirty="0">
                          <a:solidFill>
                            <a:schemeClr val="bg1">
                              <a:lumMod val="85000"/>
                            </a:schemeClr>
                          </a:solidFill>
                          <a:effectLst/>
                        </a:rPr>
                        <a:t>We used the </a:t>
                      </a:r>
                      <a:r>
                        <a:rPr lang="en-SG" sz="1600" u="none" strike="noStrike" dirty="0" err="1">
                          <a:solidFill>
                            <a:schemeClr val="bg1">
                              <a:lumMod val="85000"/>
                            </a:schemeClr>
                          </a:solidFill>
                          <a:effectLst/>
                        </a:rPr>
                        <a:t>Nelder</a:t>
                      </a:r>
                      <a:r>
                        <a:rPr lang="en-SG" sz="1600" u="none" strike="noStrike" dirty="0">
                          <a:solidFill>
                            <a:schemeClr val="bg1">
                              <a:lumMod val="85000"/>
                            </a:schemeClr>
                          </a:solidFill>
                          <a:effectLst/>
                        </a:rPr>
                        <a:t>-Mead method in </a:t>
                      </a:r>
                      <a:r>
                        <a:rPr lang="en-SG" sz="1600" u="none" strike="noStrike" dirty="0" err="1">
                          <a:solidFill>
                            <a:schemeClr val="bg1">
                              <a:lumMod val="85000"/>
                            </a:schemeClr>
                          </a:solidFill>
                          <a:effectLst/>
                        </a:rPr>
                        <a:t>scipy.optimize</a:t>
                      </a:r>
                      <a:r>
                        <a:rPr lang="en-SG" sz="1600" u="none" strike="noStrike" dirty="0">
                          <a:solidFill>
                            <a:schemeClr val="bg1">
                              <a:lumMod val="85000"/>
                            </a:schemeClr>
                          </a:solidFill>
                          <a:effectLst/>
                        </a:rPr>
                        <a:t> to find the points for initializing the MCMC. For some cases, max iteration number was reached before it reached convergence, and in some rare cases there was false convergence.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u="none" strike="noStrike" dirty="0">
                          <a:solidFill>
                            <a:schemeClr val="bg1">
                              <a:lumMod val="85000"/>
                            </a:schemeClr>
                          </a:solidFill>
                          <a:effectLst/>
                        </a:rPr>
                        <a:t>For these cases, we fell back on the initial guess.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bg1">
                            <a:lumMod val="85000"/>
                          </a:schemeClr>
                        </a:solidFill>
                      </a:endParaRPr>
                    </a:p>
                  </a:txBody>
                  <a:tcPr/>
                </a:tc>
                <a:extLst>
                  <a:ext uri="{0D108BD9-81ED-4DB2-BD59-A6C34878D82A}">
                    <a16:rowId xmlns:a16="http://schemas.microsoft.com/office/drawing/2014/main" val="3066247088"/>
                  </a:ext>
                </a:extLst>
              </a:tr>
            </a:tbl>
          </a:graphicData>
        </a:graphic>
      </p:graphicFrame>
      <p:sp>
        <p:nvSpPr>
          <p:cNvPr id="9" name="TextBox 8"/>
          <p:cNvSpPr txBox="1"/>
          <p:nvPr/>
        </p:nvSpPr>
        <p:spPr>
          <a:xfrm>
            <a:off x="323528" y="1921055"/>
            <a:ext cx="2304256" cy="646331"/>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latin typeface="+mn-lt"/>
              </a:rPr>
              <a:t>Problems with </a:t>
            </a:r>
            <a:r>
              <a:rPr lang="en-GB" sz="1800" i="0" dirty="0" err="1">
                <a:solidFill>
                  <a:schemeClr val="tx1"/>
                </a:solidFill>
                <a:latin typeface="+mn-lt"/>
              </a:rPr>
              <a:t>Akari</a:t>
            </a:r>
            <a:r>
              <a:rPr lang="en-GB" sz="1800" i="0" dirty="0">
                <a:solidFill>
                  <a:schemeClr val="tx1"/>
                </a:solidFill>
                <a:latin typeface="+mn-lt"/>
              </a:rPr>
              <a:t> data</a:t>
            </a:r>
          </a:p>
        </p:txBody>
      </p:sp>
      <p:sp>
        <p:nvSpPr>
          <p:cNvPr id="11" name="TextBox 10"/>
          <p:cNvSpPr txBox="1"/>
          <p:nvPr/>
        </p:nvSpPr>
        <p:spPr>
          <a:xfrm>
            <a:off x="322077" y="3501008"/>
            <a:ext cx="2305707" cy="646331"/>
          </a:xfrm>
          <a:prstGeom prst="homePlate">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72000">
              <a:spcBef>
                <a:spcPts val="0"/>
              </a:spcBef>
              <a:spcAft>
                <a:spcPts val="0"/>
              </a:spcAft>
            </a:pPr>
            <a:r>
              <a:rPr lang="en-GB" sz="1800" i="0" dirty="0">
                <a:solidFill>
                  <a:schemeClr val="bg1">
                    <a:lumMod val="85000"/>
                  </a:schemeClr>
                </a:solidFill>
              </a:rPr>
              <a:t>Convergence of the </a:t>
            </a:r>
            <a:r>
              <a:rPr lang="en-GB" sz="1800" i="0" dirty="0" err="1">
                <a:solidFill>
                  <a:schemeClr val="bg1">
                    <a:lumMod val="85000"/>
                  </a:schemeClr>
                </a:solidFill>
              </a:rPr>
              <a:t>Nelder</a:t>
            </a:r>
            <a:r>
              <a:rPr lang="en-GB" sz="1800" i="0" dirty="0">
                <a:solidFill>
                  <a:schemeClr val="bg1">
                    <a:lumMod val="85000"/>
                  </a:schemeClr>
                </a:solidFill>
              </a:rPr>
              <a:t>-Mead</a:t>
            </a:r>
            <a:endParaRPr lang="en-SG" sz="1800" i="0" dirty="0">
              <a:solidFill>
                <a:schemeClr val="bg1">
                  <a:lumMod val="85000"/>
                </a:schemeClr>
              </a:solidFill>
              <a:latin typeface="+mn-lt"/>
            </a:endParaRPr>
          </a:p>
        </p:txBody>
      </p:sp>
    </p:spTree>
    <p:extLst>
      <p:ext uri="{BB962C8B-B14F-4D97-AF65-F5344CB8AC3E}">
        <p14:creationId xmlns:p14="http://schemas.microsoft.com/office/powerpoint/2010/main" val="358948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Early SED fitting: Process and road blocks</a:t>
            </a:r>
            <a:endParaRPr lang="en-SG" dirty="0">
              <a:solidFill>
                <a:schemeClr val="tx1"/>
              </a:solidFill>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7412286"/>
              </p:ext>
            </p:extLst>
          </p:nvPr>
        </p:nvGraphicFramePr>
        <p:xfrm>
          <a:off x="107504" y="1844824"/>
          <a:ext cx="8782880" cy="3554328"/>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1512168">
                <a:tc>
                  <a:txBody>
                    <a:bodyPr/>
                    <a:lstStyle/>
                    <a:p>
                      <a:endParaRPr lang="en-SG" dirty="0"/>
                    </a:p>
                    <a:p>
                      <a:endParaRPr lang="en-SG" dirty="0"/>
                    </a:p>
                    <a:p>
                      <a:endParaRPr lang="en-SG" dirty="0"/>
                    </a:p>
                    <a:p>
                      <a:endParaRPr lang="en-SG"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err="1">
                          <a:solidFill>
                            <a:schemeClr val="bg1">
                              <a:lumMod val="85000"/>
                            </a:schemeClr>
                          </a:solidFill>
                        </a:rPr>
                        <a:t>Akari</a:t>
                      </a:r>
                      <a:r>
                        <a:rPr lang="en-GB" sz="1600" dirty="0">
                          <a:solidFill>
                            <a:schemeClr val="bg1">
                              <a:lumMod val="85000"/>
                            </a:schemeClr>
                          </a:solidFill>
                        </a:rPr>
                        <a:t> data requires a surface brightness/flux correction for compact extended sources (</a:t>
                      </a:r>
                      <a:r>
                        <a:rPr lang="en-GB" sz="1600" dirty="0" err="1">
                          <a:solidFill>
                            <a:schemeClr val="bg1">
                              <a:lumMod val="85000"/>
                            </a:schemeClr>
                          </a:solidFill>
                        </a:rPr>
                        <a:t>Ueta</a:t>
                      </a:r>
                      <a:r>
                        <a:rPr lang="en-GB" sz="1600" dirty="0">
                          <a:solidFill>
                            <a:schemeClr val="bg1">
                              <a:lumMod val="85000"/>
                            </a:schemeClr>
                          </a:solidFill>
                        </a:rPr>
                        <a:t> et al., 2016)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bg1">
                              <a:lumMod val="85000"/>
                            </a:schemeClr>
                          </a:solidFill>
                        </a:rPr>
                        <a:t>We only had </a:t>
                      </a:r>
                      <a:r>
                        <a:rPr lang="en-GB" sz="1600" dirty="0" err="1">
                          <a:solidFill>
                            <a:schemeClr val="bg1">
                              <a:lumMod val="85000"/>
                            </a:schemeClr>
                          </a:solidFill>
                        </a:rPr>
                        <a:t>Akari</a:t>
                      </a:r>
                      <a:r>
                        <a:rPr lang="en-GB" sz="1600" baseline="0" dirty="0">
                          <a:solidFill>
                            <a:schemeClr val="bg1">
                              <a:lumMod val="85000"/>
                            </a:schemeClr>
                          </a:solidFill>
                        </a:rPr>
                        <a:t> data for some sources</a:t>
                      </a:r>
                      <a:endParaRPr lang="en-SG" sz="1600" dirty="0">
                        <a:solidFill>
                          <a:schemeClr val="bg1">
                            <a:lumMod val="85000"/>
                          </a:schemeClr>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tx1"/>
                        </a:solidFill>
                      </a:endParaRPr>
                    </a:p>
                  </a:txBody>
                  <a:tcPr/>
                </a:tc>
                <a:extLst>
                  <a:ext uri="{0D108BD9-81ED-4DB2-BD59-A6C34878D82A}">
                    <a16:rowId xmlns:a16="http://schemas.microsoft.com/office/drawing/2014/main" val="3761662847"/>
                  </a:ext>
                </a:extLst>
              </a:tr>
              <a:tr h="2042160">
                <a:tc>
                  <a:txBody>
                    <a:bodyPr/>
                    <a:lstStyle/>
                    <a:p>
                      <a:endParaRPr lang="en-SG" dirty="0">
                        <a:solidFill>
                          <a:schemeClr val="bg1">
                            <a:lumMod val="85000"/>
                          </a:schemeClr>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u="none" strike="noStrike" dirty="0">
                          <a:effectLst/>
                        </a:rPr>
                        <a:t>We used the </a:t>
                      </a:r>
                      <a:r>
                        <a:rPr lang="en-SG" sz="1600" u="none" strike="noStrike" dirty="0" err="1">
                          <a:effectLst/>
                        </a:rPr>
                        <a:t>Nelder</a:t>
                      </a:r>
                      <a:r>
                        <a:rPr lang="en-SG" sz="1600" u="none" strike="noStrike" dirty="0">
                          <a:effectLst/>
                        </a:rPr>
                        <a:t>-Mead method in </a:t>
                      </a:r>
                      <a:r>
                        <a:rPr lang="en-SG" sz="1600" u="none" strike="noStrike" dirty="0" err="1">
                          <a:effectLst/>
                        </a:rPr>
                        <a:t>scipy.optimize</a:t>
                      </a:r>
                      <a:r>
                        <a:rPr lang="en-SG" sz="1600" u="none" strike="noStrike" dirty="0">
                          <a:effectLst/>
                        </a:rPr>
                        <a:t> to find the points for initializing the MCMC. For some cases, max iteration number was reached before it reached convergence, and in some rare cases there was false convergence.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u="none" strike="noStrike" dirty="0">
                          <a:effectLst/>
                        </a:rPr>
                        <a:t>For these cases, we fell back on the initial guess.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bg1">
                            <a:lumMod val="85000"/>
                          </a:schemeClr>
                        </a:solidFill>
                      </a:endParaRPr>
                    </a:p>
                  </a:txBody>
                  <a:tcPr/>
                </a:tc>
                <a:extLst>
                  <a:ext uri="{0D108BD9-81ED-4DB2-BD59-A6C34878D82A}">
                    <a16:rowId xmlns:a16="http://schemas.microsoft.com/office/drawing/2014/main" val="3066247088"/>
                  </a:ext>
                </a:extLst>
              </a:tr>
            </a:tbl>
          </a:graphicData>
        </a:graphic>
      </p:graphicFrame>
      <p:sp>
        <p:nvSpPr>
          <p:cNvPr id="9" name="TextBox 8"/>
          <p:cNvSpPr txBox="1"/>
          <p:nvPr/>
        </p:nvSpPr>
        <p:spPr>
          <a:xfrm>
            <a:off x="323528" y="1921055"/>
            <a:ext cx="2304256" cy="646331"/>
          </a:xfrm>
          <a:prstGeom prst="homePlate">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72000">
              <a:spcBef>
                <a:spcPts val="0"/>
              </a:spcBef>
              <a:spcAft>
                <a:spcPts val="0"/>
              </a:spcAft>
            </a:pPr>
            <a:r>
              <a:rPr lang="en-GB" sz="1800" i="0" dirty="0">
                <a:solidFill>
                  <a:schemeClr val="bg1">
                    <a:lumMod val="85000"/>
                  </a:schemeClr>
                </a:solidFill>
                <a:latin typeface="+mn-lt"/>
              </a:rPr>
              <a:t>Problems with </a:t>
            </a:r>
            <a:r>
              <a:rPr lang="en-GB" sz="1800" i="0" dirty="0" err="1">
                <a:solidFill>
                  <a:schemeClr val="bg1">
                    <a:lumMod val="85000"/>
                  </a:schemeClr>
                </a:solidFill>
                <a:latin typeface="+mn-lt"/>
              </a:rPr>
              <a:t>Akari</a:t>
            </a:r>
            <a:r>
              <a:rPr lang="en-GB" sz="1800" i="0" dirty="0">
                <a:solidFill>
                  <a:schemeClr val="bg1">
                    <a:lumMod val="85000"/>
                  </a:schemeClr>
                </a:solidFill>
                <a:latin typeface="+mn-lt"/>
              </a:rPr>
              <a:t> data</a:t>
            </a:r>
          </a:p>
        </p:txBody>
      </p:sp>
      <p:sp>
        <p:nvSpPr>
          <p:cNvPr id="11" name="TextBox 10"/>
          <p:cNvSpPr txBox="1"/>
          <p:nvPr/>
        </p:nvSpPr>
        <p:spPr>
          <a:xfrm>
            <a:off x="322077" y="3501008"/>
            <a:ext cx="2305707" cy="646331"/>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rPr>
              <a:t>Convergence of the </a:t>
            </a:r>
            <a:r>
              <a:rPr lang="en-GB" sz="1800" i="0" dirty="0" err="1">
                <a:solidFill>
                  <a:schemeClr val="tx1"/>
                </a:solidFill>
              </a:rPr>
              <a:t>Nelder</a:t>
            </a:r>
            <a:r>
              <a:rPr lang="en-GB" sz="1800" i="0" dirty="0">
                <a:solidFill>
                  <a:schemeClr val="tx1"/>
                </a:solidFill>
              </a:rPr>
              <a:t>-Mead</a:t>
            </a:r>
            <a:endParaRPr lang="en-SG" sz="1800" i="0" dirty="0">
              <a:solidFill>
                <a:schemeClr val="tx1"/>
              </a:solidFill>
            </a:endParaRPr>
          </a:p>
        </p:txBody>
      </p:sp>
    </p:spTree>
    <p:extLst>
      <p:ext uri="{BB962C8B-B14F-4D97-AF65-F5344CB8AC3E}">
        <p14:creationId xmlns:p14="http://schemas.microsoft.com/office/powerpoint/2010/main" val="211318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1"/>
                </a:solidFill>
                <a:latin typeface="+mj-lt"/>
              </a:rPr>
              <a:t>Results: Comparisons with literature (HRS)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5620630"/>
              </p:ext>
            </p:extLst>
          </p:nvPr>
        </p:nvGraphicFramePr>
        <p:xfrm>
          <a:off x="107504" y="1844824"/>
          <a:ext cx="8782880" cy="3914368"/>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1872208">
                <a:tc>
                  <a:txBody>
                    <a:bodyPr/>
                    <a:lstStyle/>
                    <a:p>
                      <a:endParaRPr lang="en-SG" dirty="0">
                        <a:solidFill>
                          <a:schemeClr val="tx1"/>
                        </a:solidFill>
                      </a:endParaRPr>
                    </a:p>
                    <a:p>
                      <a:endParaRPr lang="en-SG" dirty="0">
                        <a:solidFill>
                          <a:schemeClr val="tx1"/>
                        </a:solidFill>
                      </a:endParaRPr>
                    </a:p>
                    <a:p>
                      <a:endParaRPr lang="en-SG" dirty="0">
                        <a:solidFill>
                          <a:schemeClr val="tx1"/>
                        </a:solidFill>
                      </a:endParaRPr>
                    </a:p>
                    <a:p>
                      <a:endParaRPr lang="en-SG"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tx1"/>
                          </a:solidFill>
                        </a:rPr>
                        <a:t>Herschel Reference Survey (HRS) is a sample of 313 galaxies (15 &lt; D &lt; 25Mpc) spanning the whole range in morphological type (from </a:t>
                      </a:r>
                      <a:r>
                        <a:rPr lang="en-GB" sz="1600" dirty="0" err="1">
                          <a:solidFill>
                            <a:schemeClr val="tx1"/>
                          </a:solidFill>
                        </a:rPr>
                        <a:t>ellipticals</a:t>
                      </a:r>
                      <a:r>
                        <a:rPr lang="en-GB" sz="1600" dirty="0">
                          <a:solidFill>
                            <a:schemeClr val="tx1"/>
                          </a:solidFill>
                        </a:rPr>
                        <a:t> to late-type spirals)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tx1"/>
                          </a:solidFill>
                        </a:rPr>
                        <a:t>To verify that</a:t>
                      </a:r>
                      <a:r>
                        <a:rPr lang="en-GB" sz="1600" baseline="0" dirty="0">
                          <a:solidFill>
                            <a:schemeClr val="tx1"/>
                          </a:solidFill>
                        </a:rPr>
                        <a:t> our code and algorithm is working as expected</a:t>
                      </a:r>
                      <a:endParaRPr lang="en-GB" sz="16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solidFill>
                          <a:schemeClr val="tx1"/>
                        </a:solidFill>
                      </a:endParaRPr>
                    </a:p>
                  </a:txBody>
                  <a:tcPr/>
                </a:tc>
                <a:extLst>
                  <a:ext uri="{0D108BD9-81ED-4DB2-BD59-A6C34878D82A}">
                    <a16:rowId xmlns:a16="http://schemas.microsoft.com/office/drawing/2014/main" val="3761662847"/>
                  </a:ext>
                </a:extLst>
              </a:tr>
              <a:tr h="2042160">
                <a:tc>
                  <a:txBody>
                    <a:bodyPr/>
                    <a:lstStyle/>
                    <a:p>
                      <a:endParaRPr lang="en-SG"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u="none" strike="noStrike" dirty="0">
                          <a:solidFill>
                            <a:schemeClr val="tx1"/>
                          </a:solidFill>
                          <a:effectLst/>
                        </a:rPr>
                        <a:t>Applied</a:t>
                      </a:r>
                      <a:r>
                        <a:rPr lang="en-SG" sz="1600" u="none" strike="noStrike" baseline="0" dirty="0">
                          <a:solidFill>
                            <a:schemeClr val="tx1"/>
                          </a:solidFill>
                          <a:effectLst/>
                        </a:rPr>
                        <a:t> </a:t>
                      </a:r>
                      <a:r>
                        <a:rPr lang="en-SG" sz="1600" u="none" strike="noStrike" dirty="0">
                          <a:solidFill>
                            <a:schemeClr val="tx1"/>
                          </a:solidFill>
                          <a:effectLst/>
                        </a:rPr>
                        <a:t>the fitting algorithm to the same galaxies in the HRS data (100,160, 250, 350, 500</a:t>
                      </a:r>
                      <a:r>
                        <a:rPr lang="el-GR" sz="1600" u="none" strike="noStrike" dirty="0">
                          <a:solidFill>
                            <a:schemeClr val="tx1"/>
                          </a:solidFill>
                          <a:effectLst/>
                        </a:rPr>
                        <a:t>μ</a:t>
                      </a:r>
                      <a:r>
                        <a:rPr lang="en-SG" sz="1600" u="none" strike="noStrike" dirty="0">
                          <a:solidFill>
                            <a:schemeClr val="tx1"/>
                          </a:solidFill>
                          <a:effectLst/>
                        </a:rPr>
                        <a:t>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u="none" strike="noStrike" dirty="0">
                          <a:solidFill>
                            <a:schemeClr val="tx1"/>
                          </a:solidFill>
                          <a:effectLst/>
                        </a:rPr>
                        <a:t>Temperatures</a:t>
                      </a:r>
                      <a:r>
                        <a:rPr lang="en-SG" sz="1600" u="none" strike="noStrike" baseline="0" dirty="0">
                          <a:solidFill>
                            <a:schemeClr val="tx1"/>
                          </a:solidFill>
                          <a:effectLst/>
                        </a:rPr>
                        <a:t> and betas agree within the margin of error to the results in the </a:t>
                      </a:r>
                      <a:r>
                        <a:rPr lang="en-SG" sz="1600" u="none" strike="noStrike" baseline="0" dirty="0" err="1">
                          <a:solidFill>
                            <a:schemeClr val="tx1"/>
                          </a:solidFill>
                          <a:effectLst/>
                        </a:rPr>
                        <a:t>Cortese</a:t>
                      </a:r>
                      <a:r>
                        <a:rPr lang="en-SG" sz="1600" u="none" strike="noStrike" baseline="0" dirty="0">
                          <a:solidFill>
                            <a:schemeClr val="tx1"/>
                          </a:solidFill>
                          <a:effectLst/>
                        </a:rPr>
                        <a:t> 2014 paper.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u="none" strike="noStrike" dirty="0">
                        <a:solidFill>
                          <a:schemeClr val="tx1"/>
                        </a:solidFill>
                        <a:effectLst/>
                      </a:endParaRPr>
                    </a:p>
                  </a:txBody>
                  <a:tcPr/>
                </a:tc>
                <a:extLst>
                  <a:ext uri="{0D108BD9-81ED-4DB2-BD59-A6C34878D82A}">
                    <a16:rowId xmlns:a16="http://schemas.microsoft.com/office/drawing/2014/main" val="3066247088"/>
                  </a:ext>
                </a:extLst>
              </a:tr>
            </a:tbl>
          </a:graphicData>
        </a:graphic>
      </p:graphicFrame>
      <p:sp>
        <p:nvSpPr>
          <p:cNvPr id="9" name="TextBox 8"/>
          <p:cNvSpPr txBox="1"/>
          <p:nvPr/>
        </p:nvSpPr>
        <p:spPr>
          <a:xfrm>
            <a:off x="323528" y="1921055"/>
            <a:ext cx="2304256" cy="923330"/>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latin typeface="+mn-lt"/>
              </a:rPr>
              <a:t>What is HRS and purpose of comparison</a:t>
            </a:r>
          </a:p>
        </p:txBody>
      </p:sp>
      <p:sp>
        <p:nvSpPr>
          <p:cNvPr id="11" name="TextBox 10"/>
          <p:cNvSpPr txBox="1"/>
          <p:nvPr/>
        </p:nvSpPr>
        <p:spPr>
          <a:xfrm>
            <a:off x="322077" y="3802008"/>
            <a:ext cx="2305707" cy="646331"/>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rPr>
              <a:t>Comparison results</a:t>
            </a:r>
            <a:endParaRPr lang="en-SG" sz="1800" i="0" dirty="0">
              <a:solidFill>
                <a:schemeClr val="tx1"/>
              </a:solidFill>
            </a:endParaRPr>
          </a:p>
        </p:txBody>
      </p:sp>
    </p:spTree>
    <p:extLst>
      <p:ext uri="{BB962C8B-B14F-4D97-AF65-F5344CB8AC3E}">
        <p14:creationId xmlns:p14="http://schemas.microsoft.com/office/powerpoint/2010/main" val="291663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400" dirty="0">
                <a:solidFill>
                  <a:schemeClr val="tx1"/>
                </a:solidFill>
                <a:latin typeface="+mj-lt"/>
              </a:rPr>
              <a:t>HRS comparison: ratio of beta obtained by us to beta obtained by </a:t>
            </a:r>
            <a:r>
              <a:rPr lang="en-SG" sz="2400" dirty="0" err="1">
                <a:solidFill>
                  <a:schemeClr val="tx1"/>
                </a:solidFill>
                <a:latin typeface="+mj-lt"/>
              </a:rPr>
              <a:t>Cortese</a:t>
            </a:r>
            <a:r>
              <a:rPr lang="en-SG" sz="2400" dirty="0">
                <a:solidFill>
                  <a:schemeClr val="tx1"/>
                </a:solidFill>
                <a:latin typeface="+mj-lt"/>
              </a:rPr>
              <a:t> paper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943100"/>
            <a:ext cx="5943600" cy="4457700"/>
          </a:xfrm>
        </p:spPr>
      </p:pic>
    </p:spTree>
    <p:extLst>
      <p:ext uri="{BB962C8B-B14F-4D97-AF65-F5344CB8AC3E}">
        <p14:creationId xmlns:p14="http://schemas.microsoft.com/office/powerpoint/2010/main" val="290216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400" dirty="0">
                <a:solidFill>
                  <a:schemeClr val="tx1"/>
                </a:solidFill>
                <a:latin typeface="+mj-lt"/>
              </a:rPr>
              <a:t>HRS comparison: ratio of temperature obtained by us to beta obtained by </a:t>
            </a:r>
            <a:r>
              <a:rPr lang="en-SG" sz="2400" dirty="0" err="1">
                <a:solidFill>
                  <a:schemeClr val="tx1"/>
                </a:solidFill>
                <a:latin typeface="+mj-lt"/>
              </a:rPr>
              <a:t>Cortese</a:t>
            </a:r>
            <a:r>
              <a:rPr lang="en-SG" sz="2400" dirty="0">
                <a:solidFill>
                  <a:schemeClr val="tx1"/>
                </a:solidFill>
                <a:latin typeface="+mj-lt"/>
              </a:rPr>
              <a:t> paper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916832"/>
            <a:ext cx="5943600" cy="4457700"/>
          </a:xfrm>
        </p:spPr>
      </p:pic>
    </p:spTree>
    <p:extLst>
      <p:ext uri="{BB962C8B-B14F-4D97-AF65-F5344CB8AC3E}">
        <p14:creationId xmlns:p14="http://schemas.microsoft.com/office/powerpoint/2010/main" val="139198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Results on Planck Data</a:t>
            </a:r>
            <a:endParaRPr lang="en-SG" dirty="0">
              <a:solidFill>
                <a:schemeClr val="tx1"/>
              </a:solidFill>
              <a:latin typeface="+mj-lt"/>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GB" sz="2000" dirty="0"/>
              <a:t>Applied the fitting to the compact Planck sources</a:t>
            </a:r>
          </a:p>
          <a:p>
            <a:pPr>
              <a:buFont typeface="Arial" panose="020B0604020202020204" pitchFamily="34" charset="0"/>
              <a:buChar char="•"/>
            </a:pPr>
            <a:r>
              <a:rPr lang="en-GB" sz="2000" dirty="0"/>
              <a:t>Mean temperature and emissivity index were similar, with a few with unusually high temperatures</a:t>
            </a:r>
          </a:p>
          <a:p>
            <a:pPr>
              <a:buFont typeface="Arial" panose="020B0604020202020204" pitchFamily="34" charset="0"/>
              <a:buChar char="•"/>
            </a:pPr>
            <a:endParaRPr lang="en-GB" sz="2000" dirty="0"/>
          </a:p>
          <a:p>
            <a:pPr>
              <a:buFont typeface="Arial" panose="020B0604020202020204" pitchFamily="34" charset="0"/>
              <a:buChar char="•"/>
            </a:pPr>
            <a:r>
              <a:rPr lang="en-GB" sz="2000" dirty="0"/>
              <a:t>Comparisons:</a:t>
            </a:r>
          </a:p>
          <a:p>
            <a:pPr lvl="1">
              <a:buFont typeface="Arial" panose="020B0604020202020204" pitchFamily="34" charset="0"/>
              <a:buChar char="•"/>
            </a:pPr>
            <a:r>
              <a:rPr lang="en-SG" sz="1800" dirty="0"/>
              <a:t>HRS mean beta: 1.76 +/- 0.47</a:t>
            </a:r>
          </a:p>
          <a:p>
            <a:pPr lvl="1">
              <a:buFont typeface="Arial" panose="020B0604020202020204" pitchFamily="34" charset="0"/>
              <a:buChar char="•"/>
            </a:pPr>
            <a:r>
              <a:rPr lang="en-SG" sz="1800" dirty="0"/>
              <a:t>Our mean beta: 1.83 +/- 0.23</a:t>
            </a:r>
          </a:p>
          <a:p>
            <a:pPr lvl="1">
              <a:buFont typeface="Arial" panose="020B0604020202020204" pitchFamily="34" charset="0"/>
              <a:buChar char="•"/>
            </a:pPr>
            <a:r>
              <a:rPr lang="en-SG" sz="1800" dirty="0"/>
              <a:t>HRS mean temperature: 22.7 +/- 3.5</a:t>
            </a:r>
          </a:p>
          <a:p>
            <a:pPr lvl="1">
              <a:buFont typeface="Arial" panose="020B0604020202020204" pitchFamily="34" charset="0"/>
              <a:buChar char="•"/>
            </a:pPr>
            <a:r>
              <a:rPr lang="en-SG" sz="1800" dirty="0"/>
              <a:t>Our mean temperature: 22.7 +/- 9.2</a:t>
            </a:r>
            <a:endParaRPr lang="en-GB" sz="1800" dirty="0"/>
          </a:p>
          <a:p>
            <a:pPr>
              <a:buFont typeface="Arial" panose="020B0604020202020204" pitchFamily="34" charset="0"/>
              <a:buChar char="•"/>
            </a:pPr>
            <a:endParaRPr lang="en-GB" sz="2000" dirty="0"/>
          </a:p>
          <a:p>
            <a:pPr>
              <a:buFont typeface="Arial" panose="020B0604020202020204" pitchFamily="34" charset="0"/>
              <a:buChar char="•"/>
            </a:pPr>
            <a:r>
              <a:rPr lang="en-GB" sz="2000" dirty="0"/>
              <a:t>Greater temperature variations </a:t>
            </a:r>
            <a:r>
              <a:rPr lang="en-US" altLang="zh-CN" sz="2000" dirty="0"/>
              <a:t>than HRS objects</a:t>
            </a:r>
          </a:p>
          <a:p>
            <a:pPr>
              <a:buFont typeface="Arial" panose="020B0604020202020204" pitchFamily="34" charset="0"/>
              <a:buChar char="•"/>
            </a:pPr>
            <a:r>
              <a:rPr lang="en-US" altLang="zh-CN" sz="2000" dirty="0"/>
              <a:t>Calculated dust mass from temperature and beta values</a:t>
            </a:r>
          </a:p>
          <a:p>
            <a:pPr>
              <a:buFont typeface="Arial" panose="020B0604020202020204" pitchFamily="34" charset="0"/>
              <a:buChar char="•"/>
            </a:pPr>
            <a:endParaRPr lang="en-GB" sz="2000" dirty="0"/>
          </a:p>
        </p:txBody>
      </p:sp>
    </p:spTree>
    <p:extLst>
      <p:ext uri="{BB962C8B-B14F-4D97-AF65-F5344CB8AC3E}">
        <p14:creationId xmlns:p14="http://schemas.microsoft.com/office/powerpoint/2010/main" val="639257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Beta distribution from our results</a:t>
            </a:r>
            <a:endParaRPr lang="en-SG" dirty="0">
              <a:solidFill>
                <a:schemeClr val="tx1"/>
              </a:solidFill>
              <a:latin typeface="+mj-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038" y="1772816"/>
            <a:ext cx="5583560" cy="4187670"/>
          </a:xfrm>
        </p:spPr>
      </p:pic>
      <p:sp>
        <p:nvSpPr>
          <p:cNvPr id="5" name="TextBox 4"/>
          <p:cNvSpPr txBox="1"/>
          <p:nvPr/>
        </p:nvSpPr>
        <p:spPr>
          <a:xfrm>
            <a:off x="107504" y="2204864"/>
            <a:ext cx="3888432" cy="4247317"/>
          </a:xfrm>
          <a:prstGeom prst="rect">
            <a:avLst/>
          </a:prstGeom>
          <a:noFill/>
        </p:spPr>
        <p:txBody>
          <a:bodyPr wrap="square" rtlCol="0">
            <a:spAutoFit/>
          </a:bodyPr>
          <a:lstStyle/>
          <a:p>
            <a:pPr marL="363538">
              <a:spcBef>
                <a:spcPts val="0"/>
              </a:spcBef>
              <a:spcAft>
                <a:spcPts val="0"/>
              </a:spcAft>
            </a:pPr>
            <a:r>
              <a:rPr lang="en-SG" sz="1800" i="0" dirty="0">
                <a:solidFill>
                  <a:srgbClr val="040404"/>
                </a:solidFill>
                <a:latin typeface="+mn-lt"/>
              </a:rPr>
              <a:t>Mean </a:t>
            </a:r>
            <a:r>
              <a:rPr lang="el-GR" sz="1800" i="0" dirty="0">
                <a:solidFill>
                  <a:srgbClr val="040404"/>
                </a:solidFill>
                <a:latin typeface="+mn-lt"/>
              </a:rPr>
              <a:t>β</a:t>
            </a:r>
            <a:r>
              <a:rPr lang="en-SG" sz="1800" i="0" dirty="0">
                <a:solidFill>
                  <a:srgbClr val="040404"/>
                </a:solidFill>
                <a:latin typeface="+mn-lt"/>
              </a:rPr>
              <a:t> of 1.83 ± 0.23 of the compact Planck sources is similar to the mean </a:t>
            </a:r>
            <a:r>
              <a:rPr lang="el-GR" sz="1800" i="0" dirty="0">
                <a:solidFill>
                  <a:srgbClr val="040404"/>
                </a:solidFill>
                <a:latin typeface="+mn-lt"/>
              </a:rPr>
              <a:t>β</a:t>
            </a:r>
            <a:r>
              <a:rPr lang="en-SG" sz="1800" i="0" dirty="0">
                <a:solidFill>
                  <a:srgbClr val="040404"/>
                </a:solidFill>
                <a:latin typeface="+mn-lt"/>
              </a:rPr>
              <a:t> of HRS galaxies of 1.76 </a:t>
            </a:r>
            <a:r>
              <a:rPr lang="en-SG" sz="1800" i="0" dirty="0">
                <a:solidFill>
                  <a:srgbClr val="040404"/>
                </a:solidFill>
              </a:rPr>
              <a:t>±</a:t>
            </a:r>
            <a:r>
              <a:rPr lang="en-SG" sz="1800" i="0" dirty="0">
                <a:solidFill>
                  <a:srgbClr val="040404"/>
                </a:solidFill>
                <a:latin typeface="+mn-lt"/>
              </a:rPr>
              <a:t> 0.47</a:t>
            </a: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r>
              <a:rPr lang="en-SG" sz="1800" i="0" dirty="0">
                <a:solidFill>
                  <a:srgbClr val="040404"/>
                </a:solidFill>
                <a:latin typeface="+mn-lt"/>
              </a:rPr>
              <a:t>There are a few galaxies with unusually low </a:t>
            </a:r>
            <a:r>
              <a:rPr lang="el-GR" sz="1800" i="0" dirty="0">
                <a:solidFill>
                  <a:srgbClr val="040404"/>
                </a:solidFill>
              </a:rPr>
              <a:t>β</a:t>
            </a:r>
            <a:r>
              <a:rPr lang="en-SG" sz="1800" i="0" dirty="0">
                <a:solidFill>
                  <a:srgbClr val="040404"/>
                </a:solidFill>
                <a:latin typeface="+mn-lt"/>
              </a:rPr>
              <a:t>, some of these roughly corresponds to the galaxies with unusually high temperature points as well. </a:t>
            </a: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endParaRPr lang="en-SG" sz="1800" i="0" dirty="0">
              <a:solidFill>
                <a:srgbClr val="040404"/>
              </a:solidFill>
              <a:latin typeface="+mn-lt"/>
            </a:endParaRPr>
          </a:p>
        </p:txBody>
      </p:sp>
      <p:sp>
        <p:nvSpPr>
          <p:cNvPr id="7" name="Rectangle: Rounded Corners 6"/>
          <p:cNvSpPr/>
          <p:nvPr/>
        </p:nvSpPr>
        <p:spPr bwMode="auto">
          <a:xfrm>
            <a:off x="7092280" y="4869160"/>
            <a:ext cx="1224136" cy="432048"/>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600" b="0" i="1" u="none" strike="noStrike" cap="none" normalizeH="0" baseline="0">
              <a:ln>
                <a:noFill/>
              </a:ln>
              <a:solidFill>
                <a:srgbClr val="6E6E6F"/>
              </a:solidFill>
              <a:effectLst/>
              <a:latin typeface="Verdana" pitchFamily="34" charset="0"/>
              <a:cs typeface="Times New Roman" pitchFamily="18" charset="0"/>
            </a:endParaRPr>
          </a:p>
        </p:txBody>
      </p:sp>
      <p:cxnSp>
        <p:nvCxnSpPr>
          <p:cNvPr id="9" name="Straight Arrow Connector 8"/>
          <p:cNvCxnSpPr/>
          <p:nvPr/>
        </p:nvCxnSpPr>
        <p:spPr bwMode="auto">
          <a:xfrm>
            <a:off x="3779912" y="4509120"/>
            <a:ext cx="3240360" cy="576064"/>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403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Our project: Determining dust properties in galaxies</a:t>
            </a:r>
            <a:endParaRPr lang="en-SG" dirty="0">
              <a:solidFill>
                <a:schemeClr val="tx1"/>
              </a:solidFill>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225891"/>
              </p:ext>
            </p:extLst>
          </p:nvPr>
        </p:nvGraphicFramePr>
        <p:xfrm>
          <a:off x="107504" y="1628800"/>
          <a:ext cx="8782880" cy="5041736"/>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1584176">
                <a:tc>
                  <a:txBody>
                    <a:bodyPr/>
                    <a:lstStyle/>
                    <a:p>
                      <a:endParaRPr lang="en-SG" dirty="0"/>
                    </a:p>
                    <a:p>
                      <a:endParaRPr lang="en-SG" dirty="0"/>
                    </a:p>
                    <a:p>
                      <a:endParaRPr lang="en-SG" dirty="0"/>
                    </a:p>
                    <a:p>
                      <a:endParaRPr lang="en-SG"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Different</a:t>
                      </a:r>
                      <a:r>
                        <a:rPr lang="en-GB" sz="1600" baseline="0" dirty="0"/>
                        <a:t> stellar populations galaxies produce and inject metals into the stellar medium that congregate to form dust particles of different size and composition. </a:t>
                      </a:r>
                      <a:endParaRPr lang="en-GB"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Approximately half of the radiative energy produced by galaxies is absorbed by dust grains and emitted in the</a:t>
                      </a:r>
                      <a:r>
                        <a:rPr lang="en-GB" sz="1600" baseline="0" dirty="0"/>
                        <a:t> infrared regime. </a:t>
                      </a:r>
                      <a:endParaRPr lang="en-GB" sz="1600" dirty="0"/>
                    </a:p>
                  </a:txBody>
                  <a:tcPr/>
                </a:tc>
                <a:extLst>
                  <a:ext uri="{0D108BD9-81ED-4DB2-BD59-A6C34878D82A}">
                    <a16:rowId xmlns:a16="http://schemas.microsoft.com/office/drawing/2014/main" val="3761662847"/>
                  </a:ext>
                </a:extLst>
              </a:tr>
              <a:tr h="1554480">
                <a:tc>
                  <a:txBody>
                    <a:bodyPr/>
                    <a:lstStyle/>
                    <a:p>
                      <a:endParaRPr lang="en-SG"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Allows</a:t>
                      </a:r>
                      <a:r>
                        <a:rPr lang="en-GB" sz="1600" baseline="0" dirty="0"/>
                        <a:t> us to characterize the properties of cosmic dust</a:t>
                      </a:r>
                      <a:endParaRPr lang="en-GB"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aseline="0" dirty="0"/>
                        <a:t>Powerful tool for understanding variations of dust properties with other galaxy characteristics, especially among high redshift galaxies.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aseline="0" dirty="0"/>
                        <a:t>Important insights into physical processes regulating galaxy evolution</a:t>
                      </a:r>
                    </a:p>
                  </a:txBody>
                  <a:tcPr/>
                </a:tc>
                <a:extLst>
                  <a:ext uri="{0D108BD9-81ED-4DB2-BD59-A6C34878D82A}">
                    <a16:rowId xmlns:a16="http://schemas.microsoft.com/office/drawing/2014/main" val="3066247088"/>
                  </a:ext>
                </a:extLst>
              </a:tr>
              <a:tr h="1080120">
                <a:tc>
                  <a:txBody>
                    <a:bodyPr/>
                    <a:lstStyle/>
                    <a:p>
                      <a:endParaRPr lang="en-SG" dirty="0"/>
                    </a:p>
                  </a:txBody>
                  <a:tcPr/>
                </a:tc>
                <a:tc>
                  <a:txBody>
                    <a:bodyPr/>
                    <a:lstStyle/>
                    <a:p>
                      <a:pPr marL="285750" indent="-285750">
                        <a:buFont typeface="Arial" panose="020B0604020202020204" pitchFamily="34" charset="0"/>
                        <a:buChar char="•"/>
                      </a:pPr>
                      <a:r>
                        <a:rPr lang="en-GB" sz="1600" dirty="0"/>
                        <a:t>Davies et al. (2012)</a:t>
                      </a:r>
                    </a:p>
                    <a:p>
                      <a:pPr marL="285750" indent="-285750">
                        <a:buFont typeface="Arial" panose="020B0604020202020204" pitchFamily="34" charset="0"/>
                        <a:buChar char="•"/>
                      </a:pPr>
                      <a:r>
                        <a:rPr lang="en-SG" sz="1600" dirty="0" err="1"/>
                        <a:t>Grossi</a:t>
                      </a:r>
                      <a:r>
                        <a:rPr lang="en-SG" sz="1600" dirty="0"/>
                        <a:t> et al. (2010), di </a:t>
                      </a:r>
                      <a:r>
                        <a:rPr lang="en-SG" sz="1600" dirty="0" err="1"/>
                        <a:t>Serego</a:t>
                      </a:r>
                      <a:r>
                        <a:rPr lang="en-SG" sz="1600" dirty="0"/>
                        <a:t> Alighieri et al. (2013) and De </a:t>
                      </a:r>
                      <a:r>
                        <a:rPr lang="en-SG" sz="1600" dirty="0" err="1"/>
                        <a:t>Looze</a:t>
                      </a:r>
                      <a:r>
                        <a:rPr lang="en-SG" sz="1600" dirty="0"/>
                        <a:t> et al. (2013)</a:t>
                      </a:r>
                    </a:p>
                    <a:p>
                      <a:pPr marL="285750" indent="-285750">
                        <a:buFont typeface="Arial" panose="020B0604020202020204" pitchFamily="34" charset="0"/>
                        <a:buChar char="•"/>
                      </a:pPr>
                      <a:r>
                        <a:rPr lang="en-GB" sz="1600" dirty="0" err="1"/>
                        <a:t>Cortese</a:t>
                      </a:r>
                      <a:r>
                        <a:rPr lang="en-GB" sz="1600" baseline="0" dirty="0"/>
                        <a:t> et al. (2014) and </a:t>
                      </a:r>
                      <a:r>
                        <a:rPr lang="en-GB" sz="1600" baseline="0" dirty="0" err="1"/>
                        <a:t>Ciesla</a:t>
                      </a:r>
                      <a:r>
                        <a:rPr lang="en-GB" sz="1600" baseline="0" dirty="0"/>
                        <a:t> et al. (2012)</a:t>
                      </a:r>
                      <a:endParaRPr lang="en-SG" sz="1600" dirty="0"/>
                    </a:p>
                  </a:txBody>
                  <a:tcPr/>
                </a:tc>
                <a:extLst>
                  <a:ext uri="{0D108BD9-81ED-4DB2-BD59-A6C34878D82A}">
                    <a16:rowId xmlns:a16="http://schemas.microsoft.com/office/drawing/2014/main" val="1658779723"/>
                  </a:ext>
                </a:extLst>
              </a:tr>
              <a:tr h="822960">
                <a:tc>
                  <a:txBody>
                    <a:bodyPr/>
                    <a:lstStyle/>
                    <a:p>
                      <a:endParaRPr lang="en-SG" dirty="0"/>
                    </a:p>
                  </a:txBody>
                  <a:tcPr/>
                </a:tc>
                <a:tc>
                  <a:txBody>
                    <a:bodyPr/>
                    <a:lstStyle/>
                    <a:p>
                      <a:pPr marL="285750" indent="-285750">
                        <a:buFont typeface="Arial" panose="020B0604020202020204" pitchFamily="34" charset="0"/>
                        <a:buChar char="•"/>
                      </a:pPr>
                      <a:r>
                        <a:rPr lang="en-GB" sz="1600" dirty="0"/>
                        <a:t>Use</a:t>
                      </a:r>
                      <a:r>
                        <a:rPr lang="en-GB" sz="1600" baseline="0" dirty="0"/>
                        <a:t> data from Planck, Herschel, and IRAS data to estimate properties of dust such as dust mass and temperature for the compact sources in the Planck catalogue</a:t>
                      </a:r>
                      <a:endParaRPr lang="en-SG" sz="1600" dirty="0"/>
                    </a:p>
                  </a:txBody>
                  <a:tcPr/>
                </a:tc>
                <a:extLst>
                  <a:ext uri="{0D108BD9-81ED-4DB2-BD59-A6C34878D82A}">
                    <a16:rowId xmlns:a16="http://schemas.microsoft.com/office/drawing/2014/main" val="2986876876"/>
                  </a:ext>
                </a:extLst>
              </a:tr>
            </a:tbl>
          </a:graphicData>
        </a:graphic>
      </p:graphicFrame>
      <p:sp>
        <p:nvSpPr>
          <p:cNvPr id="9" name="TextBox 8"/>
          <p:cNvSpPr txBox="1"/>
          <p:nvPr/>
        </p:nvSpPr>
        <p:spPr>
          <a:xfrm>
            <a:off x="251520" y="1698583"/>
            <a:ext cx="2628000" cy="71508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72000">
              <a:spcBef>
                <a:spcPts val="0"/>
              </a:spcBef>
              <a:spcAft>
                <a:spcPts val="0"/>
              </a:spcAft>
            </a:pPr>
            <a:r>
              <a:rPr lang="en-GB" sz="1800" i="0" dirty="0">
                <a:solidFill>
                  <a:schemeClr val="bg1"/>
                </a:solidFill>
                <a:latin typeface="+mn-lt"/>
              </a:rPr>
              <a:t>Why this research is important</a:t>
            </a:r>
            <a:endParaRPr lang="en-SG" sz="1800" i="0" dirty="0">
              <a:solidFill>
                <a:schemeClr val="bg1"/>
              </a:solidFill>
              <a:latin typeface="+mn-lt"/>
            </a:endParaRPr>
          </a:p>
        </p:txBody>
      </p:sp>
      <p:sp>
        <p:nvSpPr>
          <p:cNvPr id="10" name="TextBox 9"/>
          <p:cNvSpPr txBox="1"/>
          <p:nvPr/>
        </p:nvSpPr>
        <p:spPr>
          <a:xfrm>
            <a:off x="251520" y="5922554"/>
            <a:ext cx="2628000" cy="44267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72000">
              <a:spcBef>
                <a:spcPts val="0"/>
              </a:spcBef>
              <a:spcAft>
                <a:spcPts val="0"/>
              </a:spcAft>
            </a:pPr>
            <a:r>
              <a:rPr lang="en-GB" sz="2000" i="0" dirty="0">
                <a:solidFill>
                  <a:schemeClr val="bg1"/>
                </a:solidFill>
                <a:latin typeface="+mn-lt"/>
              </a:rPr>
              <a:t>Our project</a:t>
            </a:r>
            <a:endParaRPr lang="en-SG" sz="2000" i="0" dirty="0">
              <a:solidFill>
                <a:schemeClr val="bg1"/>
              </a:solidFill>
              <a:latin typeface="+mn-lt"/>
            </a:endParaRPr>
          </a:p>
        </p:txBody>
      </p:sp>
      <p:sp>
        <p:nvSpPr>
          <p:cNvPr id="11" name="TextBox 10"/>
          <p:cNvSpPr txBox="1"/>
          <p:nvPr/>
        </p:nvSpPr>
        <p:spPr>
          <a:xfrm>
            <a:off x="251520" y="3273710"/>
            <a:ext cx="2628000" cy="71508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72000">
              <a:spcBef>
                <a:spcPts val="0"/>
              </a:spcBef>
              <a:spcAft>
                <a:spcPts val="0"/>
              </a:spcAft>
            </a:pPr>
            <a:r>
              <a:rPr lang="en-GB" sz="1800" i="0" dirty="0">
                <a:solidFill>
                  <a:schemeClr val="bg1"/>
                </a:solidFill>
                <a:latin typeface="+mn-lt"/>
              </a:rPr>
              <a:t>What the sub-mm SED fluxes can tell us</a:t>
            </a:r>
            <a:endParaRPr lang="en-SG" sz="1800" i="0" dirty="0">
              <a:solidFill>
                <a:schemeClr val="bg1"/>
              </a:solidFill>
              <a:latin typeface="+mn-lt"/>
            </a:endParaRPr>
          </a:p>
        </p:txBody>
      </p:sp>
      <p:sp>
        <p:nvSpPr>
          <p:cNvPr id="12" name="TextBox 11"/>
          <p:cNvSpPr txBox="1"/>
          <p:nvPr/>
        </p:nvSpPr>
        <p:spPr>
          <a:xfrm>
            <a:off x="251520" y="4797152"/>
            <a:ext cx="2628000" cy="71508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72000">
              <a:spcBef>
                <a:spcPts val="0"/>
              </a:spcBef>
              <a:spcAft>
                <a:spcPts val="0"/>
              </a:spcAft>
            </a:pPr>
            <a:r>
              <a:rPr lang="en-GB" sz="1800" i="0" dirty="0">
                <a:solidFill>
                  <a:schemeClr val="bg1"/>
                </a:solidFill>
                <a:latin typeface="+mn-lt"/>
              </a:rPr>
              <a:t>Previous similar studies</a:t>
            </a:r>
            <a:endParaRPr lang="en-SG" sz="1800" i="0" dirty="0">
              <a:solidFill>
                <a:schemeClr val="bg1"/>
              </a:solidFill>
              <a:latin typeface="+mn-lt"/>
            </a:endParaRPr>
          </a:p>
        </p:txBody>
      </p:sp>
    </p:spTree>
    <p:extLst>
      <p:ext uri="{BB962C8B-B14F-4D97-AF65-F5344CB8AC3E}">
        <p14:creationId xmlns:p14="http://schemas.microsoft.com/office/powerpoint/2010/main" val="644264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Temperature distribution from our results</a:t>
            </a:r>
            <a:endParaRPr lang="en-SG" dirty="0">
              <a:solidFill>
                <a:schemeClr val="tx1"/>
              </a:solidFill>
              <a:latin typeface="+mj-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342" y="1484784"/>
            <a:ext cx="5559557" cy="4169668"/>
          </a:xfrm>
        </p:spPr>
      </p:pic>
      <p:sp>
        <p:nvSpPr>
          <p:cNvPr id="6" name="TextBox 5"/>
          <p:cNvSpPr txBox="1"/>
          <p:nvPr/>
        </p:nvSpPr>
        <p:spPr>
          <a:xfrm>
            <a:off x="179512" y="2060848"/>
            <a:ext cx="3672408" cy="4247317"/>
          </a:xfrm>
          <a:prstGeom prst="rect">
            <a:avLst/>
          </a:prstGeom>
          <a:noFill/>
        </p:spPr>
        <p:txBody>
          <a:bodyPr wrap="square" rtlCol="0">
            <a:spAutoFit/>
          </a:bodyPr>
          <a:lstStyle/>
          <a:p>
            <a:pPr marL="363538">
              <a:spcBef>
                <a:spcPts val="0"/>
              </a:spcBef>
              <a:spcAft>
                <a:spcPts val="0"/>
              </a:spcAft>
            </a:pPr>
            <a:r>
              <a:rPr lang="en-SG" sz="1800" i="0" dirty="0">
                <a:solidFill>
                  <a:srgbClr val="040404"/>
                </a:solidFill>
                <a:latin typeface="+mn-lt"/>
              </a:rPr>
              <a:t>Mean T of 22.7 ± 9.2 of the compact Planck sources is similar to the mean T of HRS galaxies of 22.7 ± 3.5, but there is much larger variation in temperature in the Planck compact sources. </a:t>
            </a: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r>
              <a:rPr lang="en-SG" sz="1800" i="0" dirty="0">
                <a:solidFill>
                  <a:srgbClr val="040404"/>
                </a:solidFill>
                <a:latin typeface="+mn-lt"/>
              </a:rPr>
              <a:t>There were galaxies with unusually high temperatures (&gt;40K) —we identified those and looked into possible explanations. </a:t>
            </a: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endParaRPr lang="en-SG" sz="1800" i="0" dirty="0">
              <a:solidFill>
                <a:srgbClr val="040404"/>
              </a:solidFill>
              <a:latin typeface="+mn-lt"/>
            </a:endParaRPr>
          </a:p>
        </p:txBody>
      </p:sp>
      <p:sp>
        <p:nvSpPr>
          <p:cNvPr id="7" name="Rectangle: Rounded Corners 6"/>
          <p:cNvSpPr/>
          <p:nvPr/>
        </p:nvSpPr>
        <p:spPr bwMode="auto">
          <a:xfrm>
            <a:off x="6012160" y="2060848"/>
            <a:ext cx="2304256" cy="1224136"/>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600" b="0" i="1" u="none" strike="noStrike" cap="none" normalizeH="0" baseline="0">
              <a:ln>
                <a:noFill/>
              </a:ln>
              <a:solidFill>
                <a:srgbClr val="6E6E6F"/>
              </a:solidFill>
              <a:effectLst/>
              <a:latin typeface="Verdana" pitchFamily="34" charset="0"/>
              <a:cs typeface="Times New Roman" pitchFamily="18" charset="0"/>
            </a:endParaRPr>
          </a:p>
        </p:txBody>
      </p:sp>
      <p:cxnSp>
        <p:nvCxnSpPr>
          <p:cNvPr id="9" name="Straight Arrow Connector 8"/>
          <p:cNvCxnSpPr/>
          <p:nvPr/>
        </p:nvCxnSpPr>
        <p:spPr bwMode="auto">
          <a:xfrm flipV="1">
            <a:off x="3491880" y="2924944"/>
            <a:ext cx="2376264" cy="129614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53808" y="2128625"/>
            <a:ext cx="864096"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62.04K</a:t>
            </a:r>
          </a:p>
        </p:txBody>
      </p:sp>
      <p:sp>
        <p:nvSpPr>
          <p:cNvPr id="10" name="TextBox 9"/>
          <p:cNvSpPr txBox="1"/>
          <p:nvPr/>
        </p:nvSpPr>
        <p:spPr>
          <a:xfrm>
            <a:off x="6093983" y="2771055"/>
            <a:ext cx="1187915"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43.26K</a:t>
            </a:r>
          </a:p>
        </p:txBody>
      </p:sp>
      <p:sp>
        <p:nvSpPr>
          <p:cNvPr id="11" name="TextBox 10"/>
          <p:cNvSpPr txBox="1"/>
          <p:nvPr/>
        </p:nvSpPr>
        <p:spPr>
          <a:xfrm>
            <a:off x="7460087" y="2609370"/>
            <a:ext cx="798512"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47.88K</a:t>
            </a:r>
          </a:p>
        </p:txBody>
      </p:sp>
    </p:spTree>
    <p:extLst>
      <p:ext uri="{BB962C8B-B14F-4D97-AF65-F5344CB8AC3E}">
        <p14:creationId xmlns:p14="http://schemas.microsoft.com/office/powerpoint/2010/main" val="3709888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Possible explanations</a:t>
            </a:r>
            <a:endParaRPr lang="en-SG" dirty="0">
              <a:solidFill>
                <a:schemeClr val="tx1"/>
              </a:solidFill>
              <a:latin typeface="+mj-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342" y="1484784"/>
            <a:ext cx="5559557" cy="4169668"/>
          </a:xfrm>
        </p:spPr>
      </p:pic>
      <p:sp>
        <p:nvSpPr>
          <p:cNvPr id="6" name="TextBox 5"/>
          <p:cNvSpPr txBox="1"/>
          <p:nvPr/>
        </p:nvSpPr>
        <p:spPr>
          <a:xfrm>
            <a:off x="179512" y="2060848"/>
            <a:ext cx="3672408" cy="4247317"/>
          </a:xfrm>
          <a:prstGeom prst="rect">
            <a:avLst/>
          </a:prstGeom>
          <a:noFill/>
        </p:spPr>
        <p:txBody>
          <a:bodyPr wrap="square" rtlCol="0">
            <a:spAutoFit/>
          </a:bodyPr>
          <a:lstStyle/>
          <a:p>
            <a:pPr marL="363538">
              <a:spcBef>
                <a:spcPts val="0"/>
              </a:spcBef>
              <a:spcAft>
                <a:spcPts val="0"/>
              </a:spcAft>
            </a:pPr>
            <a:r>
              <a:rPr lang="en-SG" sz="1800" b="1" i="0" dirty="0">
                <a:solidFill>
                  <a:srgbClr val="040404"/>
                </a:solidFill>
                <a:latin typeface="+mn-lt"/>
              </a:rPr>
              <a:t>IC 0860</a:t>
            </a: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r>
              <a:rPr lang="en-SG" sz="1800" i="0" dirty="0">
                <a:solidFill>
                  <a:srgbClr val="040404"/>
                </a:solidFill>
                <a:latin typeface="+mn-lt"/>
              </a:rPr>
              <a:t>These 2 had the same association; they belong to the same object. </a:t>
            </a: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r>
              <a:rPr lang="en-SG" sz="1800" i="0" dirty="0">
                <a:solidFill>
                  <a:srgbClr val="040404"/>
                </a:solidFill>
                <a:latin typeface="+mn-lt"/>
              </a:rPr>
              <a:t>It is classified (on </a:t>
            </a:r>
            <a:r>
              <a:rPr lang="en-SG" sz="1800" i="0" dirty="0" err="1">
                <a:solidFill>
                  <a:srgbClr val="040404"/>
                </a:solidFill>
                <a:latin typeface="+mn-lt"/>
              </a:rPr>
              <a:t>Simbad</a:t>
            </a:r>
            <a:r>
              <a:rPr lang="en-SG" sz="1800" i="0" dirty="0">
                <a:solidFill>
                  <a:srgbClr val="040404"/>
                </a:solidFill>
                <a:latin typeface="+mn-lt"/>
              </a:rPr>
              <a:t>) as a possible quasar (</a:t>
            </a:r>
            <a:r>
              <a:rPr lang="en-SG" sz="1800" i="0" dirty="0" err="1">
                <a:solidFill>
                  <a:srgbClr val="040404"/>
                </a:solidFill>
                <a:latin typeface="+mn-lt"/>
              </a:rPr>
              <a:t>QSO_Candidate</a:t>
            </a:r>
            <a:r>
              <a:rPr lang="en-SG" sz="1800" i="0" dirty="0">
                <a:solidFill>
                  <a:srgbClr val="040404"/>
                </a:solidFill>
                <a:latin typeface="+mn-lt"/>
              </a:rPr>
              <a:t>). Quasars are quasi-stellar radio sources, hence not suitable for a thermal fit and that may explain the unusual temperature. </a:t>
            </a:r>
          </a:p>
          <a:p>
            <a:pPr marL="363538">
              <a:spcBef>
                <a:spcPts val="0"/>
              </a:spcBef>
              <a:spcAft>
                <a:spcPts val="0"/>
              </a:spcAft>
            </a:pPr>
            <a:endParaRPr lang="en-SG" sz="1800" i="0" dirty="0">
              <a:solidFill>
                <a:srgbClr val="040404"/>
              </a:solidFill>
              <a:latin typeface="+mn-lt"/>
            </a:endParaRPr>
          </a:p>
        </p:txBody>
      </p:sp>
      <p:cxnSp>
        <p:nvCxnSpPr>
          <p:cNvPr id="9" name="Straight Arrow Connector 8"/>
          <p:cNvCxnSpPr/>
          <p:nvPr/>
        </p:nvCxnSpPr>
        <p:spPr bwMode="auto">
          <a:xfrm>
            <a:off x="2771800" y="2128625"/>
            <a:ext cx="3222632" cy="96790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53808" y="2128625"/>
            <a:ext cx="864096"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62.04K</a:t>
            </a:r>
          </a:p>
        </p:txBody>
      </p:sp>
      <p:sp>
        <p:nvSpPr>
          <p:cNvPr id="10" name="TextBox 9"/>
          <p:cNvSpPr txBox="1"/>
          <p:nvPr/>
        </p:nvSpPr>
        <p:spPr>
          <a:xfrm>
            <a:off x="6093983" y="2771055"/>
            <a:ext cx="1187915"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43.26K</a:t>
            </a:r>
          </a:p>
        </p:txBody>
      </p:sp>
      <p:sp>
        <p:nvSpPr>
          <p:cNvPr id="11" name="TextBox 10"/>
          <p:cNvSpPr txBox="1"/>
          <p:nvPr/>
        </p:nvSpPr>
        <p:spPr>
          <a:xfrm>
            <a:off x="7460087" y="2609370"/>
            <a:ext cx="798512"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47.88K</a:t>
            </a:r>
          </a:p>
        </p:txBody>
      </p:sp>
      <p:cxnSp>
        <p:nvCxnSpPr>
          <p:cNvPr id="16" name="Straight Arrow Connector 15"/>
          <p:cNvCxnSpPr/>
          <p:nvPr/>
        </p:nvCxnSpPr>
        <p:spPr bwMode="auto">
          <a:xfrm>
            <a:off x="2771800" y="2128625"/>
            <a:ext cx="4608512" cy="54478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64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Possible explanations</a:t>
            </a:r>
            <a:endParaRPr lang="en-SG" dirty="0">
              <a:solidFill>
                <a:schemeClr val="tx1"/>
              </a:solidFill>
              <a:latin typeface="+mj-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342" y="1484784"/>
            <a:ext cx="5559557" cy="4169668"/>
          </a:xfrm>
        </p:spPr>
      </p:pic>
      <p:sp>
        <p:nvSpPr>
          <p:cNvPr id="6" name="TextBox 5"/>
          <p:cNvSpPr txBox="1"/>
          <p:nvPr/>
        </p:nvSpPr>
        <p:spPr>
          <a:xfrm>
            <a:off x="179512" y="2060848"/>
            <a:ext cx="3672408" cy="2031325"/>
          </a:xfrm>
          <a:prstGeom prst="rect">
            <a:avLst/>
          </a:prstGeom>
          <a:noFill/>
        </p:spPr>
        <p:txBody>
          <a:bodyPr wrap="square" rtlCol="0">
            <a:spAutoFit/>
          </a:bodyPr>
          <a:lstStyle/>
          <a:p>
            <a:pPr marL="363538">
              <a:spcBef>
                <a:spcPts val="0"/>
              </a:spcBef>
              <a:spcAft>
                <a:spcPts val="0"/>
              </a:spcAft>
            </a:pPr>
            <a:r>
              <a:rPr lang="en-SG" sz="1800" b="1" i="0" dirty="0">
                <a:solidFill>
                  <a:srgbClr val="040404"/>
                </a:solidFill>
                <a:latin typeface="+mn-lt"/>
              </a:rPr>
              <a:t>NGC 4922 (T = 62.04K)</a:t>
            </a: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endParaRPr lang="en-SG" sz="1800" i="0" dirty="0">
              <a:solidFill>
                <a:srgbClr val="040404"/>
              </a:solidFill>
              <a:latin typeface="+mn-lt"/>
            </a:endParaRPr>
          </a:p>
          <a:p>
            <a:pPr marL="363538">
              <a:spcBef>
                <a:spcPts val="0"/>
              </a:spcBef>
              <a:spcAft>
                <a:spcPts val="0"/>
              </a:spcAft>
            </a:pPr>
            <a:r>
              <a:rPr lang="en-SG" sz="1800" i="0" dirty="0">
                <a:solidFill>
                  <a:srgbClr val="040404"/>
                </a:solidFill>
                <a:latin typeface="+mn-lt"/>
              </a:rPr>
              <a:t>Classified on </a:t>
            </a:r>
            <a:r>
              <a:rPr lang="en-SG" sz="1800" i="0" dirty="0" err="1">
                <a:solidFill>
                  <a:srgbClr val="040404"/>
                </a:solidFill>
                <a:latin typeface="+mn-lt"/>
              </a:rPr>
              <a:t>Simbad</a:t>
            </a:r>
            <a:r>
              <a:rPr lang="en-SG" sz="1800" i="0" dirty="0">
                <a:solidFill>
                  <a:srgbClr val="040404"/>
                </a:solidFill>
                <a:latin typeface="+mn-lt"/>
              </a:rPr>
              <a:t> as a </a:t>
            </a:r>
            <a:r>
              <a:rPr lang="en-SG" sz="1800" i="0" dirty="0" err="1">
                <a:solidFill>
                  <a:srgbClr val="040404"/>
                </a:solidFill>
                <a:latin typeface="+mn-lt"/>
              </a:rPr>
              <a:t>Seyfert</a:t>
            </a:r>
            <a:r>
              <a:rPr lang="en-SG" sz="1800" i="0" dirty="0">
                <a:solidFill>
                  <a:srgbClr val="040404"/>
                </a:solidFill>
                <a:latin typeface="+mn-lt"/>
              </a:rPr>
              <a:t> Galaxy. </a:t>
            </a:r>
            <a:r>
              <a:rPr lang="en-SG" sz="1800" i="0" dirty="0" err="1">
                <a:solidFill>
                  <a:srgbClr val="040404"/>
                </a:solidFill>
                <a:latin typeface="+mn-lt"/>
              </a:rPr>
              <a:t>Seyfert</a:t>
            </a:r>
            <a:r>
              <a:rPr lang="en-SG" sz="1800" i="0" dirty="0">
                <a:solidFill>
                  <a:srgbClr val="040404"/>
                </a:solidFill>
                <a:latin typeface="+mn-lt"/>
              </a:rPr>
              <a:t> galaxies have small, intensely bright quasar-like nucleus. </a:t>
            </a:r>
          </a:p>
        </p:txBody>
      </p:sp>
      <p:sp>
        <p:nvSpPr>
          <p:cNvPr id="3" name="TextBox 2"/>
          <p:cNvSpPr txBox="1"/>
          <p:nvPr/>
        </p:nvSpPr>
        <p:spPr>
          <a:xfrm>
            <a:off x="6653808" y="2128625"/>
            <a:ext cx="864096"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62.04K</a:t>
            </a:r>
          </a:p>
        </p:txBody>
      </p:sp>
      <p:sp>
        <p:nvSpPr>
          <p:cNvPr id="10" name="TextBox 9"/>
          <p:cNvSpPr txBox="1"/>
          <p:nvPr/>
        </p:nvSpPr>
        <p:spPr>
          <a:xfrm>
            <a:off x="6093983" y="2771055"/>
            <a:ext cx="1187915"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43.26K</a:t>
            </a:r>
          </a:p>
        </p:txBody>
      </p:sp>
      <p:sp>
        <p:nvSpPr>
          <p:cNvPr id="11" name="TextBox 10"/>
          <p:cNvSpPr txBox="1"/>
          <p:nvPr/>
        </p:nvSpPr>
        <p:spPr>
          <a:xfrm>
            <a:off x="7460087" y="2609370"/>
            <a:ext cx="798512" cy="307777"/>
          </a:xfrm>
          <a:prstGeom prst="rect">
            <a:avLst/>
          </a:prstGeom>
          <a:noFill/>
        </p:spPr>
        <p:txBody>
          <a:bodyPr wrap="square" rtlCol="0">
            <a:spAutoFit/>
          </a:bodyPr>
          <a:lstStyle/>
          <a:p>
            <a:pPr marL="363538" indent="-363538">
              <a:spcBef>
                <a:spcPts val="0"/>
              </a:spcBef>
              <a:spcAft>
                <a:spcPts val="0"/>
              </a:spcAft>
            </a:pPr>
            <a:r>
              <a:rPr lang="en-SG" sz="1400" i="0" dirty="0">
                <a:solidFill>
                  <a:srgbClr val="040404"/>
                </a:solidFill>
                <a:latin typeface="+mn-lt"/>
              </a:rPr>
              <a:t>47.88K</a:t>
            </a:r>
          </a:p>
        </p:txBody>
      </p:sp>
      <p:cxnSp>
        <p:nvCxnSpPr>
          <p:cNvPr id="16" name="Straight Arrow Connector 15"/>
          <p:cNvCxnSpPr/>
          <p:nvPr/>
        </p:nvCxnSpPr>
        <p:spPr bwMode="auto">
          <a:xfrm>
            <a:off x="3275856" y="2204864"/>
            <a:ext cx="3240360" cy="7764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4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400" dirty="0">
                <a:solidFill>
                  <a:schemeClr val="tx1"/>
                </a:solidFill>
                <a:latin typeface="+mj-lt"/>
              </a:rPr>
              <a:t>Additional properties of dust that can be derived: mass and luminosity</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952565087"/>
                  </p:ext>
                </p:extLst>
              </p:nvPr>
            </p:nvGraphicFramePr>
            <p:xfrm>
              <a:off x="107504" y="1844824"/>
              <a:ext cx="8782880" cy="4356460"/>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1876425">
                    <a:tc>
                      <a:txBody>
                        <a:bodyPr/>
                        <a:lstStyle/>
                        <a:p>
                          <a:endParaRPr lang="en-SG" dirty="0"/>
                        </a:p>
                        <a:p>
                          <a:endParaRPr lang="en-SG" dirty="0"/>
                        </a:p>
                        <a:p>
                          <a:endParaRPr lang="en-SG" dirty="0"/>
                        </a:p>
                        <a:p>
                          <a:endParaRPr lang="en-SG" dirty="0">
                            <a:solidFill>
                              <a:schemeClr val="tx1"/>
                            </a:solidFill>
                          </a:endParaRPr>
                        </a:p>
                      </a:txBody>
                      <a:tcPr/>
                    </a:tc>
                    <a:tc>
                      <a:txBody>
                        <a:bodyPr/>
                        <a:lstStyle/>
                        <a:p>
                          <a:pPr marL="381000" lvl="1" indent="0">
                            <a:buNone/>
                          </a:pPr>
                          <a14:m>
                            <m:oMathPara xmlns:m="http://schemas.openxmlformats.org/officeDocument/2006/math">
                              <m:oMathParaPr>
                                <m:jc m:val="centerGroup"/>
                              </m:oMathParaPr>
                              <m:oMath xmlns:m="http://schemas.openxmlformats.org/officeDocument/2006/math">
                                <m:sSub>
                                  <m:sSubPr>
                                    <m:ctrlPr>
                                      <a:rPr lang="en-SG" sz="1800" i="1">
                                        <a:latin typeface="Cambria Math" panose="02040503050406030204" pitchFamily="18" charset="0"/>
                                      </a:rPr>
                                    </m:ctrlPr>
                                  </m:sSubPr>
                                  <m:e>
                                    <m:r>
                                      <a:rPr lang="en-SG" sz="1800">
                                        <a:latin typeface="Cambria Math" panose="02040503050406030204" pitchFamily="18" charset="0"/>
                                      </a:rPr>
                                      <m:t>𝐹</m:t>
                                    </m:r>
                                  </m:e>
                                  <m:sub>
                                    <m:r>
                                      <a:rPr lang="en-SG" sz="1800">
                                        <a:latin typeface="Cambria Math" panose="02040503050406030204" pitchFamily="18" charset="0"/>
                                      </a:rPr>
                                      <m:t>𝜈</m:t>
                                    </m:r>
                                  </m:sub>
                                </m:sSub>
                                <m:r>
                                  <a:rPr lang="en-GB" sz="1800" smtClean="0">
                                    <a:latin typeface="Cambria Math" panose="02040503050406030204" pitchFamily="18" charset="0"/>
                                  </a:rPr>
                                  <m:t>=</m:t>
                                </m:r>
                                <m:r>
                                  <a:rPr lang="en-SG" sz="1800">
                                    <a:latin typeface="Cambria Math" panose="02040503050406030204" pitchFamily="18" charset="0"/>
                                  </a:rPr>
                                  <m:t> </m:t>
                                </m:r>
                                <m:f>
                                  <m:fPr>
                                    <m:ctrlPr>
                                      <a:rPr lang="en-SG" sz="1800" i="1" smtClean="0">
                                        <a:latin typeface="Cambria Math" panose="02040503050406030204" pitchFamily="18" charset="0"/>
                                      </a:rPr>
                                    </m:ctrlPr>
                                  </m:fPr>
                                  <m:num>
                                    <m:sSub>
                                      <m:sSubPr>
                                        <m:ctrlPr>
                                          <a:rPr lang="en-SG" sz="1800" i="1" smtClean="0">
                                            <a:latin typeface="Cambria Math" panose="02040503050406030204" pitchFamily="18" charset="0"/>
                                          </a:rPr>
                                        </m:ctrlPr>
                                      </m:sSubPr>
                                      <m:e>
                                        <m:r>
                                          <a:rPr lang="en-GB" sz="1800" smtClean="0">
                                            <a:latin typeface="Cambria Math" panose="02040503050406030204" pitchFamily="18" charset="0"/>
                                          </a:rPr>
                                          <m:t>𝑀</m:t>
                                        </m:r>
                                      </m:e>
                                      <m:sub>
                                        <m:r>
                                          <a:rPr lang="en-GB" sz="1800" smtClean="0">
                                            <a:latin typeface="Cambria Math" panose="02040503050406030204" pitchFamily="18" charset="0"/>
                                          </a:rPr>
                                          <m:t>𝑑</m:t>
                                        </m:r>
                                      </m:sub>
                                    </m:sSub>
                                  </m:num>
                                  <m:den>
                                    <m:sSup>
                                      <m:sSupPr>
                                        <m:ctrlPr>
                                          <a:rPr lang="en-SG" sz="1800" i="1" smtClean="0">
                                            <a:latin typeface="Cambria Math" panose="02040503050406030204" pitchFamily="18" charset="0"/>
                                          </a:rPr>
                                        </m:ctrlPr>
                                      </m:sSupPr>
                                      <m:e>
                                        <m:r>
                                          <a:rPr lang="en-GB" sz="1800" smtClean="0">
                                            <a:latin typeface="Cambria Math" panose="02040503050406030204" pitchFamily="18" charset="0"/>
                                          </a:rPr>
                                          <m:t>𝐷</m:t>
                                        </m:r>
                                      </m:e>
                                      <m:sup>
                                        <m:r>
                                          <a:rPr lang="en-GB" sz="1800" smtClean="0">
                                            <a:latin typeface="Cambria Math" panose="02040503050406030204" pitchFamily="18" charset="0"/>
                                          </a:rPr>
                                          <m:t>2</m:t>
                                        </m:r>
                                      </m:sup>
                                    </m:sSup>
                                  </m:den>
                                </m:f>
                                <m:r>
                                  <a:rPr lang="en-GB" sz="1800" smtClean="0">
                                    <a:latin typeface="Cambria Math" panose="02040503050406030204" pitchFamily="18" charset="0"/>
                                  </a:rPr>
                                  <m:t> </m:t>
                                </m:r>
                                <m:sSub>
                                  <m:sSubPr>
                                    <m:ctrlPr>
                                      <a:rPr lang="en-GB" sz="1800" i="1" smtClean="0">
                                        <a:latin typeface="Cambria Math" panose="02040503050406030204" pitchFamily="18" charset="0"/>
                                      </a:rPr>
                                    </m:ctrlPr>
                                  </m:sSubPr>
                                  <m:e>
                                    <m:r>
                                      <a:rPr lang="en-GB" sz="1800" smtClean="0">
                                        <a:latin typeface="Cambria Math" panose="02040503050406030204" pitchFamily="18" charset="0"/>
                                      </a:rPr>
                                      <m:t>𝜅</m:t>
                                    </m:r>
                                  </m:e>
                                  <m:sub>
                                    <m:r>
                                      <a:rPr lang="en-GB" sz="1800" smtClean="0">
                                        <a:latin typeface="Cambria Math" panose="02040503050406030204" pitchFamily="18" charset="0"/>
                                      </a:rPr>
                                      <m:t>𝑎𝑏𝑠</m:t>
                                    </m:r>
                                  </m:sub>
                                </m:sSub>
                                <m:d>
                                  <m:dPr>
                                    <m:ctrlPr>
                                      <a:rPr lang="en-GB" sz="1800" i="1" smtClean="0">
                                        <a:latin typeface="Cambria Math" panose="02040503050406030204" pitchFamily="18" charset="0"/>
                                      </a:rPr>
                                    </m:ctrlPr>
                                  </m:dPr>
                                  <m:e>
                                    <m:sSub>
                                      <m:sSubPr>
                                        <m:ctrlPr>
                                          <a:rPr lang="en-GB" sz="1800" i="1" smtClean="0">
                                            <a:latin typeface="Cambria Math" panose="02040503050406030204" pitchFamily="18" charset="0"/>
                                          </a:rPr>
                                        </m:ctrlPr>
                                      </m:sSubPr>
                                      <m:e>
                                        <m:r>
                                          <a:rPr lang="en-GB" sz="1800" smtClean="0">
                                            <a:latin typeface="Cambria Math" panose="02040503050406030204" pitchFamily="18" charset="0"/>
                                          </a:rPr>
                                          <m:t>𝜆</m:t>
                                        </m:r>
                                      </m:e>
                                      <m:sub>
                                        <m:r>
                                          <a:rPr lang="en-GB" sz="1800" smtClean="0">
                                            <a:latin typeface="Cambria Math" panose="02040503050406030204" pitchFamily="18" charset="0"/>
                                          </a:rPr>
                                          <m:t>0</m:t>
                                        </m:r>
                                      </m:sub>
                                    </m:sSub>
                                  </m:e>
                                </m:d>
                                <m:r>
                                  <a:rPr lang="en-GB" sz="1800" smtClean="0">
                                    <a:latin typeface="Cambria Math" panose="02040503050406030204" pitchFamily="18" charset="0"/>
                                  </a:rPr>
                                  <m:t> ×</m:t>
                                </m:r>
                                <m:sSup>
                                  <m:sSupPr>
                                    <m:ctrlPr>
                                      <a:rPr lang="en-GB" sz="1800" i="1" smtClean="0">
                                        <a:latin typeface="Cambria Math" panose="02040503050406030204" pitchFamily="18" charset="0"/>
                                      </a:rPr>
                                    </m:ctrlPr>
                                  </m:sSupPr>
                                  <m:e>
                                    <m:d>
                                      <m:dPr>
                                        <m:ctrlPr>
                                          <a:rPr lang="en-GB" sz="1800" i="1" smtClean="0">
                                            <a:latin typeface="Cambria Math" panose="02040503050406030204" pitchFamily="18" charset="0"/>
                                          </a:rPr>
                                        </m:ctrlPr>
                                      </m:dPr>
                                      <m:e>
                                        <m:f>
                                          <m:fPr>
                                            <m:ctrlPr>
                                              <a:rPr lang="en-GB" sz="1800" i="1" smtClean="0">
                                                <a:latin typeface="Cambria Math" panose="02040503050406030204" pitchFamily="18" charset="0"/>
                                              </a:rPr>
                                            </m:ctrlPr>
                                          </m:fPr>
                                          <m:num>
                                            <m:sSub>
                                              <m:sSubPr>
                                                <m:ctrlPr>
                                                  <a:rPr lang="en-GB" sz="1800" i="1" smtClean="0">
                                                    <a:latin typeface="Cambria Math" panose="02040503050406030204" pitchFamily="18" charset="0"/>
                                                  </a:rPr>
                                                </m:ctrlPr>
                                              </m:sSubPr>
                                              <m:e>
                                                <m:r>
                                                  <a:rPr lang="en-GB" sz="1800" smtClean="0">
                                                    <a:latin typeface="Cambria Math" panose="02040503050406030204" pitchFamily="18" charset="0"/>
                                                  </a:rPr>
                                                  <m:t>𝜆</m:t>
                                                </m:r>
                                              </m:e>
                                              <m:sub>
                                                <m:r>
                                                  <a:rPr lang="en-GB" sz="1800" smtClean="0">
                                                    <a:latin typeface="Cambria Math" panose="02040503050406030204" pitchFamily="18" charset="0"/>
                                                  </a:rPr>
                                                  <m:t>0</m:t>
                                                </m:r>
                                              </m:sub>
                                            </m:sSub>
                                          </m:num>
                                          <m:den>
                                            <m:r>
                                              <a:rPr lang="en-GB" sz="1800" smtClean="0">
                                                <a:latin typeface="Cambria Math" panose="02040503050406030204" pitchFamily="18" charset="0"/>
                                              </a:rPr>
                                              <m:t>𝜆</m:t>
                                            </m:r>
                                          </m:den>
                                        </m:f>
                                      </m:e>
                                    </m:d>
                                  </m:e>
                                  <m:sup>
                                    <m:r>
                                      <a:rPr lang="en-GB" sz="1800" smtClean="0">
                                        <a:latin typeface="Cambria Math" panose="02040503050406030204" pitchFamily="18" charset="0"/>
                                      </a:rPr>
                                      <m:t>𝛽</m:t>
                                    </m:r>
                                  </m:sup>
                                </m:sSup>
                                <m:r>
                                  <a:rPr lang="en-GB" sz="1800" smtClean="0">
                                    <a:latin typeface="Cambria Math" panose="02040503050406030204" pitchFamily="18" charset="0"/>
                                  </a:rPr>
                                  <m:t> </m:t>
                                </m:r>
                                <m:sSub>
                                  <m:sSubPr>
                                    <m:ctrlPr>
                                      <a:rPr lang="en-SG" sz="1800" i="1">
                                        <a:latin typeface="Cambria Math" panose="02040503050406030204" pitchFamily="18" charset="0"/>
                                      </a:rPr>
                                    </m:ctrlPr>
                                  </m:sSubPr>
                                  <m:e>
                                    <m:r>
                                      <a:rPr lang="en-SG" sz="1800">
                                        <a:latin typeface="Cambria Math" panose="02040503050406030204" pitchFamily="18" charset="0"/>
                                      </a:rPr>
                                      <m:t>𝐵</m:t>
                                    </m:r>
                                  </m:e>
                                  <m:sub>
                                    <m:r>
                                      <a:rPr lang="en-SG" sz="1800">
                                        <a:latin typeface="Cambria Math" panose="02040503050406030204" pitchFamily="18" charset="0"/>
                                      </a:rPr>
                                      <m:t>𝜈</m:t>
                                    </m:r>
                                  </m:sub>
                                </m:sSub>
                                <m:r>
                                  <a:rPr lang="en-SG" sz="1800">
                                    <a:latin typeface="Cambria Math" panose="02040503050406030204" pitchFamily="18" charset="0"/>
                                  </a:rPr>
                                  <m:t>(</m:t>
                                </m:r>
                                <m:r>
                                  <a:rPr lang="en-SG" sz="1800">
                                    <a:latin typeface="Cambria Math" panose="02040503050406030204" pitchFamily="18" charset="0"/>
                                  </a:rPr>
                                  <m:t>𝑇</m:t>
                                </m:r>
                                <m:r>
                                  <a:rPr lang="en-SG" sz="1800">
                                    <a:latin typeface="Cambria Math" panose="02040503050406030204" pitchFamily="18" charset="0"/>
                                  </a:rPr>
                                  <m:t>)</m:t>
                                </m:r>
                              </m:oMath>
                            </m:oMathPara>
                          </a14:m>
                          <a:endParaRPr lang="en-SG" sz="1800" dirty="0"/>
                        </a:p>
                        <a:p>
                          <a:pPr marL="381000" lvl="1" indent="0">
                            <a:buNone/>
                          </a:pPr>
                          <a:r>
                            <a:rPr lang="en-GB" sz="1800" dirty="0"/>
                            <a:t>We used </a:t>
                          </a:r>
                          <a14:m>
                            <m:oMath xmlns:m="http://schemas.openxmlformats.org/officeDocument/2006/math">
                              <m:sSub>
                                <m:sSubPr>
                                  <m:ctrlPr>
                                    <a:rPr lang="en-GB" sz="1800" i="1" smtClean="0">
                                      <a:latin typeface="Cambria Math" panose="02040503050406030204" pitchFamily="18" charset="0"/>
                                    </a:rPr>
                                  </m:ctrlPr>
                                </m:sSubPr>
                                <m:e>
                                  <m:r>
                                    <a:rPr lang="en-GB" sz="1800" smtClean="0">
                                      <a:latin typeface="Cambria Math" panose="02040503050406030204" pitchFamily="18" charset="0"/>
                                    </a:rPr>
                                    <m:t>𝜅</m:t>
                                  </m:r>
                                </m:e>
                                <m:sub>
                                  <m:r>
                                    <a:rPr lang="en-GB" sz="1800" smtClean="0">
                                      <a:latin typeface="Cambria Math" panose="02040503050406030204" pitchFamily="18" charset="0"/>
                                    </a:rPr>
                                    <m:t>𝑎𝑏𝑠</m:t>
                                  </m:r>
                                </m:sub>
                              </m:sSub>
                              <m:d>
                                <m:dPr>
                                  <m:ctrlPr>
                                    <a:rPr lang="en-GB" sz="1800" i="1" smtClean="0">
                                      <a:latin typeface="Cambria Math" panose="02040503050406030204" pitchFamily="18" charset="0"/>
                                    </a:rPr>
                                  </m:ctrlPr>
                                </m:dPr>
                                <m:e>
                                  <m:r>
                                    <a:rPr lang="en-GB" sz="1800" smtClean="0">
                                      <a:latin typeface="Cambria Math" panose="02040503050406030204" pitchFamily="18" charset="0"/>
                                    </a:rPr>
                                    <m:t>350</m:t>
                                  </m:r>
                                  <m:r>
                                    <a:rPr lang="en-GB" sz="1800" smtClean="0">
                                      <a:latin typeface="Cambria Math" panose="02040503050406030204" pitchFamily="18" charset="0"/>
                                    </a:rPr>
                                    <m:t>𝜇</m:t>
                                  </m:r>
                                  <m:r>
                                    <a:rPr lang="en-GB" sz="1800" smtClean="0">
                                      <a:latin typeface="Cambria Math" panose="02040503050406030204" pitchFamily="18" charset="0"/>
                                    </a:rPr>
                                    <m:t>𝑚</m:t>
                                  </m:r>
                                </m:e>
                              </m:d>
                              <m:r>
                                <a:rPr lang="en-GB" sz="1800" smtClean="0">
                                  <a:latin typeface="Cambria Math" panose="02040503050406030204" pitchFamily="18" charset="0"/>
                                </a:rPr>
                                <m:t>=1.92 </m:t>
                              </m:r>
                              <m:sSup>
                                <m:sSupPr>
                                  <m:ctrlPr>
                                    <a:rPr lang="en-GB" sz="1800" i="1" smtClean="0">
                                      <a:latin typeface="Cambria Math" panose="02040503050406030204" pitchFamily="18" charset="0"/>
                                    </a:rPr>
                                  </m:ctrlPr>
                                </m:sSupPr>
                                <m:e>
                                  <m:r>
                                    <a:rPr lang="en-GB" sz="1800" smtClean="0">
                                      <a:latin typeface="Cambria Math" panose="02040503050406030204" pitchFamily="18" charset="0"/>
                                    </a:rPr>
                                    <m:t>𝑐𝑚</m:t>
                                  </m:r>
                                </m:e>
                                <m:sup>
                                  <m:r>
                                    <a:rPr lang="en-GB" sz="1800" smtClean="0">
                                      <a:latin typeface="Cambria Math" panose="02040503050406030204" pitchFamily="18" charset="0"/>
                                    </a:rPr>
                                    <m:t>2</m:t>
                                  </m:r>
                                </m:sup>
                              </m:sSup>
                              <m:r>
                                <a:rPr lang="en-GB" sz="1800" smtClean="0">
                                  <a:latin typeface="Cambria Math" panose="02040503050406030204" pitchFamily="18" charset="0"/>
                                </a:rPr>
                                <m:t> </m:t>
                              </m:r>
                              <m:sSup>
                                <m:sSupPr>
                                  <m:ctrlPr>
                                    <a:rPr lang="en-GB" sz="1800" i="1" smtClean="0">
                                      <a:latin typeface="Cambria Math" panose="02040503050406030204" pitchFamily="18" charset="0"/>
                                    </a:rPr>
                                  </m:ctrlPr>
                                </m:sSupPr>
                                <m:e>
                                  <m:r>
                                    <a:rPr lang="en-GB" sz="1800" smtClean="0">
                                      <a:latin typeface="Cambria Math" panose="02040503050406030204" pitchFamily="18" charset="0"/>
                                    </a:rPr>
                                    <m:t>𝑔</m:t>
                                  </m:r>
                                </m:e>
                                <m:sup>
                                  <m:r>
                                    <a:rPr lang="en-GB" sz="1800" smtClean="0">
                                      <a:latin typeface="Cambria Math" panose="02040503050406030204" pitchFamily="18" charset="0"/>
                                    </a:rPr>
                                    <m:t>−1</m:t>
                                  </m:r>
                                </m:sup>
                              </m:sSup>
                            </m:oMath>
                          </a14:m>
                          <a:r>
                            <a:rPr lang="en-SG" sz="1800" dirty="0"/>
                            <a:t> (Bianchi, 2013). </a:t>
                          </a:r>
                        </a:p>
                        <a:p>
                          <a:pPr marL="381000" lvl="1" indent="0">
                            <a:buNone/>
                          </a:pPr>
                          <a:endParaRPr lang="en-SG" sz="1800" dirty="0"/>
                        </a:p>
                        <a:p>
                          <a:pPr marL="381000" lvl="1" indent="0">
                            <a:buNone/>
                          </a:pPr>
                          <a:endParaRPr lang="en-SG" sz="1800" dirty="0"/>
                        </a:p>
                      </a:txBody>
                      <a:tcPr/>
                    </a:tc>
                    <a:extLst>
                      <a:ext uri="{0D108BD9-81ED-4DB2-BD59-A6C34878D82A}">
                        <a16:rowId xmlns:a16="http://schemas.microsoft.com/office/drawing/2014/main" val="3761662847"/>
                      </a:ext>
                    </a:extLst>
                  </a:tr>
                  <a:tr h="1511507">
                    <a:tc>
                      <a:txBody>
                        <a:bodyPr/>
                        <a:lstStyle/>
                        <a:p>
                          <a:endParaRPr lang="en-SG" dirty="0">
                            <a:solidFill>
                              <a:schemeClr val="tx1"/>
                            </a:solidFill>
                          </a:endParaRPr>
                        </a:p>
                      </a:txBody>
                      <a:tcPr/>
                    </a:tc>
                    <a:tc>
                      <a:txBody>
                        <a:bodyPr/>
                        <a:lstStyle/>
                        <a:p>
                          <a:pPr marL="381000" lvl="1" indent="0">
                            <a:buNone/>
                          </a:pPr>
                          <a14:m>
                            <m:oMathPara xmlns:m="http://schemas.openxmlformats.org/officeDocument/2006/math">
                              <m:oMathParaPr>
                                <m:jc m:val="centerGroup"/>
                              </m:oMathParaPr>
                              <m:oMath xmlns:m="http://schemas.openxmlformats.org/officeDocument/2006/math">
                                <m:sSub>
                                  <m:sSubPr>
                                    <m:ctrlPr>
                                      <a:rPr lang="en-SG" sz="1800" i="1" smtClean="0">
                                        <a:latin typeface="Cambria Math" panose="02040503050406030204" pitchFamily="18" charset="0"/>
                                      </a:rPr>
                                    </m:ctrlPr>
                                  </m:sSubPr>
                                  <m:e>
                                    <m:r>
                                      <a:rPr lang="en-SG" sz="1800" smtClean="0">
                                        <a:latin typeface="Cambria Math" panose="02040503050406030204" pitchFamily="18" charset="0"/>
                                      </a:rPr>
                                      <m:t>𝐿</m:t>
                                    </m:r>
                                  </m:e>
                                  <m:sub>
                                    <m:r>
                                      <a:rPr lang="en-SG" sz="1800" smtClean="0">
                                        <a:latin typeface="Cambria Math" panose="02040503050406030204" pitchFamily="18" charset="0"/>
                                      </a:rPr>
                                      <m:t>𝑓𝑖𝑟</m:t>
                                    </m:r>
                                  </m:sub>
                                </m:sSub>
                                <m:r>
                                  <a:rPr lang="en-SG" sz="1800" smtClean="0">
                                    <a:latin typeface="Cambria Math" panose="02040503050406030204" pitchFamily="18" charset="0"/>
                                  </a:rPr>
                                  <m:t>=4</m:t>
                                </m:r>
                                <m:r>
                                  <a:rPr lang="en-SG" sz="1800" smtClean="0">
                                    <a:latin typeface="Cambria Math" panose="02040503050406030204" pitchFamily="18" charset="0"/>
                                  </a:rPr>
                                  <m:t>𝜋</m:t>
                                </m:r>
                                <m:sSup>
                                  <m:sSupPr>
                                    <m:ctrlPr>
                                      <a:rPr lang="en-SG" sz="1800" i="1" smtClean="0">
                                        <a:latin typeface="Cambria Math" panose="02040503050406030204" pitchFamily="18" charset="0"/>
                                      </a:rPr>
                                    </m:ctrlPr>
                                  </m:sSupPr>
                                  <m:e>
                                    <m:r>
                                      <a:rPr lang="en-SG" sz="1800" smtClean="0">
                                        <a:latin typeface="Cambria Math" panose="02040503050406030204" pitchFamily="18" charset="0"/>
                                      </a:rPr>
                                      <m:t>𝐷</m:t>
                                    </m:r>
                                  </m:e>
                                  <m:sup>
                                    <m:r>
                                      <a:rPr lang="en-SG" sz="1800" smtClean="0">
                                        <a:latin typeface="Cambria Math" panose="02040503050406030204" pitchFamily="18" charset="0"/>
                                      </a:rPr>
                                      <m:t>2</m:t>
                                    </m:r>
                                  </m:sup>
                                </m:sSup>
                                <m:r>
                                  <a:rPr lang="en-SG" sz="1800" smtClean="0">
                                    <a:latin typeface="Cambria Math" panose="02040503050406030204" pitchFamily="18" charset="0"/>
                                  </a:rPr>
                                  <m:t> ×</m:t>
                                </m:r>
                                <m:r>
                                  <a:rPr lang="en-SG" sz="1800" smtClean="0">
                                    <a:latin typeface="Cambria Math" panose="02040503050406030204" pitchFamily="18" charset="0"/>
                                  </a:rPr>
                                  <m:t>𝐹𝑙𝑢𝑥</m:t>
                                </m:r>
                              </m:oMath>
                            </m:oMathPara>
                          </a14:m>
                          <a:endParaRPr lang="en-SG" sz="1800" dirty="0"/>
                        </a:p>
                        <a:p>
                          <a:pPr marL="381000" lvl="1" indent="0">
                            <a:buNone/>
                          </a:pPr>
                          <a:r>
                            <a:rPr lang="en-SG" sz="1800" dirty="0"/>
                            <a:t>Can</a:t>
                          </a:r>
                          <a:r>
                            <a:rPr lang="en-SG" sz="1800" baseline="0" dirty="0"/>
                            <a:t> use it to compare the difference when there is no colour correction applied</a:t>
                          </a:r>
                          <a:endParaRPr lang="en-SG" sz="1800" dirty="0"/>
                        </a:p>
                      </a:txBody>
                      <a:tcPr/>
                    </a:tc>
                    <a:extLst>
                      <a:ext uri="{0D108BD9-81ED-4DB2-BD59-A6C34878D82A}">
                        <a16:rowId xmlns:a16="http://schemas.microsoft.com/office/drawing/2014/main" val="3066247088"/>
                      </a:ext>
                    </a:extLst>
                  </a:tr>
                  <a:tr h="968528">
                    <a:tc>
                      <a:txBody>
                        <a:bodyPr/>
                        <a:lstStyle/>
                        <a:p>
                          <a:endParaRPr lang="en-SG" dirty="0">
                            <a:solidFill>
                              <a:schemeClr val="tx1"/>
                            </a:solidFill>
                          </a:endParaRPr>
                        </a:p>
                      </a:txBody>
                      <a:tcPr/>
                    </a:tc>
                    <a:tc>
                      <a:txBody>
                        <a:bodyPr/>
                        <a:lstStyle/>
                        <a:p>
                          <a:pPr marL="381000" lvl="1" indent="0">
                            <a:buNone/>
                          </a:pPr>
                          <a14:m>
                            <m:oMathPara xmlns:m="http://schemas.openxmlformats.org/officeDocument/2006/math">
                              <m:oMathParaPr>
                                <m:jc m:val="centerGroup"/>
                              </m:oMathParaPr>
                              <m:oMath xmlns:m="http://schemas.openxmlformats.org/officeDocument/2006/math">
                                <m:sSub>
                                  <m:sSubPr>
                                    <m:ctrlPr>
                                      <a:rPr lang="en-SG" sz="1800" i="1" smtClean="0">
                                        <a:latin typeface="Cambria Math" panose="02040503050406030204" pitchFamily="18" charset="0"/>
                                      </a:rPr>
                                    </m:ctrlPr>
                                  </m:sSubPr>
                                  <m:e>
                                    <m:r>
                                      <a:rPr lang="en-SG" sz="1800" smtClean="0">
                                        <a:latin typeface="Cambria Math" panose="02040503050406030204" pitchFamily="18" charset="0"/>
                                      </a:rPr>
                                      <m:t>𝑀</m:t>
                                    </m:r>
                                  </m:e>
                                  <m:sub>
                                    <m:r>
                                      <a:rPr lang="en-SG" sz="1800" smtClean="0">
                                        <a:latin typeface="Cambria Math" panose="02040503050406030204" pitchFamily="18" charset="0"/>
                                      </a:rPr>
                                      <m:t>𝐻𝐼</m:t>
                                    </m:r>
                                  </m:sub>
                                </m:sSub>
                                <m:r>
                                  <a:rPr lang="en-SG" sz="1800" smtClean="0">
                                    <a:latin typeface="Cambria Math" panose="02040503050406030204" pitchFamily="18" charset="0"/>
                                  </a:rPr>
                                  <m:t>=2.36 ×</m:t>
                                </m:r>
                                <m:sSup>
                                  <m:sSupPr>
                                    <m:ctrlPr>
                                      <a:rPr lang="en-SG" sz="1800" i="1" smtClean="0">
                                        <a:latin typeface="Cambria Math" panose="02040503050406030204" pitchFamily="18" charset="0"/>
                                      </a:rPr>
                                    </m:ctrlPr>
                                  </m:sSupPr>
                                  <m:e>
                                    <m:r>
                                      <a:rPr lang="en-SG" sz="1800" smtClean="0">
                                        <a:latin typeface="Cambria Math" panose="02040503050406030204" pitchFamily="18" charset="0"/>
                                      </a:rPr>
                                      <m:t>10</m:t>
                                    </m:r>
                                  </m:e>
                                  <m:sup>
                                    <m:r>
                                      <a:rPr lang="en-SG" sz="1800" smtClean="0">
                                        <a:latin typeface="Cambria Math" panose="02040503050406030204" pitchFamily="18" charset="0"/>
                                      </a:rPr>
                                      <m:t>5</m:t>
                                    </m:r>
                                  </m:sup>
                                </m:sSup>
                                <m:r>
                                  <a:rPr lang="en-SG" sz="1800" smtClean="0">
                                    <a:latin typeface="Cambria Math" panose="02040503050406030204" pitchFamily="18" charset="0"/>
                                  </a:rPr>
                                  <m:t> </m:t>
                                </m:r>
                                <m:sSup>
                                  <m:sSupPr>
                                    <m:ctrlPr>
                                      <a:rPr lang="en-SG" sz="1800" i="1" smtClean="0">
                                        <a:latin typeface="Cambria Math" panose="02040503050406030204" pitchFamily="18" charset="0"/>
                                      </a:rPr>
                                    </m:ctrlPr>
                                  </m:sSupPr>
                                  <m:e>
                                    <m:r>
                                      <a:rPr lang="en-SG" sz="1800" smtClean="0">
                                        <a:latin typeface="Cambria Math" panose="02040503050406030204" pitchFamily="18" charset="0"/>
                                      </a:rPr>
                                      <m:t>𝐷</m:t>
                                    </m:r>
                                  </m:e>
                                  <m:sup>
                                    <m:r>
                                      <a:rPr lang="en-SG" sz="1800" smtClean="0">
                                        <a:latin typeface="Cambria Math" panose="02040503050406030204" pitchFamily="18" charset="0"/>
                                      </a:rPr>
                                      <m:t>2</m:t>
                                    </m:r>
                                  </m:sup>
                                </m:sSup>
                                <m:r>
                                  <a:rPr lang="en-SG" sz="1800" smtClean="0">
                                    <a:latin typeface="Cambria Math" panose="02040503050406030204" pitchFamily="18" charset="0"/>
                                  </a:rPr>
                                  <m:t> </m:t>
                                </m:r>
                                <m:sSub>
                                  <m:sSubPr>
                                    <m:ctrlPr>
                                      <a:rPr lang="en-SG" sz="1800" i="1" smtClean="0">
                                        <a:latin typeface="Cambria Math" panose="02040503050406030204" pitchFamily="18" charset="0"/>
                                      </a:rPr>
                                    </m:ctrlPr>
                                  </m:sSubPr>
                                  <m:e>
                                    <m:r>
                                      <a:rPr lang="en-SG" sz="1800" smtClean="0">
                                        <a:latin typeface="Cambria Math" panose="02040503050406030204" pitchFamily="18" charset="0"/>
                                      </a:rPr>
                                      <m:t>𝑆</m:t>
                                    </m:r>
                                  </m:e>
                                  <m:sub>
                                    <m:r>
                                      <a:rPr lang="en-SG" sz="1800" smtClean="0">
                                        <a:latin typeface="Cambria Math" panose="02040503050406030204" pitchFamily="18" charset="0"/>
                                      </a:rPr>
                                      <m:t>𝐻𝐼</m:t>
                                    </m:r>
                                  </m:sub>
                                </m:sSub>
                              </m:oMath>
                            </m:oMathPara>
                          </a14:m>
                          <a:endParaRPr lang="en-SG" sz="1800" dirty="0"/>
                        </a:p>
                        <a:p>
                          <a:pPr marL="381000" lvl="1" indent="0">
                            <a:buNone/>
                          </a:pPr>
                          <a:r>
                            <a:rPr lang="en-SG" sz="1800" dirty="0"/>
                            <a:t>where</a:t>
                          </a:r>
                          <a:r>
                            <a:rPr lang="en-SG" sz="1800" baseline="0" dirty="0"/>
                            <a:t> </a:t>
                          </a:r>
                          <a14:m>
                            <m:oMath xmlns:m="http://schemas.openxmlformats.org/officeDocument/2006/math">
                              <m:sSup>
                                <m:sSupPr>
                                  <m:ctrlPr>
                                    <a:rPr lang="en-SG" sz="1800" i="1" baseline="0" smtClean="0">
                                      <a:latin typeface="Cambria Math" panose="02040503050406030204" pitchFamily="18" charset="0"/>
                                    </a:rPr>
                                  </m:ctrlPr>
                                </m:sSupPr>
                                <m:e>
                                  <m:r>
                                    <a:rPr lang="en-SG" sz="1800" baseline="0" smtClean="0">
                                      <a:latin typeface="Cambria Math" panose="02040503050406030204" pitchFamily="18" charset="0"/>
                                    </a:rPr>
                                    <m:t>𝐷</m:t>
                                  </m:r>
                                </m:e>
                                <m:sup>
                                  <m:r>
                                    <a:rPr lang="en-SG" sz="1800" baseline="0" smtClean="0">
                                      <a:latin typeface="Cambria Math" panose="02040503050406030204" pitchFamily="18" charset="0"/>
                                    </a:rPr>
                                    <m:t>2</m:t>
                                  </m:r>
                                </m:sup>
                              </m:sSup>
                            </m:oMath>
                          </a14:m>
                          <a:r>
                            <a:rPr lang="en-SG" sz="1800" baseline="0" dirty="0"/>
                            <a:t> is in </a:t>
                          </a:r>
                          <a:r>
                            <a:rPr lang="en-SG" sz="1800" baseline="0" dirty="0" err="1"/>
                            <a:t>Mpc</a:t>
                          </a:r>
                          <a:r>
                            <a:rPr lang="en-SG" sz="1800" baseline="0" dirty="0"/>
                            <a:t> and </a:t>
                          </a:r>
                          <a14:m>
                            <m:oMath xmlns:m="http://schemas.openxmlformats.org/officeDocument/2006/math">
                              <m:sSub>
                                <m:sSubPr>
                                  <m:ctrlPr>
                                    <a:rPr lang="en-SG" sz="1800" i="1" baseline="0" smtClean="0">
                                      <a:latin typeface="Cambria Math" panose="02040503050406030204" pitchFamily="18" charset="0"/>
                                    </a:rPr>
                                  </m:ctrlPr>
                                </m:sSubPr>
                                <m:e>
                                  <m:r>
                                    <a:rPr lang="en-SG" sz="1800" baseline="0" smtClean="0">
                                      <a:latin typeface="Cambria Math" panose="02040503050406030204" pitchFamily="18" charset="0"/>
                                    </a:rPr>
                                    <m:t>𝑆</m:t>
                                  </m:r>
                                </m:e>
                                <m:sub>
                                  <m:r>
                                    <a:rPr lang="en-SG" sz="1800" baseline="0" smtClean="0">
                                      <a:latin typeface="Cambria Math" panose="02040503050406030204" pitchFamily="18" charset="0"/>
                                    </a:rPr>
                                    <m:t>𝐻𝐼</m:t>
                                  </m:r>
                                </m:sub>
                              </m:sSub>
                            </m:oMath>
                          </a14:m>
                          <a:r>
                            <a:rPr lang="en-SG" sz="1800" dirty="0"/>
                            <a:t> is in </a:t>
                          </a:r>
                          <a:r>
                            <a:rPr lang="en-SG" sz="1800" dirty="0" err="1"/>
                            <a:t>Jy</a:t>
                          </a:r>
                          <a:r>
                            <a:rPr lang="en-SG" sz="1800" dirty="0"/>
                            <a:t> km</a:t>
                          </a:r>
                          <a:r>
                            <a:rPr lang="en-SG" sz="1800" baseline="0" dirty="0"/>
                            <a:t>/s</a:t>
                          </a:r>
                          <a:endParaRPr lang="en-SG" sz="1800" dirty="0"/>
                        </a:p>
                      </a:txBody>
                      <a:tcPr/>
                    </a:tc>
                    <a:extLst>
                      <a:ext uri="{0D108BD9-81ED-4DB2-BD59-A6C34878D82A}">
                        <a16:rowId xmlns:a16="http://schemas.microsoft.com/office/drawing/2014/main" val="4011941667"/>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952565087"/>
                  </p:ext>
                </p:extLst>
              </p:nvPr>
            </p:nvGraphicFramePr>
            <p:xfrm>
              <a:off x="107504" y="1844824"/>
              <a:ext cx="8782880" cy="4356460"/>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1876425">
                    <a:tc>
                      <a:txBody>
                        <a:bodyPr/>
                        <a:lstStyle/>
                        <a:p>
                          <a:endParaRPr lang="en-SG" dirty="0"/>
                        </a:p>
                        <a:p>
                          <a:endParaRPr lang="en-SG" dirty="0"/>
                        </a:p>
                        <a:p>
                          <a:endParaRPr lang="en-SG" dirty="0"/>
                        </a:p>
                        <a:p>
                          <a:endParaRPr lang="en-SG" dirty="0">
                            <a:solidFill>
                              <a:schemeClr val="tx1"/>
                            </a:solidFill>
                          </a:endParaRPr>
                        </a:p>
                      </a:txBody>
                      <a:tcPr/>
                    </a:tc>
                    <a:tc>
                      <a:txBody>
                        <a:bodyPr/>
                        <a:lstStyle/>
                        <a:p>
                          <a:endParaRPr lang="en-US"/>
                        </a:p>
                      </a:txBody>
                      <a:tcPr>
                        <a:blipFill>
                          <a:blip r:embed="rId3"/>
                          <a:stretch>
                            <a:fillRect l="-48813" b="-132468"/>
                          </a:stretch>
                        </a:blipFill>
                      </a:tcPr>
                    </a:tc>
                    <a:extLst>
                      <a:ext uri="{0D108BD9-81ED-4DB2-BD59-A6C34878D82A}">
                        <a16:rowId xmlns:a16="http://schemas.microsoft.com/office/drawing/2014/main" val="3761662847"/>
                      </a:ext>
                    </a:extLst>
                  </a:tr>
                  <a:tr h="1511507">
                    <a:tc>
                      <a:txBody>
                        <a:bodyPr/>
                        <a:lstStyle/>
                        <a:p>
                          <a:endParaRPr lang="en-SG" dirty="0">
                            <a:solidFill>
                              <a:schemeClr val="tx1"/>
                            </a:solidFill>
                          </a:endParaRPr>
                        </a:p>
                      </a:txBody>
                      <a:tcPr/>
                    </a:tc>
                    <a:tc>
                      <a:txBody>
                        <a:bodyPr/>
                        <a:lstStyle/>
                        <a:p>
                          <a:endParaRPr lang="en-US"/>
                        </a:p>
                      </a:txBody>
                      <a:tcPr>
                        <a:blipFill>
                          <a:blip r:embed="rId3"/>
                          <a:stretch>
                            <a:fillRect l="-48813" t="-123695" b="-63855"/>
                          </a:stretch>
                        </a:blipFill>
                      </a:tcPr>
                    </a:tc>
                    <a:extLst>
                      <a:ext uri="{0D108BD9-81ED-4DB2-BD59-A6C34878D82A}">
                        <a16:rowId xmlns:a16="http://schemas.microsoft.com/office/drawing/2014/main" val="3066247088"/>
                      </a:ext>
                    </a:extLst>
                  </a:tr>
                  <a:tr h="968528">
                    <a:tc>
                      <a:txBody>
                        <a:bodyPr/>
                        <a:lstStyle/>
                        <a:p>
                          <a:endParaRPr lang="en-SG" dirty="0">
                            <a:solidFill>
                              <a:schemeClr val="tx1"/>
                            </a:solidFill>
                          </a:endParaRPr>
                        </a:p>
                      </a:txBody>
                      <a:tcPr/>
                    </a:tc>
                    <a:tc>
                      <a:txBody>
                        <a:bodyPr/>
                        <a:lstStyle/>
                        <a:p>
                          <a:endParaRPr lang="en-US"/>
                        </a:p>
                      </a:txBody>
                      <a:tcPr>
                        <a:blipFill>
                          <a:blip r:embed="rId3"/>
                          <a:stretch>
                            <a:fillRect l="-48813" t="-350314"/>
                          </a:stretch>
                        </a:blipFill>
                      </a:tcPr>
                    </a:tc>
                    <a:extLst>
                      <a:ext uri="{0D108BD9-81ED-4DB2-BD59-A6C34878D82A}">
                        <a16:rowId xmlns:a16="http://schemas.microsoft.com/office/drawing/2014/main" val="4011941667"/>
                      </a:ext>
                    </a:extLst>
                  </a:tr>
                </a:tbl>
              </a:graphicData>
            </a:graphic>
          </p:graphicFrame>
        </mc:Fallback>
      </mc:AlternateContent>
      <p:sp>
        <p:nvSpPr>
          <p:cNvPr id="9" name="TextBox 8"/>
          <p:cNvSpPr txBox="1"/>
          <p:nvPr/>
        </p:nvSpPr>
        <p:spPr>
          <a:xfrm>
            <a:off x="838200" y="1958681"/>
            <a:ext cx="2304256" cy="369332"/>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latin typeface="+mn-lt"/>
              </a:rPr>
              <a:t>Dust masses</a:t>
            </a:r>
          </a:p>
        </p:txBody>
      </p:sp>
      <p:sp>
        <p:nvSpPr>
          <p:cNvPr id="11" name="TextBox 10"/>
          <p:cNvSpPr txBox="1"/>
          <p:nvPr/>
        </p:nvSpPr>
        <p:spPr>
          <a:xfrm>
            <a:off x="838200" y="3699888"/>
            <a:ext cx="2305707" cy="646331"/>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SG" sz="1800" i="0" dirty="0">
                <a:solidFill>
                  <a:schemeClr val="tx1"/>
                </a:solidFill>
              </a:rPr>
              <a:t>Infrared Luminosities</a:t>
            </a:r>
          </a:p>
        </p:txBody>
      </p:sp>
      <p:sp>
        <p:nvSpPr>
          <p:cNvPr id="6" name="TextBox 5"/>
          <p:cNvSpPr txBox="1"/>
          <p:nvPr/>
        </p:nvSpPr>
        <p:spPr>
          <a:xfrm>
            <a:off x="842536" y="5071763"/>
            <a:ext cx="2305707" cy="646331"/>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SG" sz="1800" i="0" dirty="0">
                <a:solidFill>
                  <a:schemeClr val="tx1"/>
                </a:solidFill>
              </a:rPr>
              <a:t>Gas masses (future)</a:t>
            </a:r>
          </a:p>
        </p:txBody>
      </p:sp>
    </p:spTree>
    <p:extLst>
      <p:ext uri="{BB962C8B-B14F-4D97-AF65-F5344CB8AC3E}">
        <p14:creationId xmlns:p14="http://schemas.microsoft.com/office/powerpoint/2010/main" val="1667558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1"/>
                </a:solidFill>
                <a:latin typeface="+mj-lt"/>
              </a:rPr>
              <a:t>Possible sources of error / improvements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sz="2000" dirty="0"/>
              <a:t>In this approach we use a simple modified blackbody fit, allowing us to identify the most fundamental properties of the dust medium: dust temperature and dust mass. </a:t>
            </a:r>
          </a:p>
          <a:p>
            <a:pPr>
              <a:buFont typeface="Arial" panose="020B0604020202020204" pitchFamily="34" charset="0"/>
              <a:buChar char="•"/>
            </a:pPr>
            <a:r>
              <a:rPr lang="en-GB" sz="2000" dirty="0"/>
              <a:t>However, modified blackbodies are simple models and cannot properly reproduce real dust properties--complex multi-component methods have been developed to take into account the entire range from mid-infrared to mm wavelengths </a:t>
            </a:r>
            <a:r>
              <a:rPr lang="it-IT" sz="2000" dirty="0"/>
              <a:t>(e.g., Draine &amp; Li 2007; Compiegne et al. 2011; Galliano et al. 2011)</a:t>
            </a:r>
          </a:p>
          <a:p>
            <a:pPr>
              <a:buFont typeface="Arial" panose="020B0604020202020204" pitchFamily="34" charset="0"/>
              <a:buChar char="•"/>
            </a:pPr>
            <a:r>
              <a:rPr lang="en-GB" sz="2000" dirty="0"/>
              <a:t>This can improve the accuracy of our results since Planck has data extending into the mm range. </a:t>
            </a:r>
            <a:endParaRPr lang="en-SG" sz="2000" dirty="0"/>
          </a:p>
        </p:txBody>
      </p:sp>
    </p:spTree>
    <p:extLst>
      <p:ext uri="{BB962C8B-B14F-4D97-AF65-F5344CB8AC3E}">
        <p14:creationId xmlns:p14="http://schemas.microsoft.com/office/powerpoint/2010/main" val="2226378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1"/>
                </a:solidFill>
                <a:latin typeface="+mj-lt"/>
              </a:rPr>
              <a:t>References</a:t>
            </a:r>
          </a:p>
        </p:txBody>
      </p:sp>
      <p:sp>
        <p:nvSpPr>
          <p:cNvPr id="3" name="Content Placeholder 2"/>
          <p:cNvSpPr>
            <a:spLocks noGrp="1"/>
          </p:cNvSpPr>
          <p:nvPr>
            <p:ph idx="1"/>
          </p:nvPr>
        </p:nvSpPr>
        <p:spPr/>
        <p:txBody>
          <a:bodyPr/>
          <a:lstStyle/>
          <a:p>
            <a:r>
              <a:rPr lang="en-SG" sz="1600" dirty="0"/>
              <a:t>Baes, M., </a:t>
            </a:r>
            <a:r>
              <a:rPr lang="en-SG" sz="1600" dirty="0" err="1"/>
              <a:t>Herranz</a:t>
            </a:r>
            <a:r>
              <a:rPr lang="en-SG" sz="1600" dirty="0"/>
              <a:t>, D., Bianchi, S., </a:t>
            </a:r>
            <a:r>
              <a:rPr lang="en-SG" sz="1600" dirty="0" err="1"/>
              <a:t>Ciesla</a:t>
            </a:r>
            <a:r>
              <a:rPr lang="en-SG" sz="1600" dirty="0"/>
              <a:t>, L., Clemens, M., </a:t>
            </a:r>
            <a:r>
              <a:rPr lang="en-SG" sz="1600" dirty="0" err="1"/>
              <a:t>Zotti</a:t>
            </a:r>
            <a:r>
              <a:rPr lang="en-SG" sz="1600" dirty="0"/>
              <a:t>, D. G., … </a:t>
            </a:r>
            <a:r>
              <a:rPr lang="en-SG" sz="1600" dirty="0" err="1"/>
              <a:t>Vlahakis</a:t>
            </a:r>
            <a:r>
              <a:rPr lang="en-SG" sz="1600" dirty="0"/>
              <a:t>, C. (2014). The Herschel Virgo Cluster Survey, </a:t>
            </a:r>
            <a:r>
              <a:rPr lang="en-SG" sz="1600" i="1" dirty="0"/>
              <a:t>562</a:t>
            </a:r>
            <a:r>
              <a:rPr lang="en-SG" sz="1600" dirty="0"/>
              <a:t>, A106. doi:10.1051/0004-6361/201322384</a:t>
            </a:r>
          </a:p>
          <a:p>
            <a:r>
              <a:rPr lang="en-SG" sz="1600" dirty="0"/>
              <a:t>Bianchi, S. (2013). Vindicating single-T modified blackbody fits to Herschel SEDs, </a:t>
            </a:r>
            <a:r>
              <a:rPr lang="en-SG" sz="1600" i="1" dirty="0"/>
              <a:t>552</a:t>
            </a:r>
            <a:r>
              <a:rPr lang="en-SG" sz="1600" dirty="0"/>
              <a:t>, A89. doi:10.1051/0004-6361/201220866</a:t>
            </a:r>
          </a:p>
          <a:p>
            <a:r>
              <a:rPr lang="en-SG" sz="1600" dirty="0"/>
              <a:t>Boselli, A., Eales, S., </a:t>
            </a:r>
            <a:r>
              <a:rPr lang="en-SG" sz="1600" dirty="0" err="1"/>
              <a:t>Cortese</a:t>
            </a:r>
            <a:r>
              <a:rPr lang="en-SG" sz="1600" dirty="0"/>
              <a:t>, L., </a:t>
            </a:r>
            <a:r>
              <a:rPr lang="en-SG" sz="1600" dirty="0" err="1"/>
              <a:t>Bendo</a:t>
            </a:r>
            <a:r>
              <a:rPr lang="en-SG" sz="1600" dirty="0"/>
              <a:t>, G., </a:t>
            </a:r>
            <a:r>
              <a:rPr lang="en-SG" sz="1600" dirty="0" err="1"/>
              <a:t>Chanial</a:t>
            </a:r>
            <a:r>
              <a:rPr lang="en-SG" sz="1600" dirty="0"/>
              <a:t>, P., </a:t>
            </a:r>
            <a:r>
              <a:rPr lang="en-SG" sz="1600" dirty="0" err="1"/>
              <a:t>Buat</a:t>
            </a:r>
            <a:r>
              <a:rPr lang="en-SG" sz="1600" dirty="0"/>
              <a:t>, V., … </a:t>
            </a:r>
            <a:r>
              <a:rPr lang="en-SG" sz="1600" dirty="0" err="1"/>
              <a:t>Zeilinger</a:t>
            </a:r>
            <a:r>
              <a:rPr lang="en-SG" sz="1600" dirty="0"/>
              <a:t>, W. (2010). The Herschel Reference Survey. doi:10.1086/651535</a:t>
            </a:r>
          </a:p>
          <a:p>
            <a:r>
              <a:rPr lang="en-SG" sz="1600" dirty="0"/>
              <a:t>Boselli, A., &amp; group,  the. (2006). The Herschel galaxy reference survey.</a:t>
            </a:r>
          </a:p>
          <a:p>
            <a:r>
              <a:rPr lang="en-SG" sz="1600" dirty="0"/>
              <a:t>Clements, D. L., Dunne, L., &amp; Eales, S. (2010). The submillimetre properties of </a:t>
            </a:r>
            <a:r>
              <a:rPr lang="en-SG" sz="1600" dirty="0" err="1"/>
              <a:t>ultraluminous</a:t>
            </a:r>
            <a:r>
              <a:rPr lang="en-SG" sz="1600" dirty="0"/>
              <a:t> infrared galaxies. </a:t>
            </a:r>
            <a:r>
              <a:rPr lang="en-SG" sz="1600" i="1" dirty="0"/>
              <a:t>Mon Not R Astron </a:t>
            </a:r>
            <a:r>
              <a:rPr lang="en-SG" sz="1600" i="1" dirty="0" err="1"/>
              <a:t>Soc</a:t>
            </a:r>
            <a:r>
              <a:rPr lang="en-SG" sz="1600" dirty="0"/>
              <a:t>, </a:t>
            </a:r>
            <a:r>
              <a:rPr lang="en-SG" sz="1600" i="1" dirty="0"/>
              <a:t>403</a:t>
            </a:r>
            <a:r>
              <a:rPr lang="en-SG" sz="1600" dirty="0"/>
              <a:t>(1), 274–286. doi:10.1111/j.1365-2966.2009.16064.x</a:t>
            </a:r>
          </a:p>
          <a:p>
            <a:r>
              <a:rPr lang="en-SG" sz="1600" dirty="0"/>
              <a:t>Clements, D. L., Rigby, E., Maddox, S., Dunne, L., </a:t>
            </a:r>
            <a:r>
              <a:rPr lang="en-SG" sz="1600" dirty="0" err="1"/>
              <a:t>Mortier</a:t>
            </a:r>
            <a:r>
              <a:rPr lang="en-SG" sz="1600" dirty="0"/>
              <a:t>, A., Pearson, C., … </a:t>
            </a:r>
            <a:r>
              <a:rPr lang="en-SG" sz="1600" dirty="0" err="1"/>
              <a:t>Verma</a:t>
            </a:r>
            <a:r>
              <a:rPr lang="en-SG" sz="1600" dirty="0"/>
              <a:t>, A. (2010). The Herschel-ATLAS: Extragalactic Number Counts from 250 to 500 Microns. doi:10.1051/0004-6361/201014581</a:t>
            </a:r>
          </a:p>
          <a:p>
            <a:r>
              <a:rPr lang="en-SG" sz="1600" dirty="0"/>
              <a:t>Planck Collaboration, </a:t>
            </a:r>
            <a:r>
              <a:rPr lang="en-SG" sz="1600" dirty="0" err="1"/>
              <a:t>Abergel</a:t>
            </a:r>
            <a:r>
              <a:rPr lang="en-SG" sz="1600" dirty="0"/>
              <a:t>, Ade, </a:t>
            </a:r>
            <a:r>
              <a:rPr lang="en-SG" sz="1600" dirty="0" err="1"/>
              <a:t>Aghanim</a:t>
            </a:r>
            <a:r>
              <a:rPr lang="en-SG" sz="1600" dirty="0"/>
              <a:t>, Arnaud, Ashdown, … </a:t>
            </a:r>
            <a:r>
              <a:rPr lang="en-SG" sz="1600" dirty="0" err="1"/>
              <a:t>Zonca</a:t>
            </a:r>
            <a:r>
              <a:rPr lang="en-SG" sz="1600" dirty="0"/>
              <a:t>. (2011). </a:t>
            </a:r>
            <a:r>
              <a:rPr lang="en-SG" sz="1600" dirty="0" err="1"/>
              <a:t>Planckearly</a:t>
            </a:r>
            <a:r>
              <a:rPr lang="en-SG" sz="1600" dirty="0"/>
              <a:t> results. XXV. Thermal dust in nearby molecular clouds. </a:t>
            </a:r>
            <a:r>
              <a:rPr lang="en-SG" sz="1600" i="1" dirty="0"/>
              <a:t>Astronomy &amp; Astrophysics</a:t>
            </a:r>
            <a:r>
              <a:rPr lang="en-SG" sz="1600" dirty="0"/>
              <a:t>, </a:t>
            </a:r>
            <a:r>
              <a:rPr lang="en-SG" sz="1600" i="1" dirty="0"/>
              <a:t>536</a:t>
            </a:r>
            <a:r>
              <a:rPr lang="en-SG" sz="1600" dirty="0"/>
              <a:t>, A25. doi:10.1051/0004-6361/201116483</a:t>
            </a:r>
          </a:p>
          <a:p>
            <a:endParaRPr lang="en-SG" sz="1600" dirty="0"/>
          </a:p>
          <a:p>
            <a:pPr marL="0" indent="0"/>
            <a:endParaRPr lang="en-SG" sz="1600" dirty="0"/>
          </a:p>
        </p:txBody>
      </p:sp>
    </p:spTree>
    <p:extLst>
      <p:ext uri="{BB962C8B-B14F-4D97-AF65-F5344CB8AC3E}">
        <p14:creationId xmlns:p14="http://schemas.microsoft.com/office/powerpoint/2010/main" val="752525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References</a:t>
            </a:r>
            <a:endParaRPr lang="en-SG" dirty="0">
              <a:solidFill>
                <a:schemeClr val="tx1"/>
              </a:solidFill>
              <a:latin typeface="+mj-lt"/>
            </a:endParaRPr>
          </a:p>
        </p:txBody>
      </p:sp>
      <p:sp>
        <p:nvSpPr>
          <p:cNvPr id="3" name="Content Placeholder 2"/>
          <p:cNvSpPr>
            <a:spLocks noGrp="1"/>
          </p:cNvSpPr>
          <p:nvPr>
            <p:ph idx="1"/>
          </p:nvPr>
        </p:nvSpPr>
        <p:spPr/>
        <p:txBody>
          <a:bodyPr/>
          <a:lstStyle/>
          <a:p>
            <a:r>
              <a:rPr lang="en-SG" sz="1600" dirty="0" err="1"/>
              <a:t>Cortese</a:t>
            </a:r>
            <a:r>
              <a:rPr lang="en-SG" sz="1600" dirty="0"/>
              <a:t>, Fritz, Bianchi, Boselli, </a:t>
            </a:r>
            <a:r>
              <a:rPr lang="en-SG" sz="1600" dirty="0" err="1"/>
              <a:t>Ciesla</a:t>
            </a:r>
            <a:r>
              <a:rPr lang="en-SG" sz="1600" dirty="0"/>
              <a:t>, </a:t>
            </a:r>
            <a:r>
              <a:rPr lang="en-SG" sz="1600" dirty="0" err="1"/>
              <a:t>Bendo</a:t>
            </a:r>
            <a:r>
              <a:rPr lang="en-SG" sz="1600" dirty="0"/>
              <a:t>, … </a:t>
            </a:r>
            <a:r>
              <a:rPr lang="en-SG" sz="1600" dirty="0" err="1"/>
              <a:t>Vlahakis</a:t>
            </a:r>
            <a:r>
              <a:rPr lang="en-SG" sz="1600" dirty="0"/>
              <a:t>. (2014). PACS photometry of the Herschel Reference Survey – far-infrared/submillimetre colours as tracers of dust properties in nearby galaxies★. </a:t>
            </a:r>
            <a:r>
              <a:rPr lang="en-SG" sz="1600" i="1" dirty="0"/>
              <a:t>Monthly Notices of the Royal Astronomical Society</a:t>
            </a:r>
            <a:r>
              <a:rPr lang="en-SG" sz="1600" dirty="0"/>
              <a:t>, </a:t>
            </a:r>
            <a:r>
              <a:rPr lang="en-SG" sz="1600" i="1" dirty="0"/>
              <a:t>440</a:t>
            </a:r>
            <a:r>
              <a:rPr lang="en-SG" sz="1600" dirty="0"/>
              <a:t>(1), 942–956. doi:10.1093/</a:t>
            </a:r>
            <a:r>
              <a:rPr lang="en-SG" sz="1600" dirty="0" err="1"/>
              <a:t>mnras</a:t>
            </a:r>
            <a:r>
              <a:rPr lang="en-SG" sz="1600" dirty="0"/>
              <a:t>/stu175</a:t>
            </a:r>
          </a:p>
          <a:p>
            <a:r>
              <a:rPr lang="en-SG" sz="1600" dirty="0"/>
              <a:t>Dunne, L., &amp; Eales, S. A. (2001). The SCUBA Local Universe Galaxy Survey – II. 450‐μm data: evidence for cold dust in bright IRAS galaxies. </a:t>
            </a:r>
            <a:r>
              <a:rPr lang="en-SG" sz="1600" i="1" dirty="0"/>
              <a:t>Mon Not R Astron </a:t>
            </a:r>
            <a:r>
              <a:rPr lang="en-SG" sz="1600" i="1" dirty="0" err="1"/>
              <a:t>Soc</a:t>
            </a:r>
            <a:r>
              <a:rPr lang="en-SG" sz="1600" dirty="0"/>
              <a:t>, </a:t>
            </a:r>
            <a:r>
              <a:rPr lang="en-SG" sz="1600" i="1" dirty="0"/>
              <a:t>327</a:t>
            </a:r>
            <a:r>
              <a:rPr lang="en-SG" sz="1600" dirty="0"/>
              <a:t>(3), 697–714. doi:10.1046/j.1365-8711.2001.04789.x</a:t>
            </a:r>
          </a:p>
          <a:p>
            <a:r>
              <a:rPr lang="en-SG" sz="1600" dirty="0"/>
              <a:t>Dunne, L., Eales, S., Edmunds, M., </a:t>
            </a:r>
            <a:r>
              <a:rPr lang="en-SG" sz="1600" dirty="0" err="1"/>
              <a:t>Ivison</a:t>
            </a:r>
            <a:r>
              <a:rPr lang="en-SG" sz="1600" dirty="0"/>
              <a:t>, R., Alexander, P., &amp; Clements, D. L. (2000). The SCUBA Local Universe Galaxy Survey – I. First measurements of the submillimetre luminosity and dust mass functions. </a:t>
            </a:r>
            <a:r>
              <a:rPr lang="en-SG" sz="1600" i="1" dirty="0"/>
              <a:t>Mon Not R Astron </a:t>
            </a:r>
            <a:r>
              <a:rPr lang="en-SG" sz="1600" i="1" dirty="0" err="1"/>
              <a:t>Soc</a:t>
            </a:r>
            <a:r>
              <a:rPr lang="en-SG" sz="1600" dirty="0"/>
              <a:t>, </a:t>
            </a:r>
            <a:r>
              <a:rPr lang="en-SG" sz="1600" i="1" dirty="0"/>
              <a:t>315</a:t>
            </a:r>
            <a:r>
              <a:rPr lang="en-SG" sz="1600" dirty="0"/>
              <a:t>(1), 115–139. doi:10.1046/j.1365-8711.2000.03386.x</a:t>
            </a:r>
          </a:p>
          <a:p>
            <a:r>
              <a:rPr lang="en-SG" sz="1600" dirty="0"/>
              <a:t>Kelly, B., Shetty, R., Stutz, A., Kauffmann, J., Goodman, A., &amp; </a:t>
            </a:r>
            <a:r>
              <a:rPr lang="en-SG" sz="1600" dirty="0" err="1"/>
              <a:t>Launhardt</a:t>
            </a:r>
            <a:r>
              <a:rPr lang="en-SG" sz="1600" dirty="0"/>
              <a:t>, R. (2012). Dust Spectral Energy Distributions In The Era Of Herschel And Planck: A Hierarchical Bayesian-fitting Technique. </a:t>
            </a:r>
            <a:r>
              <a:rPr lang="en-SG" sz="1600" i="1" dirty="0"/>
              <a:t>The Astrophysical Journal</a:t>
            </a:r>
            <a:r>
              <a:rPr lang="en-SG" sz="1600" dirty="0"/>
              <a:t>, </a:t>
            </a:r>
            <a:r>
              <a:rPr lang="en-SG" sz="1600" i="1" dirty="0"/>
              <a:t>752</a:t>
            </a:r>
            <a:r>
              <a:rPr lang="en-SG" sz="1600" dirty="0"/>
              <a:t>(1), 55. doi:10.1088/0004-637x/752/1/55</a:t>
            </a:r>
          </a:p>
          <a:p>
            <a:endParaRPr lang="en-SG" sz="1600" dirty="0"/>
          </a:p>
        </p:txBody>
      </p:sp>
    </p:spTree>
    <p:extLst>
      <p:ext uri="{BB962C8B-B14F-4D97-AF65-F5344CB8AC3E}">
        <p14:creationId xmlns:p14="http://schemas.microsoft.com/office/powerpoint/2010/main" val="1770668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References</a:t>
            </a:r>
            <a:endParaRPr lang="en-SG" dirty="0">
              <a:solidFill>
                <a:schemeClr val="tx1"/>
              </a:solidFill>
              <a:latin typeface="+mj-lt"/>
            </a:endParaRPr>
          </a:p>
        </p:txBody>
      </p:sp>
      <p:sp>
        <p:nvSpPr>
          <p:cNvPr id="3" name="Content Placeholder 2"/>
          <p:cNvSpPr>
            <a:spLocks noGrp="1"/>
          </p:cNvSpPr>
          <p:nvPr>
            <p:ph idx="1"/>
          </p:nvPr>
        </p:nvSpPr>
        <p:spPr/>
        <p:txBody>
          <a:bodyPr/>
          <a:lstStyle/>
          <a:p>
            <a:r>
              <a:rPr lang="en-SG" sz="1600" dirty="0" err="1"/>
              <a:t>Roberge</a:t>
            </a:r>
            <a:r>
              <a:rPr lang="en-SG" sz="1600" dirty="0"/>
              <a:t>, Kamp, </a:t>
            </a:r>
            <a:r>
              <a:rPr lang="en-SG" sz="1600" dirty="0" err="1"/>
              <a:t>Montesinos</a:t>
            </a:r>
            <a:r>
              <a:rPr lang="en-SG" sz="1600" dirty="0"/>
              <a:t>, Dent, </a:t>
            </a:r>
            <a:r>
              <a:rPr lang="en-SG" sz="1600" dirty="0" err="1"/>
              <a:t>Meeus</a:t>
            </a:r>
            <a:r>
              <a:rPr lang="en-SG" sz="1600" dirty="0"/>
              <a:t>, Donaldson, … </a:t>
            </a:r>
            <a:r>
              <a:rPr lang="en-SG" sz="1600" dirty="0" err="1"/>
              <a:t>Woitke</a:t>
            </a:r>
            <a:r>
              <a:rPr lang="en-SG" sz="1600" dirty="0"/>
              <a:t>. (2013). HERSCHEL OBSERVATIONS OF GAS AND DUST IN THE UNUSUAL 49 </a:t>
            </a:r>
            <a:r>
              <a:rPr lang="en-SG" sz="1600" dirty="0" err="1"/>
              <a:t>Ceti</a:t>
            </a:r>
            <a:r>
              <a:rPr lang="en-SG" sz="1600" dirty="0"/>
              <a:t> DEBRIS DISK. </a:t>
            </a:r>
            <a:r>
              <a:rPr lang="en-SG" sz="1600" i="1" dirty="0"/>
              <a:t>The Astrophysical Journal</a:t>
            </a:r>
            <a:r>
              <a:rPr lang="en-SG" sz="1600" dirty="0"/>
              <a:t>, </a:t>
            </a:r>
            <a:r>
              <a:rPr lang="en-SG" sz="1600" i="1" dirty="0"/>
              <a:t>771</a:t>
            </a:r>
            <a:r>
              <a:rPr lang="en-SG" sz="1600" dirty="0"/>
              <a:t>(1), 69. doi:10.1088/0004-637x/771/1/69</a:t>
            </a:r>
          </a:p>
          <a:p>
            <a:r>
              <a:rPr lang="en-SG" sz="1600" dirty="0" err="1"/>
              <a:t>Ueta</a:t>
            </a:r>
            <a:r>
              <a:rPr lang="en-SG" sz="1600" dirty="0"/>
              <a:t>, T., </a:t>
            </a:r>
            <a:r>
              <a:rPr lang="en-SG" sz="1600" dirty="0" err="1"/>
              <a:t>Tomasino</a:t>
            </a:r>
            <a:r>
              <a:rPr lang="en-SG" sz="1600" dirty="0"/>
              <a:t>, R. L., </a:t>
            </a:r>
            <a:r>
              <a:rPr lang="en-SG" sz="1600" dirty="0" err="1"/>
              <a:t>Takita</a:t>
            </a:r>
            <a:r>
              <a:rPr lang="en-SG" sz="1600" dirty="0"/>
              <a:t>, S., </a:t>
            </a:r>
            <a:r>
              <a:rPr lang="en-SG" sz="1600" dirty="0" err="1"/>
              <a:t>Izumiura</a:t>
            </a:r>
            <a:r>
              <a:rPr lang="en-SG" sz="1600" dirty="0"/>
              <a:t>, H., </a:t>
            </a:r>
            <a:r>
              <a:rPr lang="en-SG" sz="1600" dirty="0" err="1"/>
              <a:t>Shirahata</a:t>
            </a:r>
            <a:r>
              <a:rPr lang="en-SG" sz="1600" dirty="0"/>
              <a:t>, M., </a:t>
            </a:r>
            <a:r>
              <a:rPr lang="en-SG" sz="1600" dirty="0" err="1"/>
              <a:t>Fullard</a:t>
            </a:r>
            <a:r>
              <a:rPr lang="en-SG" sz="1600" dirty="0"/>
              <a:t>, A., … Matsuura, S. (2016). Surface Brightness Correction for Compact Extended Sources Observed by the AKARI Far-Infrared Surveyor (FIS) in the Slow-Scan Mode.</a:t>
            </a:r>
          </a:p>
          <a:p>
            <a:r>
              <a:rPr lang="en-SG" sz="1600" dirty="0" err="1"/>
              <a:t>Vlahakis</a:t>
            </a:r>
            <a:r>
              <a:rPr lang="en-SG" sz="1600" dirty="0"/>
              <a:t>, C., Dunne, L., &amp; Eales, S. (2005). The SCUBA Local Universe Galaxy Survey - III. Dust along the Hubble sequence. doi:10.1111/j.1365-2966.2005.09666.x</a:t>
            </a:r>
          </a:p>
          <a:p>
            <a:endParaRPr lang="en-SG" sz="1600" dirty="0"/>
          </a:p>
        </p:txBody>
      </p:sp>
    </p:spTree>
    <p:extLst>
      <p:ext uri="{BB962C8B-B14F-4D97-AF65-F5344CB8AC3E}">
        <p14:creationId xmlns:p14="http://schemas.microsoft.com/office/powerpoint/2010/main" val="4210281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Thank you!</a:t>
            </a:r>
          </a:p>
        </p:txBody>
      </p:sp>
      <p:sp>
        <p:nvSpPr>
          <p:cNvPr id="3" name="Subtitle 2"/>
          <p:cNvSpPr>
            <a:spLocks noGrp="1"/>
          </p:cNvSpPr>
          <p:nvPr>
            <p:ph type="subTitle" sz="quarter" idx="1"/>
          </p:nvPr>
        </p:nvSpPr>
        <p:spPr/>
        <p:txBody>
          <a:bodyPr/>
          <a:lstStyle/>
          <a:p>
            <a:endParaRPr lang="en-SG" dirty="0"/>
          </a:p>
        </p:txBody>
      </p:sp>
    </p:spTree>
    <p:extLst>
      <p:ext uri="{BB962C8B-B14F-4D97-AF65-F5344CB8AC3E}">
        <p14:creationId xmlns:p14="http://schemas.microsoft.com/office/powerpoint/2010/main" val="175210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1"/>
                </a:solidFill>
                <a:latin typeface="+mj-lt"/>
              </a:rPr>
              <a:t>Method: Sources of Data</a:t>
            </a:r>
          </a:p>
        </p:txBody>
      </p:sp>
      <p:sp>
        <p:nvSpPr>
          <p:cNvPr id="3" name="Content Placeholder 2"/>
          <p:cNvSpPr>
            <a:spLocks noGrp="1"/>
          </p:cNvSpPr>
          <p:nvPr>
            <p:ph idx="1"/>
          </p:nvPr>
        </p:nvSpPr>
        <p:spPr/>
        <p:txBody>
          <a:bodyPr/>
          <a:lstStyle/>
          <a:p>
            <a:pPr>
              <a:buFont typeface="Arial" panose="020B0604020202020204" pitchFamily="34" charset="0"/>
              <a:buChar char="•"/>
            </a:pPr>
            <a:r>
              <a:rPr lang="en-SG" sz="2000" b="1" dirty="0"/>
              <a:t>Herschel</a:t>
            </a:r>
            <a:r>
              <a:rPr lang="en-SG" sz="2000" dirty="0"/>
              <a:t> (250, 350, 500</a:t>
            </a:r>
            <a:r>
              <a:rPr lang="el-GR" sz="2000" dirty="0"/>
              <a:t>μ</a:t>
            </a:r>
            <a:r>
              <a:rPr lang="en-GB" sz="2000" dirty="0"/>
              <a:t>m</a:t>
            </a:r>
            <a:r>
              <a:rPr lang="en-SG" sz="2000" dirty="0"/>
              <a:t>)</a:t>
            </a:r>
          </a:p>
          <a:p>
            <a:pPr>
              <a:buFont typeface="Arial" panose="020B0604020202020204" pitchFamily="34" charset="0"/>
              <a:buChar char="•"/>
            </a:pPr>
            <a:r>
              <a:rPr lang="en-SG" sz="2000" b="1" dirty="0"/>
              <a:t>Planck </a:t>
            </a:r>
            <a:r>
              <a:rPr lang="en-SG" sz="2000" dirty="0"/>
              <a:t>(Aperflux217, Aperflux353, Aperflux545, Aperflux857)</a:t>
            </a:r>
          </a:p>
          <a:p>
            <a:pPr lvl="1">
              <a:buFont typeface="Arial" panose="020B0604020202020204" pitchFamily="34" charset="0"/>
              <a:buChar char="•"/>
            </a:pPr>
            <a:r>
              <a:rPr lang="en-GB" sz="1800" dirty="0"/>
              <a:t>Each source in the Planck catalogue has four different measures of the flux density, depending on the source detection algorithm: </a:t>
            </a:r>
            <a:r>
              <a:rPr lang="en-GB" sz="1800" dirty="0" err="1"/>
              <a:t>Detflux</a:t>
            </a:r>
            <a:r>
              <a:rPr lang="en-GB" sz="1800" dirty="0"/>
              <a:t>, </a:t>
            </a:r>
            <a:r>
              <a:rPr lang="en-GB" sz="1800" dirty="0" err="1"/>
              <a:t>Aperflux</a:t>
            </a:r>
            <a:r>
              <a:rPr lang="en-GB" sz="1800" dirty="0"/>
              <a:t>, </a:t>
            </a:r>
            <a:r>
              <a:rPr lang="en-GB" sz="1800" dirty="0" err="1"/>
              <a:t>Psfflux</a:t>
            </a:r>
            <a:r>
              <a:rPr lang="en-GB" sz="1800" dirty="0"/>
              <a:t>, </a:t>
            </a:r>
            <a:r>
              <a:rPr lang="en-GB" sz="1800" dirty="0" err="1"/>
              <a:t>Gauflux</a:t>
            </a:r>
            <a:endParaRPr lang="en-SG" sz="1800" dirty="0"/>
          </a:p>
          <a:p>
            <a:pPr lvl="1">
              <a:buFont typeface="Arial" panose="020B0604020202020204" pitchFamily="34" charset="0"/>
              <a:buChar char="•"/>
            </a:pPr>
            <a:r>
              <a:rPr lang="en-GB" sz="1800" dirty="0" err="1"/>
              <a:t>Aperflux</a:t>
            </a:r>
            <a:r>
              <a:rPr lang="en-GB" sz="1800" dirty="0"/>
              <a:t> (Aperture photometry flux density) is obtained by integrating the data in a circular aperture centred at the position of the source, with the average FWHM of the effective beam as radius for the aperture. </a:t>
            </a:r>
            <a:endParaRPr lang="en-SG" sz="2000" dirty="0"/>
          </a:p>
          <a:p>
            <a:pPr>
              <a:buFont typeface="Arial" panose="020B0604020202020204" pitchFamily="34" charset="0"/>
              <a:buChar char="•"/>
            </a:pPr>
            <a:r>
              <a:rPr lang="en-SG" sz="2000" b="1" dirty="0"/>
              <a:t>IRAS </a:t>
            </a:r>
            <a:r>
              <a:rPr lang="en-SG" sz="2000" dirty="0"/>
              <a:t>(12, 25, 60, 100 microns)</a:t>
            </a:r>
          </a:p>
          <a:p>
            <a:pPr>
              <a:buFont typeface="Arial" panose="020B0604020202020204" pitchFamily="34" charset="0"/>
              <a:buChar char="•"/>
            </a:pPr>
            <a:r>
              <a:rPr lang="en-SG" sz="2000" b="1" dirty="0" err="1"/>
              <a:t>Akari</a:t>
            </a:r>
            <a:r>
              <a:rPr lang="en-SG" sz="2000" b="1" dirty="0"/>
              <a:t> </a:t>
            </a:r>
            <a:r>
              <a:rPr lang="en-SG" sz="2000" dirty="0"/>
              <a:t>(65, 90, 140, 160 microns)</a:t>
            </a:r>
            <a:endParaRPr lang="en-GB" sz="2000" dirty="0"/>
          </a:p>
        </p:txBody>
      </p:sp>
    </p:spTree>
    <p:extLst>
      <p:ext uri="{BB962C8B-B14F-4D97-AF65-F5344CB8AC3E}">
        <p14:creationId xmlns:p14="http://schemas.microsoft.com/office/powerpoint/2010/main" val="399898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Method: Fitting data using a modified blackbody</a:t>
            </a:r>
            <a:endParaRPr lang="en-SG" dirty="0">
              <a:solidFill>
                <a:schemeClr val="tx1"/>
              </a:solidFill>
              <a:latin typeface="+mj-lt"/>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475203089"/>
                  </p:ext>
                </p:extLst>
              </p:nvPr>
            </p:nvGraphicFramePr>
            <p:xfrm>
              <a:off x="838200" y="1772816"/>
              <a:ext cx="7632848" cy="4673246"/>
            </p:xfrm>
            <a:graphic>
              <a:graphicData uri="http://schemas.openxmlformats.org/drawingml/2006/table">
                <a:tbl>
                  <a:tblPr firstRow="1" bandRow="1">
                    <a:tableStyleId>{2D5ABB26-0587-4C30-8999-92F81FD0307C}</a:tableStyleId>
                  </a:tblPr>
                  <a:tblGrid>
                    <a:gridCol w="7632848">
                      <a:extLst>
                        <a:ext uri="{9D8B030D-6E8A-4147-A177-3AD203B41FA5}">
                          <a16:colId xmlns:a16="http://schemas.microsoft.com/office/drawing/2014/main" val="2041525178"/>
                        </a:ext>
                      </a:extLst>
                    </a:gridCol>
                  </a:tblGrid>
                  <a:tr h="2753006">
                    <a:tc>
                      <a:txBody>
                        <a:bodyPr/>
                        <a:lstStyle/>
                        <a:p>
                          <a:pPr>
                            <a:buFont typeface="Arial" panose="020B0604020202020204" pitchFamily="34" charset="0"/>
                            <a:buNone/>
                          </a:pPr>
                          <a:r>
                            <a:rPr lang="en-SG" sz="2000" dirty="0"/>
                            <a:t>Model for dust particles: modified blackbody (</a:t>
                          </a:r>
                          <a:r>
                            <a:rPr lang="en-SG" sz="2000" dirty="0" err="1"/>
                            <a:t>greybody</a:t>
                          </a:r>
                          <a:r>
                            <a:rPr lang="en-SG" sz="2000" dirty="0"/>
                            <a:t>) with a single temperature</a:t>
                          </a:r>
                        </a:p>
                        <a:p>
                          <a:endParaRPr lang="en-SG" sz="2000" dirty="0"/>
                        </a:p>
                        <a:p>
                          <a:pPr/>
                          <a14:m>
                            <m:oMathPara xmlns:m="http://schemas.openxmlformats.org/officeDocument/2006/math">
                              <m:oMathParaPr>
                                <m:jc m:val="centerGroup"/>
                              </m:oMathParaPr>
                              <m:oMath xmlns:m="http://schemas.openxmlformats.org/officeDocument/2006/math">
                                <m:sSub>
                                  <m:sSubPr>
                                    <m:ctrlPr>
                                      <a:rPr lang="en-SG" sz="2000" i="1" smtClean="0">
                                        <a:latin typeface="Cambria Math" panose="02040503050406030204" pitchFamily="18" charset="0"/>
                                      </a:rPr>
                                    </m:ctrlPr>
                                  </m:sSubPr>
                                  <m:e>
                                    <m:r>
                                      <a:rPr lang="en-SG" sz="2000" smtClean="0">
                                        <a:latin typeface="Cambria Math" panose="02040503050406030204" pitchFamily="18" charset="0"/>
                                      </a:rPr>
                                      <m:t>𝐹</m:t>
                                    </m:r>
                                  </m:e>
                                  <m:sub>
                                    <m:r>
                                      <a:rPr lang="en-SG" sz="2000" smtClean="0">
                                        <a:latin typeface="Cambria Math" panose="02040503050406030204" pitchFamily="18" charset="0"/>
                                      </a:rPr>
                                      <m:t>𝜈</m:t>
                                    </m:r>
                                  </m:sub>
                                </m:sSub>
                                <m:r>
                                  <a:rPr lang="en-SG" sz="2000" smtClean="0">
                                    <a:latin typeface="Cambria Math" panose="02040503050406030204" pitchFamily="18" charset="0"/>
                                  </a:rPr>
                                  <m:t> ∝ </m:t>
                                </m:r>
                                <m:sSup>
                                  <m:sSupPr>
                                    <m:ctrlPr>
                                      <a:rPr lang="en-SG" sz="2000" i="1" smtClean="0">
                                        <a:latin typeface="Cambria Math" panose="02040503050406030204" pitchFamily="18" charset="0"/>
                                      </a:rPr>
                                    </m:ctrlPr>
                                  </m:sSupPr>
                                  <m:e>
                                    <m:r>
                                      <a:rPr lang="en-SG" sz="2000" smtClean="0">
                                        <a:latin typeface="Cambria Math" panose="02040503050406030204" pitchFamily="18" charset="0"/>
                                      </a:rPr>
                                      <m:t>𝜈</m:t>
                                    </m:r>
                                  </m:e>
                                  <m:sup>
                                    <m:r>
                                      <a:rPr lang="en-SG" sz="2000" smtClean="0">
                                        <a:latin typeface="Cambria Math" panose="02040503050406030204" pitchFamily="18" charset="0"/>
                                      </a:rPr>
                                      <m:t>𝛽</m:t>
                                    </m:r>
                                  </m:sup>
                                </m:sSup>
                                <m:sSub>
                                  <m:sSubPr>
                                    <m:ctrlPr>
                                      <a:rPr lang="en-SG" sz="2000" i="1" smtClean="0">
                                        <a:latin typeface="Cambria Math" panose="02040503050406030204" pitchFamily="18" charset="0"/>
                                      </a:rPr>
                                    </m:ctrlPr>
                                  </m:sSubPr>
                                  <m:e>
                                    <m:r>
                                      <a:rPr lang="en-SG" sz="2000" smtClean="0">
                                        <a:latin typeface="Cambria Math" panose="02040503050406030204" pitchFamily="18" charset="0"/>
                                      </a:rPr>
                                      <m:t>𝐵</m:t>
                                    </m:r>
                                  </m:e>
                                  <m:sub>
                                    <m:r>
                                      <a:rPr lang="en-SG" sz="2000" smtClean="0">
                                        <a:latin typeface="Cambria Math" panose="02040503050406030204" pitchFamily="18" charset="0"/>
                                      </a:rPr>
                                      <m:t>𝜈</m:t>
                                    </m:r>
                                  </m:sub>
                                </m:sSub>
                                <m:d>
                                  <m:dPr>
                                    <m:ctrlPr>
                                      <a:rPr lang="en-SG" sz="2000" i="1" smtClean="0">
                                        <a:latin typeface="Cambria Math" panose="02040503050406030204" pitchFamily="18" charset="0"/>
                                      </a:rPr>
                                    </m:ctrlPr>
                                  </m:dPr>
                                  <m:e>
                                    <m:r>
                                      <a:rPr lang="en-SG" sz="2000" smtClean="0">
                                        <a:latin typeface="Cambria Math" panose="02040503050406030204" pitchFamily="18" charset="0"/>
                                      </a:rPr>
                                      <m:t>𝑇</m:t>
                                    </m:r>
                                  </m:e>
                                </m:d>
                              </m:oMath>
                            </m:oMathPara>
                          </a14:m>
                          <a:endParaRPr lang="en-SG" sz="2000" dirty="0"/>
                        </a:p>
                        <a:p>
                          <a:r>
                            <a:rPr lang="en-SG" sz="2000" dirty="0"/>
                            <a:t>where </a:t>
                          </a:r>
                          <a14:m>
                            <m:oMath xmlns:m="http://schemas.openxmlformats.org/officeDocument/2006/math">
                              <m:sSub>
                                <m:sSubPr>
                                  <m:ctrlPr>
                                    <a:rPr lang="en-SG" sz="2000" i="1" smtClean="0">
                                      <a:latin typeface="Cambria Math" panose="02040503050406030204" pitchFamily="18" charset="0"/>
                                    </a:rPr>
                                  </m:ctrlPr>
                                </m:sSubPr>
                                <m:e>
                                  <m:r>
                                    <a:rPr lang="en-SG" sz="2000" smtClean="0">
                                      <a:latin typeface="Cambria Math" panose="02040503050406030204" pitchFamily="18" charset="0"/>
                                    </a:rPr>
                                    <m:t>𝐹</m:t>
                                  </m:r>
                                </m:e>
                                <m:sub>
                                  <m:r>
                                    <a:rPr lang="en-SG" sz="2000" smtClean="0">
                                      <a:latin typeface="Cambria Math" panose="02040503050406030204" pitchFamily="18" charset="0"/>
                                    </a:rPr>
                                    <m:t>𝜈</m:t>
                                  </m:r>
                                  <m:r>
                                    <a:rPr lang="en-SG" sz="2000" smtClean="0">
                                      <a:latin typeface="Cambria Math" panose="02040503050406030204" pitchFamily="18" charset="0"/>
                                    </a:rPr>
                                    <m:t> </m:t>
                                  </m:r>
                                </m:sub>
                              </m:sSub>
                            </m:oMath>
                          </a14:m>
                          <a:r>
                            <a:rPr lang="en-SG" sz="2000" dirty="0"/>
                            <a:t>is the flux density at a certain wavelength, </a:t>
                          </a:r>
                          <a14:m>
                            <m:oMath xmlns:m="http://schemas.openxmlformats.org/officeDocument/2006/math">
                              <m:r>
                                <a:rPr lang="en-SG" sz="2000" smtClean="0">
                                  <a:latin typeface="Cambria Math" panose="02040503050406030204" pitchFamily="18" charset="0"/>
                                </a:rPr>
                                <m:t>𝛽</m:t>
                              </m:r>
                            </m:oMath>
                          </a14:m>
                          <a:r>
                            <a:rPr lang="en-SG" sz="2000" dirty="0"/>
                            <a:t> is the emissivity index, and T is the temperature. </a:t>
                          </a:r>
                        </a:p>
                      </a:txBody>
                      <a:tcPr/>
                    </a:tc>
                    <a:extLst>
                      <a:ext uri="{0D108BD9-81ED-4DB2-BD59-A6C34878D82A}">
                        <a16:rowId xmlns:a16="http://schemas.microsoft.com/office/drawing/2014/main" val="3761662847"/>
                      </a:ext>
                    </a:extLst>
                  </a:tr>
                  <a:tr h="1920240">
                    <a:tc>
                      <a:txBody>
                        <a:bodyPr/>
                        <a:lstStyle/>
                        <a:p>
                          <a:r>
                            <a:rPr lang="en-SG" sz="2000" dirty="0"/>
                            <a:t>In our data range, the dominant emission mechanism is thermal dust emission. In the FIR region, we primarily expect emission measured by Herschel and Planck to be dominated by large amount of cold dust. </a:t>
                          </a:r>
                        </a:p>
                        <a:p>
                          <a:endParaRPr lang="en-SG" sz="2000" dirty="0"/>
                        </a:p>
                      </a:txBody>
                      <a:tcPr/>
                    </a:tc>
                    <a:extLst>
                      <a:ext uri="{0D108BD9-81ED-4DB2-BD59-A6C34878D82A}">
                        <a16:rowId xmlns:a16="http://schemas.microsoft.com/office/drawing/2014/main" val="17314972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475203089"/>
                  </p:ext>
                </p:extLst>
              </p:nvPr>
            </p:nvGraphicFramePr>
            <p:xfrm>
              <a:off x="838200" y="1772816"/>
              <a:ext cx="7632848" cy="4673246"/>
            </p:xfrm>
            <a:graphic>
              <a:graphicData uri="http://schemas.openxmlformats.org/drawingml/2006/table">
                <a:tbl>
                  <a:tblPr firstRow="1" bandRow="1">
                    <a:tableStyleId>{2D5ABB26-0587-4C30-8999-92F81FD0307C}</a:tableStyleId>
                  </a:tblPr>
                  <a:tblGrid>
                    <a:gridCol w="7632848">
                      <a:extLst>
                        <a:ext uri="{9D8B030D-6E8A-4147-A177-3AD203B41FA5}">
                          <a16:colId xmlns:a16="http://schemas.microsoft.com/office/drawing/2014/main" val="2041525178"/>
                        </a:ext>
                      </a:extLst>
                    </a:gridCol>
                  </a:tblGrid>
                  <a:tr h="2753006">
                    <a:tc>
                      <a:txBody>
                        <a:bodyPr/>
                        <a:lstStyle/>
                        <a:p>
                          <a:endParaRPr lang="en-US"/>
                        </a:p>
                      </a:txBody>
                      <a:tcPr>
                        <a:blipFill>
                          <a:blip r:embed="rId3"/>
                          <a:stretch>
                            <a:fillRect t="-885" b="-69912"/>
                          </a:stretch>
                        </a:blipFill>
                      </a:tcPr>
                    </a:tc>
                    <a:extLst>
                      <a:ext uri="{0D108BD9-81ED-4DB2-BD59-A6C34878D82A}">
                        <a16:rowId xmlns:a16="http://schemas.microsoft.com/office/drawing/2014/main" val="3761662847"/>
                      </a:ext>
                    </a:extLst>
                  </a:tr>
                  <a:tr h="1920240">
                    <a:tc>
                      <a:txBody>
                        <a:bodyPr/>
                        <a:lstStyle/>
                        <a:p>
                          <a:pPr/>
                          <a:r>
                            <a:rPr lang="en-SG" sz="2000" dirty="0"/>
                            <a:t>In our data range, the dominant emission mechanism is thermal dust emission. In the FIR region, we primarily expect emission measured by Herschel and Planck to be dominated by large amount of cold dust. </a:t>
                          </a:r>
                        </a:p>
                        <a:p>
                          <a:pPr/>
                          <a:endParaRPr lang="en-SG" sz="2000" dirty="0"/>
                        </a:p>
                      </a:txBody>
                      <a:tcPr/>
                    </a:tc>
                    <a:extLst>
                      <a:ext uri="{0D108BD9-81ED-4DB2-BD59-A6C34878D82A}">
                        <a16:rowId xmlns:a16="http://schemas.microsoft.com/office/drawing/2014/main" val="1731497218"/>
                      </a:ext>
                    </a:extLst>
                  </a:tr>
                </a:tbl>
              </a:graphicData>
            </a:graphic>
          </p:graphicFrame>
        </mc:Fallback>
      </mc:AlternateContent>
    </p:spTree>
    <p:extLst>
      <p:ext uri="{BB962C8B-B14F-4D97-AF65-F5344CB8AC3E}">
        <p14:creationId xmlns:p14="http://schemas.microsoft.com/office/powerpoint/2010/main" val="176668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1"/>
                </a:solidFill>
                <a:latin typeface="+mj-lt"/>
              </a:rPr>
              <a:t>Using Markov chain monte </a:t>
            </a:r>
            <a:r>
              <a:rPr lang="en-SG" dirty="0" err="1">
                <a:solidFill>
                  <a:schemeClr val="tx1"/>
                </a:solidFill>
                <a:latin typeface="+mj-lt"/>
              </a:rPr>
              <a:t>carlo</a:t>
            </a:r>
            <a:r>
              <a:rPr lang="en-SG" dirty="0">
                <a:solidFill>
                  <a:schemeClr val="tx1"/>
                </a:solidFill>
                <a:latin typeface="+mj-lt"/>
              </a:rPr>
              <a:t> method to find the best fit temperature and beta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1256070"/>
              </p:ext>
            </p:extLst>
          </p:nvPr>
        </p:nvGraphicFramePr>
        <p:xfrm>
          <a:off x="838200" y="1943100"/>
          <a:ext cx="75438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42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mj-lt"/>
              </a:rPr>
              <a:t>How MCMC works</a:t>
            </a:r>
            <a:endParaRPr lang="en-SG" dirty="0">
              <a:solidFill>
                <a:schemeClr val="tx1"/>
              </a:solidFill>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4053113"/>
              </p:ext>
            </p:extLst>
          </p:nvPr>
        </p:nvGraphicFramePr>
        <p:xfrm>
          <a:off x="433636" y="1700808"/>
          <a:ext cx="835292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834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How MCMC works</a:t>
            </a:r>
            <a:endParaRPr lang="en-SG" dirty="0">
              <a:solidFill>
                <a:schemeClr val="tx1"/>
              </a:solidFill>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9319840"/>
              </p:ext>
            </p:extLst>
          </p:nvPr>
        </p:nvGraphicFramePr>
        <p:xfrm>
          <a:off x="107504" y="1628800"/>
          <a:ext cx="8782880" cy="3839696"/>
        </p:xfrm>
        <a:graphic>
          <a:graphicData uri="http://schemas.openxmlformats.org/drawingml/2006/table">
            <a:tbl>
              <a:tblPr firstRow="1" bandRow="1">
                <a:tableStyleId>{2D5ABB26-0587-4C30-8999-92F81FD0307C}</a:tableStyleId>
              </a:tblPr>
              <a:tblGrid>
                <a:gridCol w="2878224">
                  <a:extLst>
                    <a:ext uri="{9D8B030D-6E8A-4147-A177-3AD203B41FA5}">
                      <a16:colId xmlns:a16="http://schemas.microsoft.com/office/drawing/2014/main" val="1693045544"/>
                    </a:ext>
                  </a:extLst>
                </a:gridCol>
                <a:gridCol w="5904656">
                  <a:extLst>
                    <a:ext uri="{9D8B030D-6E8A-4147-A177-3AD203B41FA5}">
                      <a16:colId xmlns:a16="http://schemas.microsoft.com/office/drawing/2014/main" val="2041525178"/>
                    </a:ext>
                  </a:extLst>
                </a:gridCol>
              </a:tblGrid>
              <a:tr h="1584176">
                <a:tc>
                  <a:txBody>
                    <a:bodyPr/>
                    <a:lstStyle/>
                    <a:p>
                      <a:endParaRPr lang="en-SG" dirty="0"/>
                    </a:p>
                    <a:p>
                      <a:endParaRPr lang="en-SG" dirty="0"/>
                    </a:p>
                    <a:p>
                      <a:endParaRPr lang="en-SG" dirty="0"/>
                    </a:p>
                    <a:p>
                      <a:endParaRPr lang="en-SG"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a:t>100 walkers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a:t>Each</a:t>
                      </a:r>
                      <a:r>
                        <a:rPr lang="en-SG" sz="1800" baseline="0" dirty="0"/>
                        <a:t> takes 1000 steps</a:t>
                      </a:r>
                    </a:p>
                  </a:txBody>
                  <a:tcPr/>
                </a:tc>
                <a:extLst>
                  <a:ext uri="{0D108BD9-81ED-4DB2-BD59-A6C34878D82A}">
                    <a16:rowId xmlns:a16="http://schemas.microsoft.com/office/drawing/2014/main" val="3761662847"/>
                  </a:ext>
                </a:extLst>
              </a:tr>
              <a:tr h="2255520">
                <a:tc>
                  <a:txBody>
                    <a:bodyPr/>
                    <a:lstStyle/>
                    <a:p>
                      <a:endParaRPr lang="en-SG"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a:t>We take the best fit parameter values (</a:t>
                      </a:r>
                      <a:r>
                        <a:rPr lang="el-GR" sz="1800" dirty="0"/>
                        <a:t>β</a:t>
                      </a:r>
                      <a:r>
                        <a:rPr lang="en-SG" sz="1800" dirty="0"/>
                        <a:t>, T) as the mean over the last 700 steps of all the walkers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a:t>First 300 iterations at the beginning were treated as the burn in, intended to give the Markov Chain time to reach its equilibrium.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a:t>We took 68% confidence interval as the standard deviation of that parameter</a:t>
                      </a:r>
                    </a:p>
                  </a:txBody>
                  <a:tcPr/>
                </a:tc>
                <a:extLst>
                  <a:ext uri="{0D108BD9-81ED-4DB2-BD59-A6C34878D82A}">
                    <a16:rowId xmlns:a16="http://schemas.microsoft.com/office/drawing/2014/main" val="3066247088"/>
                  </a:ext>
                </a:extLst>
              </a:tr>
            </a:tbl>
          </a:graphicData>
        </a:graphic>
      </p:graphicFrame>
      <p:sp>
        <p:nvSpPr>
          <p:cNvPr id="9" name="TextBox 8"/>
          <p:cNvSpPr txBox="1"/>
          <p:nvPr/>
        </p:nvSpPr>
        <p:spPr>
          <a:xfrm>
            <a:off x="467544" y="2080893"/>
            <a:ext cx="2304256" cy="1015663"/>
          </a:xfrm>
          <a:prstGeom prst="homePlate">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72000">
              <a:spcBef>
                <a:spcPts val="0"/>
              </a:spcBef>
              <a:spcAft>
                <a:spcPts val="0"/>
              </a:spcAft>
            </a:pPr>
            <a:r>
              <a:rPr lang="en-GB" sz="2000" i="0" dirty="0">
                <a:solidFill>
                  <a:schemeClr val="tx1"/>
                </a:solidFill>
                <a:latin typeface="+mn-lt"/>
              </a:rPr>
              <a:t>Parameters for the Markov chain</a:t>
            </a:r>
          </a:p>
        </p:txBody>
      </p:sp>
      <p:sp>
        <p:nvSpPr>
          <p:cNvPr id="11" name="TextBox 10"/>
          <p:cNvSpPr txBox="1"/>
          <p:nvPr/>
        </p:nvSpPr>
        <p:spPr>
          <a:xfrm>
            <a:off x="466093" y="3548648"/>
            <a:ext cx="2305707" cy="1200329"/>
          </a:xfrm>
          <a:prstGeom prst="homePlate">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marL="72000">
              <a:spcBef>
                <a:spcPts val="0"/>
              </a:spcBef>
              <a:spcAft>
                <a:spcPts val="0"/>
              </a:spcAft>
            </a:pPr>
            <a:r>
              <a:rPr lang="en-GB" sz="1800" i="0" dirty="0">
                <a:solidFill>
                  <a:schemeClr val="tx1"/>
                </a:solidFill>
                <a:latin typeface="+mn-lt"/>
              </a:rPr>
              <a:t>Extracting information from the Markov </a:t>
            </a:r>
            <a:r>
              <a:rPr lang="en-GB" sz="1800" i="0" dirty="0">
                <a:solidFill>
                  <a:schemeClr val="tx1"/>
                </a:solidFill>
              </a:rPr>
              <a:t>chain </a:t>
            </a:r>
            <a:r>
              <a:rPr lang="en-GB" sz="1800" i="0" dirty="0">
                <a:solidFill>
                  <a:schemeClr val="tx1"/>
                </a:solidFill>
                <a:latin typeface="+mn-lt"/>
              </a:rPr>
              <a:t>distribution</a:t>
            </a:r>
            <a:endParaRPr lang="en-SG" sz="1800" i="0" dirty="0">
              <a:solidFill>
                <a:schemeClr val="tx1"/>
              </a:solidFill>
              <a:latin typeface="+mn-lt"/>
            </a:endParaRPr>
          </a:p>
        </p:txBody>
      </p:sp>
    </p:spTree>
    <p:extLst>
      <p:ext uri="{BB962C8B-B14F-4D97-AF65-F5344CB8AC3E}">
        <p14:creationId xmlns:p14="http://schemas.microsoft.com/office/powerpoint/2010/main" val="302946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400" dirty="0">
                <a:solidFill>
                  <a:schemeClr val="tx1"/>
                </a:solidFill>
                <a:latin typeface="+mj-lt"/>
              </a:rPr>
              <a:t>Example of a MCMC simulation with 1000 steps for 3 parameters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310" y="1484784"/>
            <a:ext cx="4539580" cy="5107028"/>
          </a:xfrm>
        </p:spPr>
      </p:pic>
    </p:spTree>
    <p:extLst>
      <p:ext uri="{BB962C8B-B14F-4D97-AF65-F5344CB8AC3E}">
        <p14:creationId xmlns:p14="http://schemas.microsoft.com/office/powerpoint/2010/main" val="246629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solidFill>
                  <a:schemeClr val="tx1"/>
                </a:solidFill>
                <a:latin typeface="+mj-lt"/>
              </a:rPr>
              <a:t>Visualization of walkers in the Markov chain: Corner plot of IC 4040</a:t>
            </a:r>
            <a:endParaRPr lang="en-SG" sz="2400" dirty="0">
              <a:solidFill>
                <a:schemeClr val="tx1"/>
              </a:solidFill>
              <a:latin typeface="+mj-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537392"/>
            <a:ext cx="5328592" cy="5328592"/>
          </a:xfrm>
        </p:spPr>
      </p:pic>
    </p:spTree>
    <p:extLst>
      <p:ext uri="{BB962C8B-B14F-4D97-AF65-F5344CB8AC3E}">
        <p14:creationId xmlns:p14="http://schemas.microsoft.com/office/powerpoint/2010/main" val="761661451"/>
      </p:ext>
    </p:extLst>
  </p:cSld>
  <p:clrMapOvr>
    <a:masterClrMapping/>
  </p:clrMapOvr>
</p:sld>
</file>

<file path=ppt/theme/theme1.xml><?xml version="1.0" encoding="utf-8"?>
<a:theme xmlns:a="http://schemas.openxmlformats.org/drawingml/2006/main" name="Standarddesign">
  <a:themeElements>
    <a:clrScheme name="Standarddesign 2">
      <a:dk1>
        <a:srgbClr val="6C7070"/>
      </a:dk1>
      <a:lt1>
        <a:srgbClr val="FFFFFF"/>
      </a:lt1>
      <a:dk2>
        <a:srgbClr val="003D81"/>
      </a:dk2>
      <a:lt2>
        <a:srgbClr val="009067"/>
      </a:lt2>
      <a:accent1>
        <a:srgbClr val="C51638"/>
      </a:accent1>
      <a:accent2>
        <a:srgbClr val="47226C"/>
      </a:accent2>
      <a:accent3>
        <a:srgbClr val="FFFFFF"/>
      </a:accent3>
      <a:accent4>
        <a:srgbClr val="5B5F5F"/>
      </a:accent4>
      <a:accent5>
        <a:srgbClr val="DFABAE"/>
      </a:accent5>
      <a:accent6>
        <a:srgbClr val="3F1E61"/>
      </a:accent6>
      <a:hlink>
        <a:srgbClr val="003966"/>
      </a:hlink>
      <a:folHlink>
        <a:srgbClr val="E68E2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1600" b="0" i="1" u="none" strike="noStrike" cap="none" normalizeH="0" baseline="0" smtClean="0">
            <a:ln>
              <a:noFill/>
            </a:ln>
            <a:solidFill>
              <a:srgbClr val="6E6E6F"/>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1600" b="0" i="1" u="none" strike="noStrike" cap="none" normalizeH="0" baseline="0" smtClean="0">
            <a:ln>
              <a:noFill/>
            </a:ln>
            <a:solidFill>
              <a:srgbClr val="6E6E6F"/>
            </a:solidFill>
            <a:effectLst/>
            <a:latin typeface="Verdana" pitchFamily="34" charset="0"/>
            <a:cs typeface="Times New Roman" pitchFamily="18" charset="0"/>
          </a:defRPr>
        </a:defPPr>
      </a:lstStyle>
    </a:lnDef>
    <a:txDef>
      <a:spPr>
        <a:noFill/>
      </a:spPr>
      <a:bodyPr wrap="none" rtlCol="0">
        <a:spAutoFit/>
      </a:bodyPr>
      <a:lstStyle>
        <a:defPPr marL="363538" indent="-363538">
          <a:spcBef>
            <a:spcPts val="0"/>
          </a:spcBef>
          <a:spcAft>
            <a:spcPts val="0"/>
          </a:spcAft>
          <a:defRPr sz="1800" i="0" dirty="0" smtClean="0">
            <a:solidFill>
              <a:srgbClr val="040404"/>
            </a:solidFill>
            <a:latin typeface="+mn-lt"/>
          </a:defRPr>
        </a:defPPr>
      </a:lstStyle>
    </a:txDef>
  </a:objectDefaults>
  <a:extraClrSchemeLst>
    <a:extraClrScheme>
      <a:clrScheme name="Standard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2">
        <a:dk1>
          <a:srgbClr val="6C7070"/>
        </a:dk1>
        <a:lt1>
          <a:srgbClr val="FFFFFF"/>
        </a:lt1>
        <a:dk2>
          <a:srgbClr val="003D81"/>
        </a:dk2>
        <a:lt2>
          <a:srgbClr val="009067"/>
        </a:lt2>
        <a:accent1>
          <a:srgbClr val="C51638"/>
        </a:accent1>
        <a:accent2>
          <a:srgbClr val="47226C"/>
        </a:accent2>
        <a:accent3>
          <a:srgbClr val="FFFFFF"/>
        </a:accent3>
        <a:accent4>
          <a:srgbClr val="5B5F5F"/>
        </a:accent4>
        <a:accent5>
          <a:srgbClr val="DFABAE"/>
        </a:accent5>
        <a:accent6>
          <a:srgbClr val="3F1E61"/>
        </a:accent6>
        <a:hlink>
          <a:srgbClr val="003966"/>
        </a:hlink>
        <a:folHlink>
          <a:srgbClr val="E68E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9730</TotalTime>
  <Words>3178</Words>
  <Application>Microsoft Office PowerPoint</Application>
  <PresentationFormat>On-screen Show (4:3)</PresentationFormat>
  <Paragraphs>248</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黑体</vt:lpstr>
      <vt:lpstr>Arial</vt:lpstr>
      <vt:lpstr>Cambria Math</vt:lpstr>
      <vt:lpstr>Impact</vt:lpstr>
      <vt:lpstr>Times New Roman</vt:lpstr>
      <vt:lpstr>Verdana</vt:lpstr>
      <vt:lpstr>Wingdings</vt:lpstr>
      <vt:lpstr>Standarddesign</vt:lpstr>
      <vt:lpstr>Does the cosmological constant affect gravitational lensing?</vt:lpstr>
      <vt:lpstr>Our project: Determining dust properties in galaxies</vt:lpstr>
      <vt:lpstr>Method: Sources of Data</vt:lpstr>
      <vt:lpstr>Method: Fitting data using a modified blackbody</vt:lpstr>
      <vt:lpstr>Using Markov chain monte carlo method to find the best fit temperature and beta</vt:lpstr>
      <vt:lpstr>How MCMC works</vt:lpstr>
      <vt:lpstr>How MCMC works</vt:lpstr>
      <vt:lpstr>Example of a MCMC simulation with 1000 steps for 3 parameters</vt:lpstr>
      <vt:lpstr>Visualization of walkers in the Markov chain: Corner plot of IC 4040</vt:lpstr>
      <vt:lpstr>Early SED fitting: Process and road blocks</vt:lpstr>
      <vt:lpstr>Example of Planck and Herschel Offset: Raw data plot of UCG 8145</vt:lpstr>
      <vt:lpstr>Early SED fitting: Process and road blocks</vt:lpstr>
      <vt:lpstr>Early SED fitting: Process and road blocks</vt:lpstr>
      <vt:lpstr>Early SED fitting: Process and road blocks</vt:lpstr>
      <vt:lpstr>Results: Comparisons with literature (HRS)</vt:lpstr>
      <vt:lpstr>HRS comparison: ratio of beta obtained by us to beta obtained by Cortese paper</vt:lpstr>
      <vt:lpstr>HRS comparison: ratio of temperature obtained by us to beta obtained by Cortese paper</vt:lpstr>
      <vt:lpstr>Results on Planck Data</vt:lpstr>
      <vt:lpstr>Beta distribution from our results</vt:lpstr>
      <vt:lpstr>Temperature distribution from our results</vt:lpstr>
      <vt:lpstr>Possible explanations</vt:lpstr>
      <vt:lpstr>Possible explanations</vt:lpstr>
      <vt:lpstr>Additional properties of dust that can be derived: mass and luminosity</vt:lpstr>
      <vt:lpstr>Possible sources of error / improvements</vt:lpstr>
      <vt:lpstr>References</vt:lpstr>
      <vt:lpstr>References</vt:lpstr>
      <vt:lpstr>References</vt:lpstr>
      <vt:lpstr>Thank you!</vt:lpstr>
    </vt:vector>
  </TitlesOfParts>
  <Company>Publications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Imperial College London</dc:title>
  <dc:creator>Seipp, Karsten</dc:creator>
  <cp:lastModifiedBy>Lingyi Hu</cp:lastModifiedBy>
  <cp:revision>241</cp:revision>
  <dcterms:modified xsi:type="dcterms:W3CDTF">2018-02-26T12:57:51Z</dcterms:modified>
</cp:coreProperties>
</file>