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06" r:id="rId3"/>
    <p:sldId id="332" r:id="rId4"/>
    <p:sldId id="309" r:id="rId5"/>
    <p:sldId id="315" r:id="rId6"/>
    <p:sldId id="317" r:id="rId7"/>
    <p:sldId id="316" r:id="rId8"/>
    <p:sldId id="307" r:id="rId9"/>
    <p:sldId id="287" r:id="rId10"/>
    <p:sldId id="299" r:id="rId11"/>
    <p:sldId id="291" r:id="rId12"/>
    <p:sldId id="289" r:id="rId13"/>
    <p:sldId id="292" r:id="rId14"/>
    <p:sldId id="286" r:id="rId15"/>
    <p:sldId id="293" r:id="rId16"/>
    <p:sldId id="312" r:id="rId17"/>
    <p:sldId id="313" r:id="rId18"/>
    <p:sldId id="277" r:id="rId19"/>
    <p:sldId id="267" r:id="rId20"/>
    <p:sldId id="330" r:id="rId21"/>
    <p:sldId id="318" r:id="rId22"/>
    <p:sldId id="331" r:id="rId23"/>
    <p:sldId id="329" r:id="rId24"/>
    <p:sldId id="333" r:id="rId25"/>
    <p:sldId id="334" r:id="rId26"/>
    <p:sldId id="335" r:id="rId27"/>
    <p:sldId id="297" r:id="rId28"/>
    <p:sldId id="311" r:id="rId29"/>
    <p:sldId id="271" r:id="rId30"/>
    <p:sldId id="325" r:id="rId31"/>
    <p:sldId id="275" r:id="rId32"/>
    <p:sldId id="270" r:id="rId33"/>
    <p:sldId id="290" r:id="rId34"/>
    <p:sldId id="294" r:id="rId35"/>
    <p:sldId id="303" r:id="rId36"/>
    <p:sldId id="308" r:id="rId37"/>
    <p:sldId id="257" r:id="rId38"/>
    <p:sldId id="261" r:id="rId39"/>
    <p:sldId id="295" r:id="rId40"/>
    <p:sldId id="296" r:id="rId41"/>
    <p:sldId id="323" r:id="rId42"/>
    <p:sldId id="324" r:id="rId43"/>
    <p:sldId id="322" r:id="rId44"/>
    <p:sldId id="319" r:id="rId45"/>
    <p:sldId id="321" r:id="rId46"/>
    <p:sldId id="327" r:id="rId47"/>
    <p:sldId id="32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22A6C-5021-4D40-B00D-735D955C51F8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CAE42-BE16-4EF2-A6C9-B579042723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258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8382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6118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7772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2117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8661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7287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4489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6253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3982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667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3520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5538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3667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5351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4771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4563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509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3590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857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matching conditions specify that the value point mass inside the hole must be the total mass within the origin comoving sphere.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7340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1622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first, this was done numerically as well, but the numerical errors were too big, and we can do it analytically by geometry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3579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first, this was done numerically as well, but the numerical errors were too big, and we can do it analytically by geometry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83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first, this was done numerically as well, but the numerical errors were too big, and we can do it analytically by geometry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68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236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8459-658F-4CA0-B1BA-C8493507A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E3D5B-5A97-42D3-8AC3-80A6971B3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D9C2-5732-45FC-A090-0A8C2007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0E20A-F0EE-4A54-9486-FF518B0D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5CC8D-043E-4CBE-9DF5-1F31B5EE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079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429B-A9CC-4EE0-9506-0349AAAD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E65C6-00F0-4D57-B7F0-DB8C7F6AD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32E8-7F99-404F-93F2-6CD10553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9E7B-088E-4B9A-96AA-FEA3FCFD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19270-214B-4323-9217-CC35432F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96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C6260-F8AF-40CD-A799-F391284BA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74134-C4B5-4765-B932-5A916C50B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17EA-6917-4248-B3CF-2816F810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79B8A-4FA9-4509-AD1F-9C8F3B8D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3A7C-ED85-4B0F-BD56-CE0DF0C6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80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7CBA-7A95-4D89-BF59-60EE9C37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73B9-75D5-45ED-9660-7D2C4ADA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0B14D-3321-47D3-90EA-7EF10301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0C04B-2253-47FB-9ACD-E2B59AB7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56525-2E51-4C79-8F7B-8B1414B0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283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4C11-BCFD-4B31-9E31-73E99012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24002-6E23-4339-9B15-E1A18C40F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738A6-62AC-4326-A6CD-68A02F6A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F4B72-DC0A-4EFB-B9B5-DC7337EB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CC176-0D25-41FE-B2CC-DAD0FFA6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54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E408-77FD-4D91-910E-5D5D6F1F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4E6A-8485-4480-BC8F-0A1F92F8E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50C6B-6B2C-4855-8000-A9A5E085D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A6617-5E5A-4F56-8E5D-6A254D51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20BBA-ABD6-4304-BF3E-E55C7C0A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86382-A8C7-4567-8885-A407E24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66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FB22-ABD1-4A87-998C-8CDCC395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EF053-E7E0-4B87-ADAA-3D209018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700A3-E07B-4849-9EF9-37E59D95A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DDBBE-4C36-43D4-9FE0-5269F3A51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BD2E0-CC32-411D-8C05-7EB96635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F6ECC-42B4-4331-B26F-31F53A34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7E0B2-28F2-478D-B433-EF157EEF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555D0-B07A-4FEE-B477-F6E2BD93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760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328B-47A9-4964-9E02-8ED44A8E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E3AA7-A8AA-4C68-92B9-F94BE1A5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826F4-92B7-4DB3-BABA-BD54FAF0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C397C-4CBF-4BFE-A80E-020AA18A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735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58342-48CE-4A12-847A-E2CC875A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047E4-D718-45C9-966A-83002D38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A3CFE-6D67-49EE-AFE5-D0CAD818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87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D636-88E8-40EF-904B-DF757557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37580-0CDF-4EB7-8653-40B971037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8FFCF-0DAB-4568-8643-6B288BD2D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683E1-52DA-41E1-8A08-512F53A7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7B398-7057-46A3-A733-F21684EC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C9783-875F-4D24-9254-329FB006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429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6448-8964-45A5-8A19-5A0CE492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ED603-7000-473B-AC19-2FCEBAF46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D21F3-3137-4D7A-ABBB-A62C46340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C6B2C-3BDD-40A7-927E-ED58867E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0595A-980D-40FA-AF85-1E250656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230BA-7F75-4ABF-B265-C1709EAB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62607-DBC4-48A3-A964-708AD700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636C-078E-4C97-A1C2-0B9C43A83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85FDD-CE82-430B-9B61-ECE1A5525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86B1F-56CA-451C-A5CB-E8D6FB0D1CC2}" type="datetimeFigureOut">
              <a:rPr lang="en-SG" smtClean="0"/>
              <a:t>14/3/2018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4378B-51F5-4314-B5A1-EB6DCF7B4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AE93-CF31-4970-88E0-02684149D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972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2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sv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12" Type="http://schemas.openxmlformats.org/officeDocument/2006/relationships/image" Target="../media/image39.png"/><Relationship Id="rId17" Type="http://schemas.openxmlformats.org/officeDocument/2006/relationships/image" Target="../media/image51.svg"/><Relationship Id="rId2" Type="http://schemas.openxmlformats.org/officeDocument/2006/relationships/image" Target="../media/image31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7.svg"/><Relationship Id="rId5" Type="http://schemas.openxmlformats.org/officeDocument/2006/relationships/image" Target="../media/image34.svg"/><Relationship Id="rId15" Type="http://schemas.openxmlformats.org/officeDocument/2006/relationships/image" Target="../media/image49.svg"/><Relationship Id="rId10" Type="http://schemas.openxmlformats.org/officeDocument/2006/relationships/image" Target="../media/image46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Relationship Id="rId1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4.png"/><Relationship Id="rId7" Type="http://schemas.openxmlformats.org/officeDocument/2006/relationships/image" Target="../media/image6.gi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12.svg"/><Relationship Id="rId5" Type="http://schemas.openxmlformats.org/officeDocument/2006/relationships/image" Target="../media/image56.png"/><Relationship Id="rId10" Type="http://schemas.openxmlformats.org/officeDocument/2006/relationships/image" Target="../media/image11.png"/><Relationship Id="rId4" Type="http://schemas.openxmlformats.org/officeDocument/2006/relationships/image" Target="../media/image55.png"/><Relationship Id="rId9" Type="http://schemas.openxmlformats.org/officeDocument/2006/relationships/image" Target="../media/image10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6A3D-BBC1-4187-B95D-6A96D972C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30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SG" dirty="0"/>
              <a:t>Investigating the role of the cosmological constant in gravitational lensing using a numerical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A65F4-7BB0-41B1-8C1E-9FD0DC8FC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2766"/>
            <a:ext cx="9144000" cy="1655762"/>
          </a:xfrm>
        </p:spPr>
        <p:txBody>
          <a:bodyPr/>
          <a:lstStyle/>
          <a:p>
            <a:r>
              <a:rPr lang="en-SG" dirty="0"/>
              <a:t>Lingyi Hu</a:t>
            </a:r>
          </a:p>
        </p:txBody>
      </p:sp>
    </p:spTree>
    <p:extLst>
      <p:ext uri="{BB962C8B-B14F-4D97-AF65-F5344CB8AC3E}">
        <p14:creationId xmlns:p14="http://schemas.microsoft.com/office/powerpoint/2010/main" val="192778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A7C6-3E21-4547-B30D-B3A178C5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F6EC79-EF9C-4E55-8F11-D1555B48FE72}"/>
              </a:ext>
            </a:extLst>
          </p:cNvPr>
          <p:cNvSpPr/>
          <p:nvPr/>
        </p:nvSpPr>
        <p:spPr>
          <a:xfrm>
            <a:off x="1963838" y="2080749"/>
            <a:ext cx="8264324" cy="347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06D23E-A96C-47B0-93F1-3C4E44FE80F7}"/>
              </a:ext>
            </a:extLst>
          </p:cNvPr>
          <p:cNvSpPr/>
          <p:nvPr/>
        </p:nvSpPr>
        <p:spPr>
          <a:xfrm>
            <a:off x="5181600" y="2876387"/>
            <a:ext cx="1828800" cy="1828800"/>
          </a:xfrm>
          <a:prstGeom prst="ellipse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E57FA-000F-4F7A-B26F-FFCDF21F3AF2}"/>
              </a:ext>
            </a:extLst>
          </p:cNvPr>
          <p:cNvSpPr/>
          <p:nvPr/>
        </p:nvSpPr>
        <p:spPr>
          <a:xfrm>
            <a:off x="6095035" y="3764261"/>
            <a:ext cx="53052" cy="53052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1B57EE-4A89-4D39-BAFE-71BB1655BBED}"/>
              </a:ext>
            </a:extLst>
          </p:cNvPr>
          <p:cNvCxnSpPr>
            <a:cxnSpLocks/>
          </p:cNvCxnSpPr>
          <p:nvPr/>
        </p:nvCxnSpPr>
        <p:spPr>
          <a:xfrm flipV="1">
            <a:off x="2609610" y="3261245"/>
            <a:ext cx="2737413" cy="529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392F14-D4B4-402F-9FB4-0A720D44038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913705" y="3394230"/>
            <a:ext cx="1830487" cy="54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79F3F4C-E473-431C-BB72-9E1848922E2E}"/>
              </a:ext>
            </a:extLst>
          </p:cNvPr>
          <p:cNvSpPr/>
          <p:nvPr/>
        </p:nvSpPr>
        <p:spPr>
          <a:xfrm>
            <a:off x="5339548" y="3163643"/>
            <a:ext cx="1603094" cy="230587"/>
          </a:xfrm>
          <a:custGeom>
            <a:avLst/>
            <a:gdLst>
              <a:gd name="connsiteX0" fmla="*/ 0 w 1603094"/>
              <a:gd name="connsiteY0" fmla="*/ 97478 h 230587"/>
              <a:gd name="connsiteX1" fmla="*/ 740780 w 1603094"/>
              <a:gd name="connsiteY1" fmla="*/ 4880 h 230587"/>
              <a:gd name="connsiteX2" fmla="*/ 1574157 w 1603094"/>
              <a:gd name="connsiteY2" fmla="*/ 230587 h 230587"/>
              <a:gd name="connsiteX3" fmla="*/ 1574157 w 1603094"/>
              <a:gd name="connsiteY3" fmla="*/ 230587 h 230587"/>
              <a:gd name="connsiteX4" fmla="*/ 1603094 w 1603094"/>
              <a:gd name="connsiteY4" fmla="*/ 230587 h 2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094" h="230587">
                <a:moveTo>
                  <a:pt x="0" y="97478"/>
                </a:moveTo>
                <a:cubicBezTo>
                  <a:pt x="239210" y="40086"/>
                  <a:pt x="478421" y="-17305"/>
                  <a:pt x="740780" y="4880"/>
                </a:cubicBezTo>
                <a:cubicBezTo>
                  <a:pt x="1003140" y="27065"/>
                  <a:pt x="1574157" y="230587"/>
                  <a:pt x="1574157" y="230587"/>
                </a:cubicBezTo>
                <a:lnTo>
                  <a:pt x="1574157" y="230587"/>
                </a:lnTo>
                <a:lnTo>
                  <a:pt x="1603094" y="230587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66B940-41FE-4D4B-BEDD-873826A6CB17}"/>
              </a:ext>
            </a:extLst>
          </p:cNvPr>
          <p:cNvCxnSpPr>
            <a:cxnSpLocks/>
          </p:cNvCxnSpPr>
          <p:nvPr/>
        </p:nvCxnSpPr>
        <p:spPr>
          <a:xfrm flipV="1">
            <a:off x="4443379" y="3546798"/>
            <a:ext cx="561980" cy="1194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AAC4634-D594-4102-9A7A-EBACEF133004}"/>
              </a:ext>
            </a:extLst>
          </p:cNvPr>
          <p:cNvSpPr txBox="1"/>
          <p:nvPr/>
        </p:nvSpPr>
        <p:spPr>
          <a:xfrm rot="21010353">
            <a:off x="2982140" y="3621509"/>
            <a:ext cx="1828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2">
                    <a:lumMod val="50000"/>
                  </a:schemeClr>
                </a:solidFill>
              </a:rPr>
              <a:t>our calculations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D4C96D-63CA-4B54-97F4-2792F8C163F0}"/>
              </a:ext>
            </a:extLst>
          </p:cNvPr>
          <p:cNvSpPr txBox="1"/>
          <p:nvPr/>
        </p:nvSpPr>
        <p:spPr>
          <a:xfrm rot="21010353">
            <a:off x="3926548" y="2957084"/>
            <a:ext cx="1828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2">
                    <a:lumMod val="50000"/>
                  </a:schemeClr>
                </a:solidFill>
              </a:rPr>
              <a:t>light propagation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09BB1D7-DCBD-4DF3-B96C-D2727048B9F0}"/>
              </a:ext>
            </a:extLst>
          </p:cNvPr>
          <p:cNvCxnSpPr>
            <a:cxnSpLocks/>
          </p:cNvCxnSpPr>
          <p:nvPr/>
        </p:nvCxnSpPr>
        <p:spPr>
          <a:xfrm flipH="1">
            <a:off x="3258275" y="3320152"/>
            <a:ext cx="683749" cy="1290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FEBAE1-57F5-452C-9647-A74A83E69BD6}"/>
              </a:ext>
            </a:extLst>
          </p:cNvPr>
          <p:cNvSpPr txBox="1"/>
          <p:nvPr/>
        </p:nvSpPr>
        <p:spPr>
          <a:xfrm>
            <a:off x="2090763" y="4282298"/>
            <a:ext cx="150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Observer (us)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E9A79-F4B2-4AD8-AF0F-123D385DB394}"/>
              </a:ext>
            </a:extLst>
          </p:cNvPr>
          <p:cNvSpPr txBox="1"/>
          <p:nvPr/>
        </p:nvSpPr>
        <p:spPr>
          <a:xfrm>
            <a:off x="8410548" y="4271541"/>
            <a:ext cx="95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01328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light: an overview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2. Kottler </a:t>
            </a:r>
            <a:r>
              <a:rPr lang="en-SG" dirty="0">
                <a:solidFill>
                  <a:schemeClr val="tx1"/>
                </a:solidFill>
              </a:rPr>
              <a:t>(hole)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3. FRW </a:t>
            </a:r>
            <a:r>
              <a:rPr lang="en-SG" dirty="0">
                <a:solidFill>
                  <a:schemeClr val="tx1"/>
                </a:solidFill>
              </a:rPr>
              <a:t>(cheese)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C6252B-9F82-4A53-A4DC-DF3CAEE93C6C}"/>
              </a:ext>
            </a:extLst>
          </p:cNvPr>
          <p:cNvSpPr txBox="1"/>
          <p:nvPr/>
        </p:nvSpPr>
        <p:spPr>
          <a:xfrm>
            <a:off x="4434551" y="1804280"/>
            <a:ext cx="332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General method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2288A-D191-4D27-9AE7-1FDFF989A114}"/>
              </a:ext>
            </a:extLst>
          </p:cNvPr>
          <p:cNvSpPr txBox="1"/>
          <p:nvPr/>
        </p:nvSpPr>
        <p:spPr>
          <a:xfrm>
            <a:off x="4615840" y="2290340"/>
            <a:ext cx="71147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To find light path in each region, </a:t>
            </a:r>
          </a:p>
          <a:p>
            <a:endParaRPr lang="en-SG" sz="2000" dirty="0"/>
          </a:p>
          <a:p>
            <a:pPr marL="342900" indent="-342900">
              <a:buFont typeface="+mj-lt"/>
              <a:buAutoNum type="arabicPeriod"/>
            </a:pPr>
            <a:r>
              <a:rPr lang="en-SG" sz="2000" dirty="0"/>
              <a:t>Write down the metric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000" dirty="0"/>
              <a:t>Calculate the Christoffel symbols and hence the equations of motion using</a:t>
            </a:r>
          </a:p>
          <a:p>
            <a:pPr marL="342900" indent="-342900">
              <a:buFont typeface="+mj-lt"/>
              <a:buAutoNum type="arabicPeriod"/>
            </a:pPr>
            <a:endParaRPr lang="en-SG" sz="2000" dirty="0"/>
          </a:p>
          <a:p>
            <a:endParaRPr lang="en-SG" sz="2000" dirty="0"/>
          </a:p>
          <a:p>
            <a:r>
              <a:rPr lang="en-SG" sz="2000" dirty="0"/>
              <a:t>      and the null condition</a:t>
            </a:r>
          </a:p>
          <a:p>
            <a:pPr marL="342900" indent="-342900">
              <a:buFont typeface="+mj-lt"/>
              <a:buAutoNum type="arabicPeriod"/>
            </a:pPr>
            <a:endParaRPr lang="en-SG" sz="2000" dirty="0"/>
          </a:p>
          <a:p>
            <a:pPr marL="342900" indent="-342900">
              <a:buFont typeface="+mj-lt"/>
              <a:buAutoNum type="arabicPeriod"/>
            </a:pPr>
            <a:endParaRPr lang="en-SG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SG" sz="2000" dirty="0"/>
              <a:t>Solve the resulting differential equations (numerically or analytically)</a:t>
            </a:r>
          </a:p>
          <a:p>
            <a:pPr marL="342900" indent="-342900">
              <a:buFont typeface="+mj-lt"/>
              <a:buAutoNum type="arabicPeriod" startAt="3"/>
            </a:pPr>
            <a:endParaRPr lang="en-SG" sz="2000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29BB8F1-4B7E-4F55-BC8E-63D1D19C3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7982" y="3916705"/>
            <a:ext cx="2762250" cy="55245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B74AADC-E6A3-4D32-B0B5-7C327C957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7982" y="4899878"/>
            <a:ext cx="11049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3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2"/>
                </a:solidFill>
              </a:rPr>
              <a:t>2. Kottler </a:t>
            </a:r>
            <a:r>
              <a:rPr lang="en-SG" dirty="0">
                <a:solidFill>
                  <a:schemeClr val="bg2"/>
                </a:solidFill>
              </a:rPr>
              <a:t>(hole)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3. FRW </a:t>
            </a:r>
            <a:r>
              <a:rPr lang="en-SG" dirty="0">
                <a:solidFill>
                  <a:schemeClr val="tx1"/>
                </a:solidFill>
              </a:rPr>
              <a:t>(cheese)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C6252B-9F82-4A53-A4DC-DF3CAEE93C6C}"/>
              </a:ext>
            </a:extLst>
          </p:cNvPr>
          <p:cNvSpPr txBox="1"/>
          <p:nvPr/>
        </p:nvSpPr>
        <p:spPr>
          <a:xfrm>
            <a:off x="4617334" y="1696079"/>
            <a:ext cx="534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Friedmann-Robertson-Walker metric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C5BCF48-9C17-4107-A008-9DBD8DDFF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0655" y="2243680"/>
            <a:ext cx="6057900" cy="7239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2A980FB-70FC-4720-BE79-D7C2D17D99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3637" y="3766573"/>
            <a:ext cx="4419600" cy="66675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3F91659-AF51-4482-BD49-03766561A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0655" y="4496252"/>
            <a:ext cx="1076325" cy="6096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E14583D-FC88-42C6-8A6C-A6FAA28CD2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0655" y="5298968"/>
            <a:ext cx="4048125" cy="361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F6882B-8B1B-4BD1-A56A-A7A0218D1C50}"/>
              </a:ext>
            </a:extLst>
          </p:cNvPr>
          <p:cNvSpPr txBox="1"/>
          <p:nvPr/>
        </p:nvSpPr>
        <p:spPr>
          <a:xfrm>
            <a:off x="4617334" y="3304908"/>
            <a:ext cx="534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Null geodesics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2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2"/>
                </a:solidFill>
              </a:rPr>
              <a:t>3. FRW </a:t>
            </a:r>
            <a:r>
              <a:rPr lang="en-SG" dirty="0">
                <a:solidFill>
                  <a:schemeClr val="bg2"/>
                </a:solidFill>
              </a:rPr>
              <a:t>(cheese)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C6252B-9F82-4A53-A4DC-DF3CAEE93C6C}"/>
              </a:ext>
            </a:extLst>
          </p:cNvPr>
          <p:cNvSpPr txBox="1"/>
          <p:nvPr/>
        </p:nvSpPr>
        <p:spPr>
          <a:xfrm>
            <a:off x="4617334" y="1684777"/>
            <a:ext cx="332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Kottler metric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2"/>
                </a:solidFill>
              </a:rPr>
              <a:t>1. FRW </a:t>
            </a:r>
            <a:r>
              <a:rPr lang="en-SG" dirty="0">
                <a:solidFill>
                  <a:schemeClr val="bg2"/>
                </a:solidFill>
              </a:rPr>
              <a:t>(cheese)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5888D32-A8B1-42F0-9D4C-57F0836FC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655" y="2237140"/>
            <a:ext cx="5362575" cy="7143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7DFF968-0702-41D3-AD1B-E37BDB8EE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2871" y="2998535"/>
            <a:ext cx="2867025" cy="64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DAEEE3-ED76-4645-A9F0-E01BDF474597}"/>
              </a:ext>
            </a:extLst>
          </p:cNvPr>
          <p:cNvSpPr txBox="1"/>
          <p:nvPr/>
        </p:nvSpPr>
        <p:spPr>
          <a:xfrm>
            <a:off x="4710655" y="3122330"/>
            <a:ext cx="882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where</a:t>
            </a: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2. Kottler </a:t>
            </a:r>
            <a:r>
              <a:rPr lang="en-SG" dirty="0">
                <a:solidFill>
                  <a:schemeClr val="tx1"/>
                </a:solidFill>
              </a:rPr>
              <a:t>(hole)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4BB039-1FE1-46CD-BAD9-76D73D004780}"/>
              </a:ext>
            </a:extLst>
          </p:cNvPr>
          <p:cNvSpPr txBox="1"/>
          <p:nvPr/>
        </p:nvSpPr>
        <p:spPr>
          <a:xfrm>
            <a:off x="4617334" y="3872284"/>
            <a:ext cx="332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Null geodesics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EDBBC51B-C1A6-4AE8-95C4-B58F33FC7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10655" y="4525523"/>
            <a:ext cx="2171700" cy="6477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5D1EFC26-1BE7-48C7-9296-49CD986E92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10655" y="5318958"/>
            <a:ext cx="8953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5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1. FRW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3. FRW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2. Kottler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AD9106-5635-4BF9-ADF1-AA94E0663CDB}"/>
              </a:ext>
            </a:extLst>
          </p:cNvPr>
          <p:cNvSpPr txBox="1"/>
          <p:nvPr/>
        </p:nvSpPr>
        <p:spPr>
          <a:xfrm flipH="1">
            <a:off x="4656486" y="1684777"/>
            <a:ext cx="512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Gluing the two metrics together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02E7C-F66A-4497-98A1-6C1FAA3F802F}"/>
              </a:ext>
            </a:extLst>
          </p:cNvPr>
          <p:cNvSpPr/>
          <p:nvPr/>
        </p:nvSpPr>
        <p:spPr>
          <a:xfrm>
            <a:off x="4700326" y="2240885"/>
            <a:ext cx="675472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A spacetime obtained by gluing two different geometries via a hypersurface </a:t>
            </a:r>
            <a:r>
              <a:rPr lang="el-GR" dirty="0"/>
              <a:t>Σ</a:t>
            </a:r>
            <a:r>
              <a:rPr lang="en-SG" dirty="0"/>
              <a:t> is well defined if it satisfies the Israel junction conditions (Israel, 1966):</a:t>
            </a:r>
          </a:p>
          <a:p>
            <a:endParaRPr lang="en-SG" dirty="0"/>
          </a:p>
          <a:p>
            <a:r>
              <a:rPr lang="en-SG" sz="2000" b="1" dirty="0"/>
              <a:t>Both geometries must induce, on </a:t>
            </a:r>
            <a:r>
              <a:rPr lang="el-GR" sz="2000" b="1" dirty="0"/>
              <a:t>Σ</a:t>
            </a:r>
            <a:r>
              <a:rPr lang="en-SG" sz="2000" b="1" dirty="0"/>
              <a:t>, </a:t>
            </a:r>
          </a:p>
          <a:p>
            <a:endParaRPr lang="en-SG" dirty="0"/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the same 3-metric, and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the same extrinsic curvature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290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1. FRW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3. FRW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2. Kottler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AD9106-5635-4BF9-ADF1-AA94E0663CDB}"/>
              </a:ext>
            </a:extLst>
          </p:cNvPr>
          <p:cNvSpPr txBox="1"/>
          <p:nvPr/>
        </p:nvSpPr>
        <p:spPr>
          <a:xfrm flipH="1">
            <a:off x="4656486" y="1684777"/>
            <a:ext cx="512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Gluing the two metrics together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02E7C-F66A-4497-98A1-6C1FAA3F802F}"/>
              </a:ext>
            </a:extLst>
          </p:cNvPr>
          <p:cNvSpPr/>
          <p:nvPr/>
        </p:nvSpPr>
        <p:spPr>
          <a:xfrm>
            <a:off x="4700326" y="2240885"/>
            <a:ext cx="675472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A spacetime obtained by gluing two different geometries via a hypersurface </a:t>
            </a:r>
            <a:r>
              <a:rPr lang="el-GR" dirty="0"/>
              <a:t>Σ</a:t>
            </a:r>
            <a:r>
              <a:rPr lang="en-SG" dirty="0"/>
              <a:t> is well defined if it satisfies the Israel junction conditions (Israel, 1966):</a:t>
            </a:r>
          </a:p>
          <a:p>
            <a:endParaRPr lang="en-SG" dirty="0"/>
          </a:p>
          <a:p>
            <a:r>
              <a:rPr lang="en-SG" sz="2000" b="1" dirty="0"/>
              <a:t>These junction conditions tell us: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The size of the hole is related to the mass by 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The rate of expansion of the hole  in Kottler coordinates: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the Jacobian for transforming velocities from one coordinate to the other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0DC63A-80C3-4658-B0F0-701B9EB23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9584" y="5101664"/>
            <a:ext cx="3533775" cy="6191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2C112D4-69A7-49B5-9D2F-DC1A1EA95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6031" y="4255154"/>
            <a:ext cx="1200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06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light: the full picture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A13DB-E5E8-48AC-833D-3EACF0449D29}"/>
              </a:ext>
            </a:extLst>
          </p:cNvPr>
          <p:cNvSpPr txBox="1"/>
          <p:nvPr/>
        </p:nvSpPr>
        <p:spPr>
          <a:xfrm>
            <a:off x="3911278" y="1833815"/>
            <a:ext cx="6700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Start off light ray with a fixed </a:t>
            </a:r>
            <a:r>
              <a:rPr lang="el-GR" dirty="0"/>
              <a:t>θ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until it reaches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FRW coordinates to Kottler coordinates using the Jacobian obtained from matching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2. Kottler </a:t>
            </a:r>
            <a:r>
              <a:rPr lang="en-SG" dirty="0"/>
              <a:t>(hole)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F1387-3A01-4DBC-BCE9-9583F9CC8E06}"/>
              </a:ext>
            </a:extLst>
          </p:cNvPr>
          <p:cNvSpPr txBox="1"/>
          <p:nvPr/>
        </p:nvSpPr>
        <p:spPr>
          <a:xfrm>
            <a:off x="3911278" y="3360511"/>
            <a:ext cx="7345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Propagate light rays in hole using null geodesic equations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At the same time, the boundary of the hole is also changing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Stop when it has reached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Convert from Kottler coordinates back to FRW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3. FRW </a:t>
            </a:r>
            <a:r>
              <a:rPr lang="en-SG" dirty="0"/>
              <a:t>(cheese)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A3889-37F3-4D71-B5BB-9B8AF3371BEE}"/>
              </a:ext>
            </a:extLst>
          </p:cNvPr>
          <p:cNvSpPr txBox="1"/>
          <p:nvPr/>
        </p:nvSpPr>
        <p:spPr>
          <a:xfrm>
            <a:off x="3911278" y="4980966"/>
            <a:ext cx="670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Continue propagating light rays until it crosses the 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Record the coordinate at which it crosses the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0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light: the full picture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A13DB-E5E8-48AC-833D-3EACF0449D29}"/>
              </a:ext>
            </a:extLst>
          </p:cNvPr>
          <p:cNvSpPr txBox="1"/>
          <p:nvPr/>
        </p:nvSpPr>
        <p:spPr>
          <a:xfrm>
            <a:off x="3911278" y="1833815"/>
            <a:ext cx="6700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Start off light ray with a fixed </a:t>
            </a:r>
            <a:r>
              <a:rPr lang="el-GR" dirty="0"/>
              <a:t>θ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until it reaches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FRW coordinates to Kottler coordinates using the Jacobian obtained from matching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2. Kottler </a:t>
            </a:r>
            <a:r>
              <a:rPr lang="en-SG" dirty="0"/>
              <a:t>(hole)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F1387-3A01-4DBC-BCE9-9583F9CC8E06}"/>
              </a:ext>
            </a:extLst>
          </p:cNvPr>
          <p:cNvSpPr txBox="1"/>
          <p:nvPr/>
        </p:nvSpPr>
        <p:spPr>
          <a:xfrm>
            <a:off x="3911278" y="3360511"/>
            <a:ext cx="7345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in hole using null geodesic equations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At the same time, the boundary of the hole is also changing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Stop when it has reached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Kottler coordinates back to FRW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3. FRW </a:t>
            </a:r>
            <a:r>
              <a:rPr lang="en-SG" dirty="0"/>
              <a:t>(cheese)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A3889-37F3-4D71-B5BB-9B8AF3371BEE}"/>
              </a:ext>
            </a:extLst>
          </p:cNvPr>
          <p:cNvSpPr txBox="1"/>
          <p:nvPr/>
        </p:nvSpPr>
        <p:spPr>
          <a:xfrm>
            <a:off x="3911278" y="4980966"/>
            <a:ext cx="670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Continue propagating light rays until it crosses the 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Record the coordinate at which it crosses the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182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light: the full picture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A13DB-E5E8-48AC-833D-3EACF0449D29}"/>
              </a:ext>
            </a:extLst>
          </p:cNvPr>
          <p:cNvSpPr txBox="1"/>
          <p:nvPr/>
        </p:nvSpPr>
        <p:spPr>
          <a:xfrm>
            <a:off x="3911278" y="1833815"/>
            <a:ext cx="6700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Start off light ray with a fixed </a:t>
            </a:r>
            <a:r>
              <a:rPr lang="el-GR" dirty="0"/>
              <a:t>θ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until it reaches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FRW coordinates to Kottler coordinates using the Jacobian obtained from matching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2. Kottler </a:t>
            </a:r>
            <a:r>
              <a:rPr lang="en-SG" dirty="0"/>
              <a:t>(hole)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F1387-3A01-4DBC-BCE9-9583F9CC8E06}"/>
              </a:ext>
            </a:extLst>
          </p:cNvPr>
          <p:cNvSpPr txBox="1"/>
          <p:nvPr/>
        </p:nvSpPr>
        <p:spPr>
          <a:xfrm>
            <a:off x="3911278" y="3360511"/>
            <a:ext cx="7345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in hole using null geodesic equations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At the same time, the boundary of the hole is also changing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Stop when it has reached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Kottler coordinates back to FRW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3. FRW </a:t>
            </a:r>
            <a:r>
              <a:rPr lang="en-SG" dirty="0"/>
              <a:t>(cheese)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A3889-37F3-4D71-B5BB-9B8AF3371BEE}"/>
              </a:ext>
            </a:extLst>
          </p:cNvPr>
          <p:cNvSpPr txBox="1"/>
          <p:nvPr/>
        </p:nvSpPr>
        <p:spPr>
          <a:xfrm>
            <a:off x="3911278" y="4980966"/>
            <a:ext cx="670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Continue propagating light rays until it crosses the 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Record the coordinate at which it crosses the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8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5E15-44A4-4729-ADC1-A3C5886E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4893C-F4B9-4EA0-ABF4-E7B4376F6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223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0ADF-CE5E-4A1E-84AC-6749B305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</a:t>
            </a:r>
            <a:r>
              <a:rPr lang="en-SG" dirty="0"/>
              <a:t>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D6C3-8910-4542-85EC-40DB9FCF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993" y="1825625"/>
            <a:ext cx="8168014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b="1" dirty="0"/>
              <a:t>Key question</a:t>
            </a:r>
          </a:p>
          <a:p>
            <a:r>
              <a:rPr lang="en-SG" dirty="0"/>
              <a:t>Does the cosmological constant directly affect gravitational lensing?</a:t>
            </a:r>
          </a:p>
          <a:p>
            <a:pPr marL="0" indent="0">
              <a:buNone/>
            </a:pPr>
            <a:endParaRPr lang="en-SG" sz="1300" b="1" dirty="0"/>
          </a:p>
          <a:p>
            <a:pPr marL="0" indent="0">
              <a:buNone/>
            </a:pPr>
            <a:r>
              <a:rPr lang="en-SG" b="1" dirty="0"/>
              <a:t>Motivation</a:t>
            </a:r>
          </a:p>
          <a:p>
            <a:r>
              <a:rPr lang="en-SG" dirty="0"/>
              <a:t>Both the cosmological constant and gravitational lensing form important parts of our understanding of the universe</a:t>
            </a:r>
          </a:p>
          <a:p>
            <a:r>
              <a:rPr lang="en-SG" dirty="0"/>
              <a:t>Can become important for future precision cosmology measurements</a:t>
            </a:r>
          </a:p>
          <a:p>
            <a:r>
              <a:rPr lang="en-SG" dirty="0"/>
              <a:t>Most approaches in literature have been analytical rather than numerical</a:t>
            </a:r>
          </a:p>
        </p:txBody>
      </p:sp>
    </p:spTree>
    <p:extLst>
      <p:ext uri="{BB962C8B-B14F-4D97-AF65-F5344CB8AC3E}">
        <p14:creationId xmlns:p14="http://schemas.microsoft.com/office/powerpoint/2010/main" val="2906976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79D85A-8A16-4C22-A3DB-F726D228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9" y="1080712"/>
            <a:ext cx="8027107" cy="5351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mass fixed</a:t>
            </a:r>
          </a:p>
        </p:txBody>
      </p:sp>
    </p:spTree>
    <p:extLst>
      <p:ext uri="{BB962C8B-B14F-4D97-AF65-F5344CB8AC3E}">
        <p14:creationId xmlns:p14="http://schemas.microsoft.com/office/powerpoint/2010/main" val="2093474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EE92584C-9B15-4C40-8BB4-B92EA6662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464" y="1283624"/>
            <a:ext cx="4208367" cy="62346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67B8C29-C2D1-4DE4-AD6C-7FC65A795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6464" y="2153742"/>
            <a:ext cx="5099028" cy="62346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DCD8A06-4394-4E2F-B508-6A7509F0A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513" y="2827751"/>
            <a:ext cx="10270216" cy="9093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5E75EA-1AA2-4BB1-8A7E-50DA653522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80950" y="3880192"/>
            <a:ext cx="8402903" cy="75504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486D4D3-17F0-415A-B44B-AC4BA04344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80950" y="4778376"/>
            <a:ext cx="4668280" cy="75504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B69592-6CBF-434C-9033-2E3A40F1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6184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79D85A-8A16-4C22-A3DB-F726D228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9" y="1080712"/>
            <a:ext cx="8027107" cy="5351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mass fixed</a:t>
            </a:r>
          </a:p>
        </p:txBody>
      </p:sp>
    </p:spTree>
    <p:extLst>
      <p:ext uri="{BB962C8B-B14F-4D97-AF65-F5344CB8AC3E}">
        <p14:creationId xmlns:p14="http://schemas.microsoft.com/office/powerpoint/2010/main" val="3443054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79D85A-8A16-4C22-A3DB-F726D228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9" y="1080712"/>
            <a:ext cx="8027107" cy="5351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mass fixed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6446D8-5448-4CC3-BE45-81747BF08BF7}"/>
              </a:ext>
            </a:extLst>
          </p:cNvPr>
          <p:cNvCxnSpPr>
            <a:cxnSpLocks/>
          </p:cNvCxnSpPr>
          <p:nvPr/>
        </p:nvCxnSpPr>
        <p:spPr>
          <a:xfrm>
            <a:off x="3012509" y="3049290"/>
            <a:ext cx="2091847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8E73D9-32D0-44CD-95E9-2FFBF5474CE3}"/>
              </a:ext>
            </a:extLst>
          </p:cNvPr>
          <p:cNvSpPr txBox="1"/>
          <p:nvPr/>
        </p:nvSpPr>
        <p:spPr>
          <a:xfrm>
            <a:off x="2949885" y="2268141"/>
            <a:ext cx="251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Increasing size of hole, constant mass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1AB6D-62AC-4F1F-A75B-CBB3235C0D0A}"/>
              </a:ext>
            </a:extLst>
          </p:cNvPr>
          <p:cNvSpPr txBox="1"/>
          <p:nvPr/>
        </p:nvSpPr>
        <p:spPr>
          <a:xfrm>
            <a:off x="7809978" y="1979112"/>
            <a:ext cx="4189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few factors at play: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Size of the hole is increased as </a:t>
            </a:r>
            <a:r>
              <a:rPr lang="el-GR" dirty="0"/>
              <a:t>Λ</a:t>
            </a:r>
            <a:r>
              <a:rPr lang="en-SG" dirty="0"/>
              <a:t> increases</a:t>
            </a:r>
          </a:p>
          <a:p>
            <a:r>
              <a:rPr lang="en-SG" dirty="0"/>
              <a:t> </a:t>
            </a:r>
          </a:p>
          <a:p>
            <a:endParaRPr lang="en-SG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99E829C-4449-4B70-8C8B-06BA0951D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5750" y="3145675"/>
            <a:ext cx="1200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53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79D85A-8A16-4C22-A3DB-F726D228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9" y="1080712"/>
            <a:ext cx="8027107" cy="5351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mass fixed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6446D8-5448-4CC3-BE45-81747BF08BF7}"/>
              </a:ext>
            </a:extLst>
          </p:cNvPr>
          <p:cNvCxnSpPr>
            <a:cxnSpLocks/>
          </p:cNvCxnSpPr>
          <p:nvPr/>
        </p:nvCxnSpPr>
        <p:spPr>
          <a:xfrm>
            <a:off x="3012509" y="3049290"/>
            <a:ext cx="2091847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8E73D9-32D0-44CD-95E9-2FFBF5474CE3}"/>
              </a:ext>
            </a:extLst>
          </p:cNvPr>
          <p:cNvSpPr txBox="1"/>
          <p:nvPr/>
        </p:nvSpPr>
        <p:spPr>
          <a:xfrm>
            <a:off x="2949885" y="2268141"/>
            <a:ext cx="251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Increasing size of hole, constant mass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1AB6D-62AC-4F1F-A75B-CBB3235C0D0A}"/>
              </a:ext>
            </a:extLst>
          </p:cNvPr>
          <p:cNvSpPr txBox="1"/>
          <p:nvPr/>
        </p:nvSpPr>
        <p:spPr>
          <a:xfrm>
            <a:off x="7809978" y="1979112"/>
            <a:ext cx="41899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few factors at play: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Size of the hole is increased as </a:t>
            </a:r>
            <a:r>
              <a:rPr lang="el-GR" dirty="0"/>
              <a:t>Λ</a:t>
            </a:r>
            <a:r>
              <a:rPr lang="en-SG" dirty="0"/>
              <a:t> increases</a:t>
            </a:r>
          </a:p>
          <a:p>
            <a:r>
              <a:rPr lang="en-SG" dirty="0"/>
              <a:t> 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Expansion rate of the hole boundary depends on </a:t>
            </a:r>
            <a:r>
              <a:rPr lang="el-GR" dirty="0"/>
              <a:t>Λ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905C6B3-ECFD-4DBD-AD43-06FAFD54F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5750" y="4285033"/>
            <a:ext cx="3533775" cy="61912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99E829C-4449-4B70-8C8B-06BA0951D4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5750" y="3145675"/>
            <a:ext cx="1200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50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79D85A-8A16-4C22-A3DB-F726D228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9" y="1080712"/>
            <a:ext cx="8027107" cy="5351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mass fixed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6446D8-5448-4CC3-BE45-81747BF08BF7}"/>
              </a:ext>
            </a:extLst>
          </p:cNvPr>
          <p:cNvCxnSpPr>
            <a:cxnSpLocks/>
          </p:cNvCxnSpPr>
          <p:nvPr/>
        </p:nvCxnSpPr>
        <p:spPr>
          <a:xfrm>
            <a:off x="3012509" y="3049290"/>
            <a:ext cx="2091847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8E73D9-32D0-44CD-95E9-2FFBF5474CE3}"/>
              </a:ext>
            </a:extLst>
          </p:cNvPr>
          <p:cNvSpPr txBox="1"/>
          <p:nvPr/>
        </p:nvSpPr>
        <p:spPr>
          <a:xfrm>
            <a:off x="2949885" y="2268141"/>
            <a:ext cx="251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Increasing size of hole, constant mass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1AB6D-62AC-4F1F-A75B-CBB3235C0D0A}"/>
              </a:ext>
            </a:extLst>
          </p:cNvPr>
          <p:cNvSpPr txBox="1"/>
          <p:nvPr/>
        </p:nvSpPr>
        <p:spPr>
          <a:xfrm>
            <a:off x="7809978" y="1979112"/>
            <a:ext cx="4189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few factors at play: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Size of the hole is increased as </a:t>
            </a:r>
            <a:r>
              <a:rPr lang="el-GR" dirty="0"/>
              <a:t>Λ</a:t>
            </a:r>
            <a:r>
              <a:rPr lang="en-SG" dirty="0"/>
              <a:t> increases</a:t>
            </a:r>
          </a:p>
          <a:p>
            <a:r>
              <a:rPr lang="en-SG" dirty="0"/>
              <a:t> 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Expansion rate of the hole boundary depends on </a:t>
            </a:r>
            <a:r>
              <a:rPr lang="el-GR" dirty="0"/>
              <a:t>Λ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Jacobian at the boundary depends on </a:t>
            </a:r>
            <a:r>
              <a:rPr lang="el-GR" dirty="0"/>
              <a:t>Λ</a:t>
            </a:r>
            <a:endParaRPr lang="en-SG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905C6B3-ECFD-4DBD-AD43-06FAFD54F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5750" y="4285033"/>
            <a:ext cx="3533775" cy="61912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99E829C-4449-4B70-8C8B-06BA0951D4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5750" y="3145675"/>
            <a:ext cx="1200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77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33491B69-2BF5-40CA-AD1F-F4108ECC7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9" y="1080712"/>
            <a:ext cx="8027107" cy="5351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size of the hole fixed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1AB6D-62AC-4F1F-A75B-CBB3235C0D0A}"/>
              </a:ext>
            </a:extLst>
          </p:cNvPr>
          <p:cNvSpPr txBox="1"/>
          <p:nvPr/>
        </p:nvSpPr>
        <p:spPr>
          <a:xfrm>
            <a:off x="7809978" y="1979112"/>
            <a:ext cx="4189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few factors at play: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Size of the hole is increased as </a:t>
            </a:r>
            <a:r>
              <a:rPr lang="el-GR" dirty="0"/>
              <a:t>Λ</a:t>
            </a:r>
            <a:r>
              <a:rPr lang="en-SG" dirty="0"/>
              <a:t> increases</a:t>
            </a:r>
          </a:p>
          <a:p>
            <a:r>
              <a:rPr lang="en-SG" dirty="0"/>
              <a:t> 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Expansion rate of the hole boundary depends on </a:t>
            </a:r>
            <a:r>
              <a:rPr lang="el-GR" dirty="0"/>
              <a:t>Λ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Jacobian at the boundary depends on </a:t>
            </a:r>
            <a:r>
              <a:rPr lang="el-GR" dirty="0"/>
              <a:t>Λ</a:t>
            </a:r>
            <a:endParaRPr lang="en-SG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905C6B3-ECFD-4DBD-AD43-06FAFD54F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5750" y="4285033"/>
            <a:ext cx="3533775" cy="61912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99E829C-4449-4B70-8C8B-06BA0951D4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5750" y="3145675"/>
            <a:ext cx="1200150" cy="4095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1C564A-37D9-4B56-B5C7-FBA0BCD9A8D0}"/>
              </a:ext>
            </a:extLst>
          </p:cNvPr>
          <p:cNvCxnSpPr>
            <a:cxnSpLocks/>
          </p:cNvCxnSpPr>
          <p:nvPr/>
        </p:nvCxnSpPr>
        <p:spPr>
          <a:xfrm>
            <a:off x="3137770" y="4043310"/>
            <a:ext cx="2091847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69569C-A624-4851-AF82-212BBB278467}"/>
              </a:ext>
            </a:extLst>
          </p:cNvPr>
          <p:cNvSpPr txBox="1"/>
          <p:nvPr/>
        </p:nvSpPr>
        <p:spPr>
          <a:xfrm>
            <a:off x="3075140" y="3145675"/>
            <a:ext cx="251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Constant size of hole, decreasing mass</a:t>
            </a:r>
          </a:p>
        </p:txBody>
      </p:sp>
    </p:spTree>
    <p:extLst>
      <p:ext uri="{BB962C8B-B14F-4D97-AF65-F5344CB8AC3E}">
        <p14:creationId xmlns:p14="http://schemas.microsoft.com/office/powerpoint/2010/main" val="16002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8B9D-7B40-456A-AC25-1785720B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Currently working on /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4682F-C453-43F1-9CDC-1D34A49B4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270" y="2013515"/>
            <a:ext cx="8071460" cy="4351338"/>
          </a:xfrm>
        </p:spPr>
        <p:txBody>
          <a:bodyPr/>
          <a:lstStyle/>
          <a:p>
            <a:r>
              <a:rPr lang="en-SG" dirty="0"/>
              <a:t>Curved space</a:t>
            </a:r>
          </a:p>
          <a:p>
            <a:r>
              <a:rPr lang="en-SG" dirty="0"/>
              <a:t>Better estimation of numerical errors</a:t>
            </a:r>
          </a:p>
          <a:p>
            <a:r>
              <a:rPr lang="en-SG" dirty="0"/>
              <a:t>Extend the model to a general mass distribution instead of a point mass</a:t>
            </a:r>
          </a:p>
        </p:txBody>
      </p:sp>
    </p:spTree>
    <p:extLst>
      <p:ext uri="{BB962C8B-B14F-4D97-AF65-F5344CB8AC3E}">
        <p14:creationId xmlns:p14="http://schemas.microsoft.com/office/powerpoint/2010/main" val="1656938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536E-C1B0-4410-9F8D-DD0B9311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527E-480F-4B1A-9AB7-BEFA10007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dirty="0" err="1"/>
              <a:t>Aghili</a:t>
            </a:r>
            <a:r>
              <a:rPr lang="en-SG" dirty="0"/>
              <a:t>, M. E., Bolen, B., &amp; </a:t>
            </a:r>
            <a:r>
              <a:rPr lang="en-SG" dirty="0" err="1"/>
              <a:t>Bombelli</a:t>
            </a:r>
            <a:r>
              <a:rPr lang="en-SG" dirty="0"/>
              <a:t>, L. (2017). Effect of accelerated global expansion on the bending of light. </a:t>
            </a:r>
            <a:r>
              <a:rPr lang="en-SG" i="1" dirty="0"/>
              <a:t>General Relativity and Gravitation</a:t>
            </a:r>
            <a:r>
              <a:rPr lang="en-SG" dirty="0"/>
              <a:t>, </a:t>
            </a:r>
            <a:r>
              <a:rPr lang="en-SG" i="1" dirty="0"/>
              <a:t>49</a:t>
            </a:r>
            <a:r>
              <a:rPr lang="en-SG" dirty="0"/>
              <a:t>(1), 10.</a:t>
            </a:r>
          </a:p>
          <a:p>
            <a:pPr marL="0" indent="0">
              <a:buNone/>
            </a:pPr>
            <a:r>
              <a:rPr lang="en-SG" dirty="0"/>
              <a:t>Islam, J. N. (1983). The cosmological constant and classical tests of general relativity. </a:t>
            </a:r>
            <a:r>
              <a:rPr lang="en-SG" i="1" dirty="0"/>
              <a:t>Physics Letters A</a:t>
            </a:r>
            <a:r>
              <a:rPr lang="en-SG" dirty="0"/>
              <a:t>, </a:t>
            </a:r>
            <a:r>
              <a:rPr lang="en-SG" i="1" dirty="0"/>
              <a:t>97</a:t>
            </a:r>
            <a:r>
              <a:rPr lang="en-SG" dirty="0"/>
              <a:t>(6), 239-241.</a:t>
            </a:r>
          </a:p>
          <a:p>
            <a:pPr marL="0" indent="0">
              <a:buNone/>
            </a:pPr>
            <a:r>
              <a:rPr lang="en-SG" dirty="0"/>
              <a:t>Israel, W. (1966). Singular hypersurfaces and thin shells in general relativity. </a:t>
            </a:r>
            <a:r>
              <a:rPr lang="en-SG" i="1" dirty="0"/>
              <a:t>Il Nuovo </a:t>
            </a:r>
            <a:r>
              <a:rPr lang="en-SG" i="1" dirty="0" err="1"/>
              <a:t>Cimento</a:t>
            </a:r>
            <a:r>
              <a:rPr lang="en-SG" i="1" dirty="0"/>
              <a:t> B (1965-1970)</a:t>
            </a:r>
            <a:r>
              <a:rPr lang="en-SG" dirty="0"/>
              <a:t>, </a:t>
            </a:r>
            <a:r>
              <a:rPr lang="en-SG" i="1" dirty="0"/>
              <a:t>44</a:t>
            </a:r>
            <a:r>
              <a:rPr lang="en-SG" dirty="0"/>
              <a:t>(1), 1-14.</a:t>
            </a:r>
          </a:p>
          <a:p>
            <a:pPr marL="0" indent="0">
              <a:buNone/>
            </a:pPr>
            <a:r>
              <a:rPr lang="en-SG" dirty="0" err="1"/>
              <a:t>Kantowski</a:t>
            </a:r>
            <a:r>
              <a:rPr lang="en-SG" dirty="0"/>
              <a:t>, R., Chen, B., &amp; Dai, X. (2010). Gravitational lensing corrections in flat </a:t>
            </a:r>
            <a:r>
              <a:rPr lang="el-GR" dirty="0"/>
              <a:t>Λ</a:t>
            </a:r>
            <a:r>
              <a:rPr lang="en-SG" dirty="0"/>
              <a:t>CDM cosmology. </a:t>
            </a:r>
            <a:r>
              <a:rPr lang="en-SG" i="1" dirty="0"/>
              <a:t>The Astrophysical Journal</a:t>
            </a:r>
            <a:r>
              <a:rPr lang="en-SG" dirty="0"/>
              <a:t>, </a:t>
            </a:r>
            <a:r>
              <a:rPr lang="en-SG" i="1" dirty="0"/>
              <a:t>718</a:t>
            </a:r>
            <a:r>
              <a:rPr lang="en-SG" dirty="0"/>
              <a:t>(2), 913.</a:t>
            </a:r>
          </a:p>
          <a:p>
            <a:pPr marL="0" indent="0">
              <a:buNone/>
            </a:pPr>
            <a:r>
              <a:rPr lang="en-SG" dirty="0" err="1"/>
              <a:t>Rindler</a:t>
            </a:r>
            <a:r>
              <a:rPr lang="en-SG" dirty="0"/>
              <a:t>, W., &amp; Ishak, M. (2007). Contribution of the cosmological constant to the relativistic bending of light revisited. </a:t>
            </a:r>
            <a:r>
              <a:rPr lang="en-SG" i="1" dirty="0"/>
              <a:t>Physical Review D</a:t>
            </a:r>
            <a:r>
              <a:rPr lang="en-SG" dirty="0"/>
              <a:t>, </a:t>
            </a:r>
            <a:r>
              <a:rPr lang="en-SG" i="1" dirty="0"/>
              <a:t>76</a:t>
            </a:r>
            <a:r>
              <a:rPr lang="en-SG" dirty="0"/>
              <a:t>(4), 043006.</a:t>
            </a:r>
          </a:p>
          <a:p>
            <a:pPr marL="0" indent="0">
              <a:buNone/>
            </a:pPr>
            <a:r>
              <a:rPr lang="en-SG" dirty="0" err="1"/>
              <a:t>Schücker</a:t>
            </a:r>
            <a:r>
              <a:rPr lang="en-SG" dirty="0"/>
              <a:t>, T. (2009). Strong lensing in the Einstein–Straus solution. </a:t>
            </a:r>
            <a:r>
              <a:rPr lang="en-SG" i="1" dirty="0"/>
              <a:t>General Relativity and Gravitation</a:t>
            </a:r>
            <a:r>
              <a:rPr lang="en-SG" dirty="0"/>
              <a:t>, </a:t>
            </a:r>
            <a:r>
              <a:rPr lang="en-SG" i="1" dirty="0"/>
              <a:t>41</a:t>
            </a:r>
            <a:r>
              <a:rPr lang="en-SG" dirty="0"/>
              <a:t>(7), 1595-1610.</a:t>
            </a:r>
          </a:p>
        </p:txBody>
      </p:sp>
    </p:spTree>
    <p:extLst>
      <p:ext uri="{BB962C8B-B14F-4D97-AF65-F5344CB8AC3E}">
        <p14:creationId xmlns:p14="http://schemas.microsoft.com/office/powerpoint/2010/main" val="2366932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89BC-1E29-4490-A374-7C8C4BBFD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35B9A-C003-4778-9FC0-A1956A4B2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297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0ADF-CE5E-4A1E-84AC-6749B305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</a:t>
            </a:r>
            <a:r>
              <a:rPr lang="en-SG" dirty="0"/>
              <a:t> overview of the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D6C3-8910-4542-85EC-40DB9FCF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993" y="1825625"/>
            <a:ext cx="8168014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SG" sz="2600" b="1" dirty="0"/>
              <a:t>Key question</a:t>
            </a:r>
          </a:p>
          <a:p>
            <a:pPr>
              <a:lnSpc>
                <a:spcPct val="80000"/>
              </a:lnSpc>
            </a:pPr>
            <a:r>
              <a:rPr lang="en-SG" sz="2600" dirty="0"/>
              <a:t>Does the cosmological constant directly affect gravitational lensing?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SG" sz="2600" dirty="0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SG" sz="2600" b="1" dirty="0"/>
              <a:t>Key papers</a:t>
            </a:r>
          </a:p>
          <a:p>
            <a:pPr>
              <a:lnSpc>
                <a:spcPct val="80000"/>
              </a:lnSpc>
            </a:pPr>
            <a:r>
              <a:rPr lang="en-SG" sz="2600" dirty="0"/>
              <a:t>Islam, 1983 (Conventional view)</a:t>
            </a:r>
          </a:p>
          <a:p>
            <a:pPr>
              <a:lnSpc>
                <a:spcPct val="80000"/>
              </a:lnSpc>
            </a:pPr>
            <a:r>
              <a:rPr lang="en-SG" sz="2600" dirty="0" err="1"/>
              <a:t>Rindler</a:t>
            </a:r>
            <a:r>
              <a:rPr lang="en-SG" sz="2600" dirty="0"/>
              <a:t> and Ishak, 2007 (Challenging the conventional view)</a:t>
            </a:r>
          </a:p>
        </p:txBody>
      </p:sp>
    </p:spTree>
    <p:extLst>
      <p:ext uri="{BB962C8B-B14F-4D97-AF65-F5344CB8AC3E}">
        <p14:creationId xmlns:p14="http://schemas.microsoft.com/office/powerpoint/2010/main" val="3192175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F8E5-7302-413D-9C9E-8AE9A9D2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FE0AD-35C4-47FA-91FF-A12646C64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1069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CF88-A07E-4FF6-A8A0-BD28B109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Extension</a:t>
            </a:r>
            <a:r>
              <a:rPr lang="en-SG" dirty="0"/>
              <a:t>: A generalized static mass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17BF9-CB31-4000-B3B4-89946C0B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93315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5C0E-9E78-4916-979C-DBF5B32C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Preliminary results</a:t>
            </a:r>
          </a:p>
        </p:txBody>
      </p:sp>
      <p:pic>
        <p:nvPicPr>
          <p:cNvPr id="5" name="Content Placeholder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65CD4BE8-FA2D-4919-95D0-D784BFB80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61" y="1265342"/>
            <a:ext cx="8001006" cy="53340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E7E422-78B3-416A-8AAB-62B14D0F5776}"/>
              </a:ext>
            </a:extLst>
          </p:cNvPr>
          <p:cNvSpPr txBox="1"/>
          <p:nvPr/>
        </p:nvSpPr>
        <p:spPr>
          <a:xfrm>
            <a:off x="8260915" y="2282969"/>
            <a:ext cx="339455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Numerical errors need to be reduced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Light ray is in FRW most of the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/>
              <a:t>Replace FRW numerical integration with analytical calculation from geometry considerations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9688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2"/>
                </a:solidFill>
              </a:rPr>
              <a:t>3. FRW </a:t>
            </a:r>
            <a:r>
              <a:rPr lang="en-SG" dirty="0">
                <a:solidFill>
                  <a:schemeClr val="bg2"/>
                </a:solidFill>
              </a:rPr>
              <a:t>(cheese)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C6252B-9F82-4A53-A4DC-DF3CAEE93C6C}"/>
              </a:ext>
            </a:extLst>
          </p:cNvPr>
          <p:cNvSpPr txBox="1"/>
          <p:nvPr/>
        </p:nvSpPr>
        <p:spPr>
          <a:xfrm>
            <a:off x="4617334" y="1915610"/>
            <a:ext cx="332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Kottler metric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2"/>
                </a:solidFill>
              </a:rPr>
              <a:t>1. FRW </a:t>
            </a:r>
            <a:r>
              <a:rPr lang="en-SG" dirty="0">
                <a:solidFill>
                  <a:schemeClr val="bg2"/>
                </a:solidFill>
              </a:rPr>
              <a:t>(cheese)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5888D32-A8B1-42F0-9D4C-57F0836FC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655" y="2467973"/>
            <a:ext cx="5362575" cy="7143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7DFF968-0702-41D3-AD1B-E37BDB8EE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2871" y="3298457"/>
            <a:ext cx="2867025" cy="64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DAEEE3-ED76-4645-A9F0-E01BDF474597}"/>
              </a:ext>
            </a:extLst>
          </p:cNvPr>
          <p:cNvSpPr txBox="1"/>
          <p:nvPr/>
        </p:nvSpPr>
        <p:spPr>
          <a:xfrm>
            <a:off x="4710655" y="3422252"/>
            <a:ext cx="882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where</a:t>
            </a: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2. Kottler </a:t>
            </a:r>
            <a:r>
              <a:rPr lang="en-SG" dirty="0">
                <a:solidFill>
                  <a:schemeClr val="tx1"/>
                </a:solidFill>
              </a:rPr>
              <a:t>(hole)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1EDED8F-0B5B-4887-AB2A-4F31019C21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7334" y="4287026"/>
            <a:ext cx="2171700" cy="6477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72B38C7-349E-47EF-9973-4238D5215D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7334" y="5080461"/>
            <a:ext cx="895350" cy="609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4FE3550-F077-4C7B-9576-46EEA5799C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7334" y="5741571"/>
            <a:ext cx="5219700" cy="88582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6FE4386-FD25-4E0F-9F4C-C7F1731A69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06677" y="4411730"/>
            <a:ext cx="3533775" cy="61912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ED899B0-C337-47AA-B95D-D345C22E22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57378" y="1337323"/>
            <a:ext cx="3533775" cy="61912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B1D54C7C-6C7C-4128-87FC-0543CF0015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57378" y="309516"/>
            <a:ext cx="1543050" cy="44767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FEA3F38-E43B-4576-8543-D292031DBD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157378" y="857899"/>
            <a:ext cx="6381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06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size of the hole fixed</a:t>
            </a:r>
          </a:p>
        </p:txBody>
      </p:sp>
      <p:pic>
        <p:nvPicPr>
          <p:cNvPr id="9" name="Content Placeholder 8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85DB2CF-0249-4969-B815-E0146A7E3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20" y="905001"/>
            <a:ext cx="8741608" cy="5827738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01C2AA-5B8F-4821-B7E9-F7AC7D6EAED7}"/>
              </a:ext>
            </a:extLst>
          </p:cNvPr>
          <p:cNvCxnSpPr>
            <a:cxnSpLocks/>
          </p:cNvCxnSpPr>
          <p:nvPr/>
        </p:nvCxnSpPr>
        <p:spPr>
          <a:xfrm>
            <a:off x="5066778" y="4139852"/>
            <a:ext cx="2091847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309DCD-5ECA-4C41-8FED-F06075B688AB}"/>
              </a:ext>
            </a:extLst>
          </p:cNvPr>
          <p:cNvSpPr txBox="1"/>
          <p:nvPr/>
        </p:nvSpPr>
        <p:spPr>
          <a:xfrm>
            <a:off x="5004148" y="3242217"/>
            <a:ext cx="251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Constant size of hole, decreasing mass</a:t>
            </a:r>
          </a:p>
        </p:txBody>
      </p:sp>
    </p:spTree>
    <p:extLst>
      <p:ext uri="{BB962C8B-B14F-4D97-AF65-F5344CB8AC3E}">
        <p14:creationId xmlns:p14="http://schemas.microsoft.com/office/powerpoint/2010/main" val="2527623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415-672D-4D30-BCE1-31801BC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Gravitational lensing equations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366A9D-1F3E-449B-89CD-B91609A8BE09}"/>
              </a:ext>
            </a:extLst>
          </p:cNvPr>
          <p:cNvCxnSpPr>
            <a:cxnSpLocks/>
          </p:cNvCxnSpPr>
          <p:nvPr/>
        </p:nvCxnSpPr>
        <p:spPr>
          <a:xfrm flipV="1">
            <a:off x="1461370" y="3745283"/>
            <a:ext cx="8924794" cy="18788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0B1291-14E5-47E4-80F3-0FD05D1F8B85}"/>
              </a:ext>
            </a:extLst>
          </p:cNvPr>
          <p:cNvCxnSpPr>
            <a:cxnSpLocks/>
          </p:cNvCxnSpPr>
          <p:nvPr/>
        </p:nvCxnSpPr>
        <p:spPr>
          <a:xfrm flipV="1">
            <a:off x="1536526" y="2242160"/>
            <a:ext cx="4559473" cy="152191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6C067-B3A2-47CA-8DD5-F3CCC4F948E3}"/>
              </a:ext>
            </a:extLst>
          </p:cNvPr>
          <p:cNvCxnSpPr>
            <a:cxnSpLocks/>
          </p:cNvCxnSpPr>
          <p:nvPr/>
        </p:nvCxnSpPr>
        <p:spPr>
          <a:xfrm>
            <a:off x="6096000" y="2242159"/>
            <a:ext cx="4290164" cy="1941534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9FB068-5634-41F2-983E-38C603B254C1}"/>
              </a:ext>
            </a:extLst>
          </p:cNvPr>
          <p:cNvCxnSpPr/>
          <p:nvPr/>
        </p:nvCxnSpPr>
        <p:spPr>
          <a:xfrm>
            <a:off x="6096000" y="2242159"/>
            <a:ext cx="0" cy="1503123"/>
          </a:xfrm>
          <a:prstGeom prst="line">
            <a:avLst/>
          </a:prstGeom>
          <a:ln w="19050">
            <a:solidFill>
              <a:schemeClr val="bg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D342E6-9F64-4DBC-A968-BD462E626F1A}"/>
              </a:ext>
            </a:extLst>
          </p:cNvPr>
          <p:cNvCxnSpPr>
            <a:cxnSpLocks/>
          </p:cNvCxnSpPr>
          <p:nvPr/>
        </p:nvCxnSpPr>
        <p:spPr>
          <a:xfrm flipV="1">
            <a:off x="6095999" y="739036"/>
            <a:ext cx="4490580" cy="1503123"/>
          </a:xfrm>
          <a:prstGeom prst="line">
            <a:avLst/>
          </a:prstGeom>
          <a:ln w="19050">
            <a:solidFill>
              <a:schemeClr val="bg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E0A1B8-84BC-469F-AA53-37D22AA5E316}"/>
              </a:ext>
            </a:extLst>
          </p:cNvPr>
          <p:cNvCxnSpPr>
            <a:cxnSpLocks/>
          </p:cNvCxnSpPr>
          <p:nvPr/>
        </p:nvCxnSpPr>
        <p:spPr>
          <a:xfrm>
            <a:off x="9423748" y="1096027"/>
            <a:ext cx="0" cy="2649254"/>
          </a:xfrm>
          <a:prstGeom prst="line">
            <a:avLst/>
          </a:prstGeom>
          <a:ln w="19050">
            <a:solidFill>
              <a:schemeClr val="bg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88C122-EFF1-448E-8420-418D91052F01}"/>
              </a:ext>
            </a:extLst>
          </p:cNvPr>
          <p:cNvCxnSpPr>
            <a:cxnSpLocks/>
          </p:cNvCxnSpPr>
          <p:nvPr/>
        </p:nvCxnSpPr>
        <p:spPr>
          <a:xfrm>
            <a:off x="1536526" y="4265112"/>
            <a:ext cx="4615841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56E3D-613A-45FA-84C3-CA0E23C91D3F}"/>
              </a:ext>
            </a:extLst>
          </p:cNvPr>
          <p:cNvCxnSpPr>
            <a:cxnSpLocks/>
          </p:cNvCxnSpPr>
          <p:nvPr/>
        </p:nvCxnSpPr>
        <p:spPr>
          <a:xfrm>
            <a:off x="6152367" y="4265112"/>
            <a:ext cx="3331923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/>
              <p:nvPr/>
            </p:nvSpPr>
            <p:spPr>
              <a:xfrm>
                <a:off x="2995809" y="3294707"/>
                <a:ext cx="48851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SG" sz="20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809" y="3294707"/>
                <a:ext cx="488515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/>
              <p:nvPr/>
            </p:nvSpPr>
            <p:spPr>
              <a:xfrm>
                <a:off x="7515761" y="4065057"/>
                <a:ext cx="626390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b>
                      </m:sSub>
                    </m:oMath>
                  </m:oMathPara>
                </a14:m>
                <a:endParaRPr lang="en-SG" sz="20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761" y="4065057"/>
                <a:ext cx="626390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/>
              <p:nvPr/>
            </p:nvSpPr>
            <p:spPr>
              <a:xfrm>
                <a:off x="3582675" y="4065057"/>
                <a:ext cx="523541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SG" sz="20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75" y="4065057"/>
                <a:ext cx="523541" cy="400110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38ACDA-D55B-465E-ACA2-AA2C9E8F4E6D}"/>
              </a:ext>
            </a:extLst>
          </p:cNvPr>
          <p:cNvCxnSpPr>
            <a:cxnSpLocks/>
          </p:cNvCxnSpPr>
          <p:nvPr/>
        </p:nvCxnSpPr>
        <p:spPr>
          <a:xfrm>
            <a:off x="1536526" y="4766154"/>
            <a:ext cx="7947764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/>
              <p:nvPr/>
            </p:nvSpPr>
            <p:spPr>
              <a:xfrm>
                <a:off x="5106675" y="4557388"/>
                <a:ext cx="516488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SG" sz="20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675" y="4557388"/>
                <a:ext cx="516488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7E8AEE58-DD5A-4D18-A839-EB2498292061}"/>
              </a:ext>
            </a:extLst>
          </p:cNvPr>
          <p:cNvSpPr/>
          <p:nvPr/>
        </p:nvSpPr>
        <p:spPr>
          <a:xfrm>
            <a:off x="6027107" y="3694817"/>
            <a:ext cx="131883" cy="131883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E2A8D6E-4EF3-41BE-9537-8126A1F0268F}"/>
              </a:ext>
            </a:extLst>
          </p:cNvPr>
          <p:cNvSpPr/>
          <p:nvPr/>
        </p:nvSpPr>
        <p:spPr>
          <a:xfrm>
            <a:off x="2745288" y="3344449"/>
            <a:ext cx="132331" cy="400833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B0E628F-B5EC-42CD-B88B-4658DE145A7B}"/>
              </a:ext>
            </a:extLst>
          </p:cNvPr>
          <p:cNvSpPr/>
          <p:nvPr/>
        </p:nvSpPr>
        <p:spPr>
          <a:xfrm rot="1032251">
            <a:off x="6605266" y="2030527"/>
            <a:ext cx="86684" cy="416905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/>
              <p:nvPr/>
            </p:nvSpPr>
            <p:spPr>
              <a:xfrm>
                <a:off x="6820560" y="2083424"/>
                <a:ext cx="48851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/>
                      </m:sSub>
                    </m:oMath>
                  </m:oMathPara>
                </a14:m>
                <a:endParaRPr lang="en-SG" sz="20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560" y="2083424"/>
                <a:ext cx="48851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 descr="A picture containing furniture&#10;&#10;Description generated with high confidence">
            <a:extLst>
              <a:ext uri="{FF2B5EF4-FFF2-40B4-BE49-F238E27FC236}">
                <a16:creationId xmlns:a16="http://schemas.microsoft.com/office/drawing/2014/main" id="{FA2C6E11-94EF-4778-B364-6429C6D5A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29" y="1846714"/>
            <a:ext cx="3029044" cy="470438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1761E296-0453-40CE-949C-854380FF41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53729" y="2633810"/>
            <a:ext cx="4937300" cy="731452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DF33BE3-2B7E-4A53-9C32-27517EA158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53728" y="3303512"/>
            <a:ext cx="5982232" cy="7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04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415-672D-4D30-BCE1-31801BC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 </a:t>
            </a:r>
            <a:r>
              <a:rPr lang="en-SG" dirty="0"/>
              <a:t>gravitational lensing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366A9D-1F3E-449B-89CD-B91609A8BE09}"/>
              </a:ext>
            </a:extLst>
          </p:cNvPr>
          <p:cNvCxnSpPr>
            <a:cxnSpLocks/>
          </p:cNvCxnSpPr>
          <p:nvPr/>
        </p:nvCxnSpPr>
        <p:spPr>
          <a:xfrm flipV="1">
            <a:off x="1461370" y="3745283"/>
            <a:ext cx="8924794" cy="187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0B1291-14E5-47E4-80F3-0FD05D1F8B85}"/>
              </a:ext>
            </a:extLst>
          </p:cNvPr>
          <p:cNvCxnSpPr>
            <a:cxnSpLocks/>
          </p:cNvCxnSpPr>
          <p:nvPr/>
        </p:nvCxnSpPr>
        <p:spPr>
          <a:xfrm flipV="1">
            <a:off x="1536526" y="2242160"/>
            <a:ext cx="4559473" cy="15219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6C067-B3A2-47CA-8DD5-F3CCC4F948E3}"/>
              </a:ext>
            </a:extLst>
          </p:cNvPr>
          <p:cNvCxnSpPr>
            <a:cxnSpLocks/>
          </p:cNvCxnSpPr>
          <p:nvPr/>
        </p:nvCxnSpPr>
        <p:spPr>
          <a:xfrm>
            <a:off x="6096000" y="2242159"/>
            <a:ext cx="4290164" cy="19415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9FB068-5634-41F2-983E-38C603B254C1}"/>
              </a:ext>
            </a:extLst>
          </p:cNvPr>
          <p:cNvCxnSpPr/>
          <p:nvPr/>
        </p:nvCxnSpPr>
        <p:spPr>
          <a:xfrm>
            <a:off x="6096000" y="2242159"/>
            <a:ext cx="0" cy="15031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D342E6-9F64-4DBC-A968-BD462E626F1A}"/>
              </a:ext>
            </a:extLst>
          </p:cNvPr>
          <p:cNvCxnSpPr>
            <a:cxnSpLocks/>
          </p:cNvCxnSpPr>
          <p:nvPr/>
        </p:nvCxnSpPr>
        <p:spPr>
          <a:xfrm flipV="1">
            <a:off x="6095999" y="739036"/>
            <a:ext cx="4490580" cy="15031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E0A1B8-84BC-469F-AA53-37D22AA5E316}"/>
              </a:ext>
            </a:extLst>
          </p:cNvPr>
          <p:cNvCxnSpPr>
            <a:cxnSpLocks/>
          </p:cNvCxnSpPr>
          <p:nvPr/>
        </p:nvCxnSpPr>
        <p:spPr>
          <a:xfrm>
            <a:off x="9423748" y="1096027"/>
            <a:ext cx="0" cy="26492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88C122-EFF1-448E-8420-418D91052F01}"/>
              </a:ext>
            </a:extLst>
          </p:cNvPr>
          <p:cNvCxnSpPr>
            <a:cxnSpLocks/>
          </p:cNvCxnSpPr>
          <p:nvPr/>
        </p:nvCxnSpPr>
        <p:spPr>
          <a:xfrm>
            <a:off x="1536526" y="4265112"/>
            <a:ext cx="4615841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56E3D-613A-45FA-84C3-CA0E23C91D3F}"/>
              </a:ext>
            </a:extLst>
          </p:cNvPr>
          <p:cNvCxnSpPr>
            <a:cxnSpLocks/>
          </p:cNvCxnSpPr>
          <p:nvPr/>
        </p:nvCxnSpPr>
        <p:spPr>
          <a:xfrm>
            <a:off x="6152367" y="4265112"/>
            <a:ext cx="3331923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/>
              <p:nvPr/>
            </p:nvSpPr>
            <p:spPr>
              <a:xfrm>
                <a:off x="2995809" y="3294707"/>
                <a:ext cx="4885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809" y="3294707"/>
                <a:ext cx="488515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/>
              <p:nvPr/>
            </p:nvSpPr>
            <p:spPr>
              <a:xfrm>
                <a:off x="7515761" y="4065057"/>
                <a:ext cx="62639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𝐿𝑆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761" y="4065057"/>
                <a:ext cx="626390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/>
              <p:nvPr/>
            </p:nvSpPr>
            <p:spPr>
              <a:xfrm>
                <a:off x="3582675" y="4065057"/>
                <a:ext cx="52354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75" y="4065057"/>
                <a:ext cx="523541" cy="400110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38ACDA-D55B-465E-ACA2-AA2C9E8F4E6D}"/>
              </a:ext>
            </a:extLst>
          </p:cNvPr>
          <p:cNvCxnSpPr>
            <a:cxnSpLocks/>
          </p:cNvCxnSpPr>
          <p:nvPr/>
        </p:nvCxnSpPr>
        <p:spPr>
          <a:xfrm>
            <a:off x="1536526" y="4766154"/>
            <a:ext cx="7947764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/>
              <p:nvPr/>
            </p:nvSpPr>
            <p:spPr>
              <a:xfrm>
                <a:off x="5106675" y="4557388"/>
                <a:ext cx="51648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675" y="4557388"/>
                <a:ext cx="516488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7E8AEE58-DD5A-4D18-A839-EB2498292061}"/>
              </a:ext>
            </a:extLst>
          </p:cNvPr>
          <p:cNvSpPr/>
          <p:nvPr/>
        </p:nvSpPr>
        <p:spPr>
          <a:xfrm>
            <a:off x="6027107" y="3694817"/>
            <a:ext cx="131883" cy="1318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E2A8D6E-4EF3-41BE-9537-8126A1F0268F}"/>
              </a:ext>
            </a:extLst>
          </p:cNvPr>
          <p:cNvSpPr/>
          <p:nvPr/>
        </p:nvSpPr>
        <p:spPr>
          <a:xfrm>
            <a:off x="2745288" y="3344449"/>
            <a:ext cx="132331" cy="400833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B0E628F-B5EC-42CD-B88B-4658DE145A7B}"/>
              </a:ext>
            </a:extLst>
          </p:cNvPr>
          <p:cNvSpPr/>
          <p:nvPr/>
        </p:nvSpPr>
        <p:spPr>
          <a:xfrm rot="1032251">
            <a:off x="6605266" y="2030527"/>
            <a:ext cx="86684" cy="416905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/>
              <p:nvPr/>
            </p:nvSpPr>
            <p:spPr>
              <a:xfrm>
                <a:off x="6820560" y="2083424"/>
                <a:ext cx="4885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/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560" y="2083424"/>
                <a:ext cx="48851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 descr="A picture containing furniture&#10;&#10;Description generated with high confidence">
            <a:extLst>
              <a:ext uri="{FF2B5EF4-FFF2-40B4-BE49-F238E27FC236}">
                <a16:creationId xmlns:a16="http://schemas.microsoft.com/office/drawing/2014/main" id="{FA2C6E11-94EF-4778-B364-6429C6D5A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29" y="1846714"/>
            <a:ext cx="3029044" cy="4704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8D41CDC-24BA-445C-9E04-405A44A1750F}"/>
                  </a:ext>
                </a:extLst>
              </p:cNvPr>
              <p:cNvSpPr txBox="1"/>
              <p:nvPr/>
            </p:nvSpPr>
            <p:spPr>
              <a:xfrm>
                <a:off x="6171155" y="2975909"/>
                <a:ext cx="897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8D41CDC-24BA-445C-9E04-405A44A17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55" y="2975909"/>
                <a:ext cx="897232" cy="276999"/>
              </a:xfrm>
              <a:prstGeom prst="rect">
                <a:avLst/>
              </a:prstGeom>
              <a:blipFill>
                <a:blip r:embed="rId8"/>
                <a:stretch>
                  <a:fillRect l="-5405" r="-5405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9CB3BF-4A94-4812-876C-08F1B01F4F7B}"/>
                  </a:ext>
                </a:extLst>
              </p:cNvPr>
              <p:cNvSpPr txBox="1"/>
              <p:nvPr/>
            </p:nvSpPr>
            <p:spPr>
              <a:xfrm>
                <a:off x="5668056" y="3436966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9CB3BF-4A94-4812-876C-08F1B01F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056" y="3436966"/>
                <a:ext cx="255711" cy="276999"/>
              </a:xfrm>
              <a:prstGeom prst="rect">
                <a:avLst/>
              </a:prstGeom>
              <a:blipFill>
                <a:blip r:embed="rId9"/>
                <a:stretch>
                  <a:fillRect l="-23810" r="-16667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Graphic 49">
            <a:extLst>
              <a:ext uri="{FF2B5EF4-FFF2-40B4-BE49-F238E27FC236}">
                <a16:creationId xmlns:a16="http://schemas.microsoft.com/office/drawing/2014/main" id="{BF6DF185-854D-4089-82D4-472763A712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53729" y="5025820"/>
            <a:ext cx="4937300" cy="731452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730B54F4-1A05-4E23-81C5-6BBBC34EC3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53729" y="5895938"/>
            <a:ext cx="5982232" cy="7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99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2EE5-9BE0-46A7-AF66-5BBA029F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The project</a:t>
            </a:r>
            <a:r>
              <a:rPr lang="en-SG" dirty="0"/>
              <a:t>: Investigating the role of the cosmological constant in gravitational lensing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1A9DB-AE86-4B4F-A77A-B9DA3071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Both the cosmological constant and gravitational lensing form important parts of our understanding of the universe</a:t>
            </a:r>
            <a:endParaRPr lang="en-SG" sz="2000" dirty="0"/>
          </a:p>
          <a:p>
            <a:r>
              <a:rPr lang="en-GB" sz="2000" dirty="0"/>
              <a:t>If there is an effect of the cosmological constant in gravitational lensing that is not accounted for, it might come important for future precision cosmology measurements. </a:t>
            </a:r>
          </a:p>
          <a:p>
            <a:endParaRPr lang="en-SG" sz="2000" dirty="0"/>
          </a:p>
          <a:p>
            <a:r>
              <a:rPr lang="en-GB" sz="2000" dirty="0"/>
              <a:t>Mostly analytical</a:t>
            </a:r>
            <a:endParaRPr lang="en-SG" sz="2000" dirty="0"/>
          </a:p>
          <a:p>
            <a:r>
              <a:rPr lang="en-GB" sz="2000" dirty="0"/>
              <a:t>Islam (1983): Conventional view</a:t>
            </a:r>
            <a:endParaRPr lang="en-SG" sz="2000" dirty="0"/>
          </a:p>
          <a:p>
            <a:r>
              <a:rPr lang="en-GB" sz="2000" dirty="0" err="1"/>
              <a:t>Rindler</a:t>
            </a:r>
            <a:r>
              <a:rPr lang="en-GB" sz="2000" dirty="0"/>
              <a:t> and Ishak (2007): Challenged the conventional view</a:t>
            </a:r>
            <a:endParaRPr lang="en-SG" sz="2000" dirty="0"/>
          </a:p>
          <a:p>
            <a:pPr fontAlgn="t"/>
            <a:r>
              <a:rPr lang="en-SG" sz="2000" dirty="0"/>
              <a:t>Numerical approach</a:t>
            </a:r>
          </a:p>
          <a:p>
            <a:pPr fontAlgn="t"/>
            <a:r>
              <a:rPr lang="en-SG" sz="2000" dirty="0"/>
              <a:t>Swiss-cheese model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0529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size of the hole fixed</a:t>
            </a:r>
          </a:p>
        </p:txBody>
      </p:sp>
      <p:pic>
        <p:nvPicPr>
          <p:cNvPr id="9" name="Content Placeholder 8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85DB2CF-0249-4969-B815-E0146A7E3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20" y="905001"/>
            <a:ext cx="8741608" cy="5827738"/>
          </a:xfrm>
        </p:spPr>
      </p:pic>
    </p:spTree>
    <p:extLst>
      <p:ext uri="{BB962C8B-B14F-4D97-AF65-F5344CB8AC3E}">
        <p14:creationId xmlns:p14="http://schemas.microsoft.com/office/powerpoint/2010/main" val="4094297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3F87A2DA-9B70-471B-83F6-3A8FC4015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20" y="905001"/>
            <a:ext cx="8741608" cy="5827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central mass fixed</a:t>
            </a:r>
          </a:p>
        </p:txBody>
      </p:sp>
    </p:spTree>
    <p:extLst>
      <p:ext uri="{BB962C8B-B14F-4D97-AF65-F5344CB8AC3E}">
        <p14:creationId xmlns:p14="http://schemas.microsoft.com/office/powerpoint/2010/main" val="388717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415-672D-4D30-BCE1-31801BC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 </a:t>
            </a:r>
            <a:r>
              <a:rPr lang="en-SG" dirty="0"/>
              <a:t>gravitational lensing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366A9D-1F3E-449B-89CD-B91609A8BE09}"/>
              </a:ext>
            </a:extLst>
          </p:cNvPr>
          <p:cNvCxnSpPr>
            <a:cxnSpLocks/>
          </p:cNvCxnSpPr>
          <p:nvPr/>
        </p:nvCxnSpPr>
        <p:spPr>
          <a:xfrm flipV="1">
            <a:off x="1461370" y="3745283"/>
            <a:ext cx="8924794" cy="187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0B1291-14E5-47E4-80F3-0FD05D1F8B85}"/>
              </a:ext>
            </a:extLst>
          </p:cNvPr>
          <p:cNvCxnSpPr>
            <a:cxnSpLocks/>
          </p:cNvCxnSpPr>
          <p:nvPr/>
        </p:nvCxnSpPr>
        <p:spPr>
          <a:xfrm flipV="1">
            <a:off x="1536526" y="2242160"/>
            <a:ext cx="4559473" cy="15219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6C067-B3A2-47CA-8DD5-F3CCC4F948E3}"/>
              </a:ext>
            </a:extLst>
          </p:cNvPr>
          <p:cNvCxnSpPr>
            <a:cxnSpLocks/>
          </p:cNvCxnSpPr>
          <p:nvPr/>
        </p:nvCxnSpPr>
        <p:spPr>
          <a:xfrm>
            <a:off x="6096000" y="2242159"/>
            <a:ext cx="4290164" cy="19415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9FB068-5634-41F2-983E-38C603B254C1}"/>
              </a:ext>
            </a:extLst>
          </p:cNvPr>
          <p:cNvCxnSpPr/>
          <p:nvPr/>
        </p:nvCxnSpPr>
        <p:spPr>
          <a:xfrm>
            <a:off x="6096000" y="2242159"/>
            <a:ext cx="0" cy="15031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D342E6-9F64-4DBC-A968-BD462E626F1A}"/>
              </a:ext>
            </a:extLst>
          </p:cNvPr>
          <p:cNvCxnSpPr>
            <a:cxnSpLocks/>
          </p:cNvCxnSpPr>
          <p:nvPr/>
        </p:nvCxnSpPr>
        <p:spPr>
          <a:xfrm flipV="1">
            <a:off x="6095999" y="739036"/>
            <a:ext cx="4490580" cy="15031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E0A1B8-84BC-469F-AA53-37D22AA5E316}"/>
              </a:ext>
            </a:extLst>
          </p:cNvPr>
          <p:cNvCxnSpPr>
            <a:cxnSpLocks/>
          </p:cNvCxnSpPr>
          <p:nvPr/>
        </p:nvCxnSpPr>
        <p:spPr>
          <a:xfrm>
            <a:off x="9423748" y="1096027"/>
            <a:ext cx="0" cy="26492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88C122-EFF1-448E-8420-418D91052F01}"/>
              </a:ext>
            </a:extLst>
          </p:cNvPr>
          <p:cNvCxnSpPr>
            <a:cxnSpLocks/>
          </p:cNvCxnSpPr>
          <p:nvPr/>
        </p:nvCxnSpPr>
        <p:spPr>
          <a:xfrm>
            <a:off x="1536526" y="4265112"/>
            <a:ext cx="4615841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56E3D-613A-45FA-84C3-CA0E23C91D3F}"/>
              </a:ext>
            </a:extLst>
          </p:cNvPr>
          <p:cNvCxnSpPr>
            <a:cxnSpLocks/>
          </p:cNvCxnSpPr>
          <p:nvPr/>
        </p:nvCxnSpPr>
        <p:spPr>
          <a:xfrm>
            <a:off x="6152367" y="4265112"/>
            <a:ext cx="3331923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/>
              <p:nvPr/>
            </p:nvSpPr>
            <p:spPr>
              <a:xfrm>
                <a:off x="2995809" y="3294707"/>
                <a:ext cx="4885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809" y="3294707"/>
                <a:ext cx="488515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/>
              <p:nvPr/>
            </p:nvSpPr>
            <p:spPr>
              <a:xfrm>
                <a:off x="7515761" y="4065057"/>
                <a:ext cx="62639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𝐿𝑆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761" y="4065057"/>
                <a:ext cx="626390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/>
              <p:nvPr/>
            </p:nvSpPr>
            <p:spPr>
              <a:xfrm>
                <a:off x="3582675" y="4065057"/>
                <a:ext cx="52354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75" y="4065057"/>
                <a:ext cx="523541" cy="400110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38ACDA-D55B-465E-ACA2-AA2C9E8F4E6D}"/>
              </a:ext>
            </a:extLst>
          </p:cNvPr>
          <p:cNvCxnSpPr>
            <a:cxnSpLocks/>
          </p:cNvCxnSpPr>
          <p:nvPr/>
        </p:nvCxnSpPr>
        <p:spPr>
          <a:xfrm>
            <a:off x="1536526" y="4766154"/>
            <a:ext cx="7947764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/>
              <p:nvPr/>
            </p:nvSpPr>
            <p:spPr>
              <a:xfrm>
                <a:off x="5106675" y="4557388"/>
                <a:ext cx="51648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675" y="4557388"/>
                <a:ext cx="516488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7E8AEE58-DD5A-4D18-A839-EB2498292061}"/>
              </a:ext>
            </a:extLst>
          </p:cNvPr>
          <p:cNvSpPr/>
          <p:nvPr/>
        </p:nvSpPr>
        <p:spPr>
          <a:xfrm>
            <a:off x="6027107" y="3694817"/>
            <a:ext cx="131883" cy="1318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E2A8D6E-4EF3-41BE-9537-8126A1F0268F}"/>
              </a:ext>
            </a:extLst>
          </p:cNvPr>
          <p:cNvSpPr/>
          <p:nvPr/>
        </p:nvSpPr>
        <p:spPr>
          <a:xfrm>
            <a:off x="2745288" y="3344449"/>
            <a:ext cx="132331" cy="400833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B0E628F-B5EC-42CD-B88B-4658DE145A7B}"/>
              </a:ext>
            </a:extLst>
          </p:cNvPr>
          <p:cNvSpPr/>
          <p:nvPr/>
        </p:nvSpPr>
        <p:spPr>
          <a:xfrm rot="1032251">
            <a:off x="6605266" y="2030527"/>
            <a:ext cx="86684" cy="416905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/>
              <p:nvPr/>
            </p:nvSpPr>
            <p:spPr>
              <a:xfrm>
                <a:off x="6820560" y="2083424"/>
                <a:ext cx="4885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/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560" y="2083424"/>
                <a:ext cx="48851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 descr="A picture containing furniture&#10;&#10;Description generated with high confidence">
            <a:extLst>
              <a:ext uri="{FF2B5EF4-FFF2-40B4-BE49-F238E27FC236}">
                <a16:creationId xmlns:a16="http://schemas.microsoft.com/office/drawing/2014/main" id="{FA2C6E11-94EF-4778-B364-6429C6D5A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29" y="1846714"/>
            <a:ext cx="3029044" cy="4704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8D41CDC-24BA-445C-9E04-405A44A1750F}"/>
                  </a:ext>
                </a:extLst>
              </p:cNvPr>
              <p:cNvSpPr txBox="1"/>
              <p:nvPr/>
            </p:nvSpPr>
            <p:spPr>
              <a:xfrm>
                <a:off x="6171155" y="2975909"/>
                <a:ext cx="8972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8D41CDC-24BA-445C-9E04-405A44A17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55" y="2975909"/>
                <a:ext cx="897232" cy="276999"/>
              </a:xfrm>
              <a:prstGeom prst="rect">
                <a:avLst/>
              </a:prstGeom>
              <a:blipFill>
                <a:blip r:embed="rId8"/>
                <a:stretch>
                  <a:fillRect l="-5405" r="-5405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9CB3BF-4A94-4812-876C-08F1B01F4F7B}"/>
                  </a:ext>
                </a:extLst>
              </p:cNvPr>
              <p:cNvSpPr txBox="1"/>
              <p:nvPr/>
            </p:nvSpPr>
            <p:spPr>
              <a:xfrm>
                <a:off x="5668056" y="3436966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9CB3BF-4A94-4812-876C-08F1B01F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056" y="3436966"/>
                <a:ext cx="255711" cy="276999"/>
              </a:xfrm>
              <a:prstGeom prst="rect">
                <a:avLst/>
              </a:prstGeom>
              <a:blipFill>
                <a:blip r:embed="rId9"/>
                <a:stretch>
                  <a:fillRect l="-23810" r="-16667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F669BDF-4653-4092-8790-18383D3C29B7}"/>
              </a:ext>
            </a:extLst>
          </p:cNvPr>
          <p:cNvSpPr txBox="1"/>
          <p:nvPr/>
        </p:nvSpPr>
        <p:spPr>
          <a:xfrm>
            <a:off x="1006228" y="357940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516F4B-A2DD-44DE-A4D2-92917B8BB229}"/>
              </a:ext>
            </a:extLst>
          </p:cNvPr>
          <p:cNvSpPr txBox="1"/>
          <p:nvPr/>
        </p:nvSpPr>
        <p:spPr>
          <a:xfrm>
            <a:off x="9245487" y="374528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491755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3F87A2DA-9B70-471B-83F6-3A8FC4015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20" y="905001"/>
            <a:ext cx="8741608" cy="5827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central mass fixed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01C2AA-5B8F-4821-B7E9-F7AC7D6EAED7}"/>
              </a:ext>
            </a:extLst>
          </p:cNvPr>
          <p:cNvCxnSpPr>
            <a:cxnSpLocks/>
          </p:cNvCxnSpPr>
          <p:nvPr/>
        </p:nvCxnSpPr>
        <p:spPr>
          <a:xfrm>
            <a:off x="5517715" y="3131507"/>
            <a:ext cx="2091847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309DCD-5ECA-4C41-8FED-F06075B688AB}"/>
              </a:ext>
            </a:extLst>
          </p:cNvPr>
          <p:cNvSpPr txBox="1"/>
          <p:nvPr/>
        </p:nvSpPr>
        <p:spPr>
          <a:xfrm>
            <a:off x="5461348" y="2268938"/>
            <a:ext cx="251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Increasing size of hole, constant mass</a:t>
            </a:r>
          </a:p>
        </p:txBody>
      </p:sp>
    </p:spTree>
    <p:extLst>
      <p:ext uri="{BB962C8B-B14F-4D97-AF65-F5344CB8AC3E}">
        <p14:creationId xmlns:p14="http://schemas.microsoft.com/office/powerpoint/2010/main" val="829122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D461DE92-32F3-4201-BB48-E2311E94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19" y="904999"/>
            <a:ext cx="8741607" cy="5827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lens redshift fixed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4B23A-A674-4E27-9233-2AEF6C523C5C}"/>
                  </a:ext>
                </a:extLst>
              </p:cNvPr>
              <p:cNvSpPr txBox="1"/>
              <p:nvPr/>
            </p:nvSpPr>
            <p:spPr>
              <a:xfrm>
                <a:off x="9585281" y="2875832"/>
                <a:ext cx="2461364" cy="902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𝑙𝑒𝑛𝑠</m:t>
                          </m:r>
                        </m:sub>
                      </m:sSub>
                      <m:r>
                        <a:rPr lang="en-SG" sz="17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SG" sz="17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7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SG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17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sSub>
                        <m:sSubPr>
                          <m:ctrlPr>
                            <a:rPr lang="en-SG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SG" sz="1700" i="1">
                              <a:latin typeface="Cambria Math" panose="02040503050406030204" pitchFamily="18" charset="0"/>
                            </a:rPr>
                            <m:t>⊙</m:t>
                          </m:r>
                        </m:sub>
                      </m:sSub>
                      <m:r>
                        <a:rPr lang="en-SG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17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SG" sz="17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SG" sz="17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7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17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SG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7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SG" sz="1700" i="1">
                              <a:latin typeface="Cambria Math" panose="02040503050406030204" pitchFamily="18" charset="0"/>
                            </a:rPr>
                            <m:t>⊙</m:t>
                          </m:r>
                        </m:sub>
                      </m:sSub>
                    </m:oMath>
                  </m:oMathPara>
                </a14:m>
                <a:endParaRPr lang="en-SG" sz="17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4B23A-A674-4E27-9233-2AEF6C523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281" y="2875832"/>
                <a:ext cx="2461364" cy="902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404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17E081C7-2952-45EA-B32C-A71A6BD8F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19" y="904998"/>
            <a:ext cx="8741607" cy="5827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lens redshift fixed</a:t>
            </a:r>
          </a:p>
        </p:txBody>
      </p:sp>
    </p:spTree>
    <p:extLst>
      <p:ext uri="{BB962C8B-B14F-4D97-AF65-F5344CB8AC3E}">
        <p14:creationId xmlns:p14="http://schemas.microsoft.com/office/powerpoint/2010/main" val="4187063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79D85A-8A16-4C22-A3DB-F726D228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20" y="905000"/>
            <a:ext cx="8741607" cy="5827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mass fixed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87B5EB-16FA-4CD3-ADED-78CE8C77DEF4}"/>
                  </a:ext>
                </a:extLst>
              </p:cNvPr>
              <p:cNvSpPr txBox="1"/>
              <p:nvPr/>
            </p:nvSpPr>
            <p:spPr>
              <a:xfrm>
                <a:off x="9585281" y="2875832"/>
                <a:ext cx="2461364" cy="902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𝑙𝑒𝑛𝑠</m:t>
                          </m:r>
                        </m:sub>
                      </m:sSub>
                      <m:r>
                        <a:rPr lang="en-SG" sz="1700" b="0" i="1" smtClean="0"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sty m:val="p"/>
                        </m:rPr>
                        <a:rPr lang="en-SG" sz="17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SG" sz="1700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SG" sz="17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7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SG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17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sSub>
                        <m:sSubPr>
                          <m:ctrlPr>
                            <a:rPr lang="en-SG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SG" sz="1700" i="1">
                              <a:latin typeface="Cambria Math" panose="02040503050406030204" pitchFamily="18" charset="0"/>
                            </a:rPr>
                            <m:t>⊙</m:t>
                          </m:r>
                        </m:sub>
                      </m:sSub>
                    </m:oMath>
                  </m:oMathPara>
                </a14:m>
                <a:endParaRPr lang="en-SG" sz="17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87B5EB-16FA-4CD3-ADED-78CE8C77D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281" y="2875832"/>
                <a:ext cx="2461364" cy="902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542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79D85A-8A16-4C22-A3DB-F726D228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20" y="905000"/>
            <a:ext cx="8741607" cy="5827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mass fixed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6446D8-5448-4CC3-BE45-81747BF08BF7}"/>
              </a:ext>
            </a:extLst>
          </p:cNvPr>
          <p:cNvCxnSpPr>
            <a:cxnSpLocks/>
          </p:cNvCxnSpPr>
          <p:nvPr/>
        </p:nvCxnSpPr>
        <p:spPr>
          <a:xfrm>
            <a:off x="4991622" y="2999187"/>
            <a:ext cx="2091847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8E73D9-32D0-44CD-95E9-2FFBF5474CE3}"/>
              </a:ext>
            </a:extLst>
          </p:cNvPr>
          <p:cNvSpPr txBox="1"/>
          <p:nvPr/>
        </p:nvSpPr>
        <p:spPr>
          <a:xfrm>
            <a:off x="4916466" y="2230563"/>
            <a:ext cx="251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Increasing size of hole, constant mass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251A1D-25EF-4F93-A3F9-2C2ABB37D22D}"/>
                  </a:ext>
                </a:extLst>
              </p:cNvPr>
              <p:cNvSpPr txBox="1"/>
              <p:nvPr/>
            </p:nvSpPr>
            <p:spPr>
              <a:xfrm>
                <a:off x="9585281" y="2875832"/>
                <a:ext cx="2461364" cy="902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𝑙𝑒𝑛𝑠</m:t>
                          </m:r>
                        </m:sub>
                      </m:sSub>
                      <m:r>
                        <a:rPr lang="en-SG" sz="1700" b="0" i="1" smtClean="0"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sty m:val="p"/>
                        </m:rPr>
                        <a:rPr lang="en-SG" sz="17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SG" sz="1700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SG" sz="17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17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SG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17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sSub>
                        <m:sSubPr>
                          <m:ctrlPr>
                            <a:rPr lang="en-SG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7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SG" sz="1700" i="1">
                              <a:latin typeface="Cambria Math" panose="02040503050406030204" pitchFamily="18" charset="0"/>
                            </a:rPr>
                            <m:t>⊙</m:t>
                          </m:r>
                        </m:sub>
                      </m:sSub>
                    </m:oMath>
                  </m:oMathPara>
                </a14:m>
                <a:endParaRPr lang="en-SG" sz="17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251A1D-25EF-4F93-A3F9-2C2ABB37D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281" y="2875832"/>
                <a:ext cx="2461364" cy="902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9520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901405B6-2BA7-4F23-977B-ECF142117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19" y="905000"/>
            <a:ext cx="8741607" cy="5827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mass fixed</a:t>
            </a:r>
          </a:p>
        </p:txBody>
      </p:sp>
    </p:spTree>
    <p:extLst>
      <p:ext uri="{BB962C8B-B14F-4D97-AF65-F5344CB8AC3E}">
        <p14:creationId xmlns:p14="http://schemas.microsoft.com/office/powerpoint/2010/main" val="577965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5E79EE25-0B0D-44C7-86C6-E26710932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18" y="904998"/>
            <a:ext cx="8741607" cy="5827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size of the hole fixed</a:t>
            </a:r>
          </a:p>
        </p:txBody>
      </p:sp>
    </p:spTree>
    <p:extLst>
      <p:ext uri="{BB962C8B-B14F-4D97-AF65-F5344CB8AC3E}">
        <p14:creationId xmlns:p14="http://schemas.microsoft.com/office/powerpoint/2010/main" val="508191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D753DCB4-E796-4804-AB5A-7D828968A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18" y="909398"/>
            <a:ext cx="8735008" cy="5823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size of the hole fixed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F7B8F0-0863-4554-9F25-03351515885C}"/>
              </a:ext>
            </a:extLst>
          </p:cNvPr>
          <p:cNvCxnSpPr>
            <a:cxnSpLocks/>
          </p:cNvCxnSpPr>
          <p:nvPr/>
        </p:nvCxnSpPr>
        <p:spPr>
          <a:xfrm>
            <a:off x="4572000" y="4139850"/>
            <a:ext cx="2091847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DE54CB-064D-48C3-8948-FEE9FFD7AA3B}"/>
              </a:ext>
            </a:extLst>
          </p:cNvPr>
          <p:cNvSpPr txBox="1"/>
          <p:nvPr/>
        </p:nvSpPr>
        <p:spPr>
          <a:xfrm>
            <a:off x="4509370" y="3242215"/>
            <a:ext cx="251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Constant size of hole, decreasing mass</a:t>
            </a:r>
          </a:p>
        </p:txBody>
      </p:sp>
    </p:spTree>
    <p:extLst>
      <p:ext uri="{BB962C8B-B14F-4D97-AF65-F5344CB8AC3E}">
        <p14:creationId xmlns:p14="http://schemas.microsoft.com/office/powerpoint/2010/main" val="1182423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415-672D-4D30-BCE1-31801BC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 </a:t>
            </a:r>
            <a:r>
              <a:rPr lang="en-SG" dirty="0"/>
              <a:t>gravitational lensing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E92584C-9B15-4C40-8BB4-B92EA6662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784" y="1884873"/>
            <a:ext cx="4208367" cy="62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0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415-672D-4D30-BCE1-31801BC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 </a:t>
            </a:r>
            <a:r>
              <a:rPr lang="en-SG" dirty="0"/>
              <a:t>gravitational lensing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E92584C-9B15-4C40-8BB4-B92EA6662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784" y="1884873"/>
            <a:ext cx="4208367" cy="62346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67B8C29-C2D1-4DE4-AD6C-7FC65A795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9784" y="2754991"/>
            <a:ext cx="5099028" cy="62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9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415-672D-4D30-BCE1-31801BC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 </a:t>
            </a:r>
            <a:r>
              <a:rPr lang="en-SG" dirty="0"/>
              <a:t>gravitational lensing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E92584C-9B15-4C40-8BB4-B92EA6662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784" y="1884873"/>
            <a:ext cx="4208367" cy="62346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67B8C29-C2D1-4DE4-AD6C-7FC65A795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9784" y="2754991"/>
            <a:ext cx="5099028" cy="62346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DCD8A06-4394-4E2F-B508-6A7509F0A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833" y="3429000"/>
            <a:ext cx="10270216" cy="9093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5E75EA-1AA2-4BB1-8A7E-50DA653522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4270" y="4481441"/>
            <a:ext cx="8402903" cy="75504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486D4D3-17F0-415A-B44B-AC4BA04344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74270" y="5379625"/>
            <a:ext cx="4668280" cy="7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2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0ADF-CE5E-4A1E-84AC-6749B305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Method:</a:t>
            </a:r>
            <a:r>
              <a:rPr lang="en-SG" dirty="0"/>
              <a:t> 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D6C3-8910-4542-85EC-40DB9FCF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993" y="1825625"/>
            <a:ext cx="81680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200" b="1" dirty="0"/>
              <a:t>Numerical approach </a:t>
            </a:r>
            <a:r>
              <a:rPr lang="en-SG" sz="3200" dirty="0"/>
              <a:t>in a </a:t>
            </a:r>
            <a:r>
              <a:rPr lang="en-SG" sz="3200" b="1" dirty="0"/>
              <a:t>Swiss-Cheese model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Previous similar research: </a:t>
            </a:r>
          </a:p>
          <a:p>
            <a:r>
              <a:rPr lang="en-SG" dirty="0" err="1"/>
              <a:t>Schücker</a:t>
            </a:r>
            <a:r>
              <a:rPr lang="en-SG" dirty="0"/>
              <a:t> (2009): partially numerical approach in a </a:t>
            </a:r>
            <a:r>
              <a:rPr lang="en-US" altLang="zh-CN" dirty="0"/>
              <a:t>Swiss-Cheese model</a:t>
            </a:r>
            <a:endParaRPr lang="en-SG" dirty="0"/>
          </a:p>
          <a:p>
            <a:r>
              <a:rPr lang="en-SG" dirty="0" err="1"/>
              <a:t>Kantowski</a:t>
            </a:r>
            <a:r>
              <a:rPr lang="en-SG" dirty="0"/>
              <a:t> et al (2010)  analytical estimation of the effect in a Swiss Cheese universe</a:t>
            </a:r>
          </a:p>
          <a:p>
            <a:r>
              <a:rPr lang="en-SG" dirty="0" err="1"/>
              <a:t>Aghili</a:t>
            </a:r>
            <a:r>
              <a:rPr lang="en-SG" dirty="0"/>
              <a:t> et al (2017) investigated numerical approach in a </a:t>
            </a:r>
            <a:r>
              <a:rPr lang="en-SG" dirty="0" err="1"/>
              <a:t>McVittie</a:t>
            </a:r>
            <a:r>
              <a:rPr lang="en-SG" dirty="0"/>
              <a:t> metric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8133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5A9FD1-A7FD-41E1-9AB6-A27F50F91688}"/>
              </a:ext>
            </a:extLst>
          </p:cNvPr>
          <p:cNvSpPr/>
          <p:nvPr/>
        </p:nvSpPr>
        <p:spPr>
          <a:xfrm>
            <a:off x="1852433" y="1690688"/>
            <a:ext cx="3119377" cy="31193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61ADC-7368-44E2-B975-A303211D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Swiss Cheese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9448F7-CF89-4338-BCF0-7C236F8FC615}"/>
              </a:ext>
            </a:extLst>
          </p:cNvPr>
          <p:cNvSpPr/>
          <p:nvPr/>
        </p:nvSpPr>
        <p:spPr>
          <a:xfrm>
            <a:off x="6854142" y="1690689"/>
            <a:ext cx="3119377" cy="31193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B90749-C9E8-432A-9682-F0C85B7618B0}"/>
              </a:ext>
            </a:extLst>
          </p:cNvPr>
          <p:cNvCxnSpPr/>
          <p:nvPr/>
        </p:nvCxnSpPr>
        <p:spPr>
          <a:xfrm>
            <a:off x="5330934" y="3250376"/>
            <a:ext cx="10938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E7C3954-6665-4565-9A99-7997CD1C496F}"/>
              </a:ext>
            </a:extLst>
          </p:cNvPr>
          <p:cNvSpPr/>
          <p:nvPr/>
        </p:nvSpPr>
        <p:spPr>
          <a:xfrm>
            <a:off x="7499430" y="2335977"/>
            <a:ext cx="1828800" cy="1828800"/>
          </a:xfrm>
          <a:prstGeom prst="ellipse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8F30BB-55EB-4511-B318-B26A540FDF94}"/>
              </a:ext>
            </a:extLst>
          </p:cNvPr>
          <p:cNvSpPr/>
          <p:nvPr/>
        </p:nvSpPr>
        <p:spPr>
          <a:xfrm>
            <a:off x="2497721" y="2249168"/>
            <a:ext cx="18288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36D698-BC24-45B5-9308-AE21B1DDDE92}"/>
              </a:ext>
            </a:extLst>
          </p:cNvPr>
          <p:cNvSpPr/>
          <p:nvPr/>
        </p:nvSpPr>
        <p:spPr>
          <a:xfrm>
            <a:off x="8387304" y="3250376"/>
            <a:ext cx="53052" cy="53052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3CADC3-1470-494F-A039-EB4D13EC6710}"/>
              </a:ext>
            </a:extLst>
          </p:cNvPr>
          <p:cNvSpPr txBox="1"/>
          <p:nvPr/>
        </p:nvSpPr>
        <p:spPr>
          <a:xfrm>
            <a:off x="2524728" y="3025198"/>
            <a:ext cx="18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comoving sphere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57BAC-C4B6-4C33-BFF3-19ECCF72D5E5}"/>
              </a:ext>
            </a:extLst>
          </p:cNvPr>
          <p:cNvSpPr txBox="1"/>
          <p:nvPr/>
        </p:nvSpPr>
        <p:spPr>
          <a:xfrm>
            <a:off x="1950334" y="1814198"/>
            <a:ext cx="321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FRW “Cheese”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87AB4-39BC-4879-8633-E313AD7F9F1A}"/>
              </a:ext>
            </a:extLst>
          </p:cNvPr>
          <p:cNvSpPr txBox="1"/>
          <p:nvPr/>
        </p:nvSpPr>
        <p:spPr>
          <a:xfrm>
            <a:off x="7674499" y="2794236"/>
            <a:ext cx="151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Kottler “hole”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18168-23B0-4224-A637-4986EC8C23F1}"/>
              </a:ext>
            </a:extLst>
          </p:cNvPr>
          <p:cNvSpPr txBox="1"/>
          <p:nvPr/>
        </p:nvSpPr>
        <p:spPr>
          <a:xfrm>
            <a:off x="6964101" y="1811173"/>
            <a:ext cx="321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FRW “Cheese”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CAEA7-BF15-4717-A20D-2E7CCDC9DC9A}"/>
              </a:ext>
            </a:extLst>
          </p:cNvPr>
          <p:cNvSpPr txBox="1"/>
          <p:nvPr/>
        </p:nvSpPr>
        <p:spPr>
          <a:xfrm>
            <a:off x="1852433" y="5037491"/>
            <a:ext cx="3633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Cheese</a:t>
            </a:r>
            <a:r>
              <a:rPr lang="en-SG" dirty="0"/>
              <a:t>:</a:t>
            </a:r>
          </a:p>
          <a:p>
            <a:pPr marL="285750" indent="-285750">
              <a:buFontTx/>
              <a:buChar char="-"/>
            </a:pPr>
            <a:r>
              <a:rPr lang="en-SG" dirty="0"/>
              <a:t>Homogeneous and expanding</a:t>
            </a:r>
          </a:p>
          <a:p>
            <a:pPr marL="285750" indent="-285750">
              <a:buFontTx/>
              <a:buChar char="-"/>
            </a:pPr>
            <a:r>
              <a:rPr lang="en-SG" dirty="0"/>
              <a:t>Filled with </a:t>
            </a:r>
            <a:r>
              <a:rPr lang="en-SG" dirty="0" err="1"/>
              <a:t>pressureless</a:t>
            </a:r>
            <a:r>
              <a:rPr lang="en-SG" dirty="0"/>
              <a:t> matter (dust)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AB160-E959-41EB-B2E1-499DEE1609BF}"/>
              </a:ext>
            </a:extLst>
          </p:cNvPr>
          <p:cNvSpPr txBox="1"/>
          <p:nvPr/>
        </p:nvSpPr>
        <p:spPr>
          <a:xfrm>
            <a:off x="6854142" y="5037491"/>
            <a:ext cx="374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Hole</a:t>
            </a:r>
            <a:r>
              <a:rPr lang="en-SG" dirty="0"/>
              <a:t>:</a:t>
            </a:r>
          </a:p>
          <a:p>
            <a:pPr marL="285750" indent="-285750">
              <a:buFontTx/>
              <a:buChar char="-"/>
            </a:pPr>
            <a:r>
              <a:rPr lang="en-SG" dirty="0"/>
              <a:t>Point mass at the centre</a:t>
            </a:r>
          </a:p>
          <a:p>
            <a:pPr marL="285750" indent="-285750">
              <a:buFontTx/>
              <a:buChar char="-"/>
            </a:pPr>
            <a:r>
              <a:rPr lang="en-SG" dirty="0"/>
              <a:t>Vacuum everywhere else with a cosmological constant</a:t>
            </a:r>
          </a:p>
        </p:txBody>
      </p:sp>
    </p:spTree>
    <p:extLst>
      <p:ext uri="{BB962C8B-B14F-4D97-AF65-F5344CB8AC3E}">
        <p14:creationId xmlns:p14="http://schemas.microsoft.com/office/powerpoint/2010/main" val="394773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13489</TotalTime>
  <Words>1617</Words>
  <Application>Microsoft Office PowerPoint</Application>
  <PresentationFormat>Widescreen</PresentationFormat>
  <Paragraphs>307</Paragraphs>
  <Slides>47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等线</vt:lpstr>
      <vt:lpstr>Arial</vt:lpstr>
      <vt:lpstr>Calibri</vt:lpstr>
      <vt:lpstr>Calibri Light</vt:lpstr>
      <vt:lpstr>Cambria Math</vt:lpstr>
      <vt:lpstr>Latin Modern Math</vt:lpstr>
      <vt:lpstr>Office Theme</vt:lpstr>
      <vt:lpstr>Investigating the role of the cosmological constant in gravitational lensing using a numerical approach</vt:lpstr>
      <vt:lpstr>Introduction: motivation</vt:lpstr>
      <vt:lpstr>Introduction: overview of the literature</vt:lpstr>
      <vt:lpstr>Introduction: gravitational lensing</vt:lpstr>
      <vt:lpstr>Introduction: gravitational lensing</vt:lpstr>
      <vt:lpstr>Introduction: gravitational lensing</vt:lpstr>
      <vt:lpstr>Introduction: gravitational lensing</vt:lpstr>
      <vt:lpstr>Method: our approach</vt:lpstr>
      <vt:lpstr>The Swiss Cheese Model</vt:lpstr>
      <vt:lpstr>Propagation of light</vt:lpstr>
      <vt:lpstr>Propagation of light: an overview</vt:lpstr>
      <vt:lpstr>Propagation of light</vt:lpstr>
      <vt:lpstr>Propagation of light</vt:lpstr>
      <vt:lpstr>Propagation of light</vt:lpstr>
      <vt:lpstr>Propagation of light</vt:lpstr>
      <vt:lpstr>Propagation of light: the full picture</vt:lpstr>
      <vt:lpstr>Propagation of light: the full picture</vt:lpstr>
      <vt:lpstr>Propagation of light: the full picture</vt:lpstr>
      <vt:lpstr>Results</vt:lpstr>
      <vt:lpstr>Results: Keeping the mass fixed</vt:lpstr>
      <vt:lpstr>PowerPoint Presentation</vt:lpstr>
      <vt:lpstr>Results: Keeping the mass fixed</vt:lpstr>
      <vt:lpstr>Results: Keeping the mass fixed</vt:lpstr>
      <vt:lpstr>Results: Keeping the mass fixed</vt:lpstr>
      <vt:lpstr>Results: Keeping the mass fixed</vt:lpstr>
      <vt:lpstr>Results: Keeping size of the hole fixed</vt:lpstr>
      <vt:lpstr>Currently working on / future work</vt:lpstr>
      <vt:lpstr>References</vt:lpstr>
      <vt:lpstr>Thank you!</vt:lpstr>
      <vt:lpstr>PowerPoint Presentation</vt:lpstr>
      <vt:lpstr>Extension: A generalized static mass distribution</vt:lpstr>
      <vt:lpstr>Preliminary results</vt:lpstr>
      <vt:lpstr>Propagation of light</vt:lpstr>
      <vt:lpstr>Results: Keeping the size of the hole fixed</vt:lpstr>
      <vt:lpstr>Gravitational lensing equations</vt:lpstr>
      <vt:lpstr>Introduction: gravitational lensing</vt:lpstr>
      <vt:lpstr>The project: Investigating the role of the cosmological constant in gravitational lensing</vt:lpstr>
      <vt:lpstr>Results: Keeping the size of the hole fixed</vt:lpstr>
      <vt:lpstr>Results: Keeping the central mass fixed</vt:lpstr>
      <vt:lpstr>Results: Keeping the central mass fixed</vt:lpstr>
      <vt:lpstr>Results: Keeping the lens redshift fixed</vt:lpstr>
      <vt:lpstr>Results: Keeping the lens redshift fixed</vt:lpstr>
      <vt:lpstr>Results: Keeping the mass fixed</vt:lpstr>
      <vt:lpstr>Results: Keeping the mass fixed</vt:lpstr>
      <vt:lpstr>Results: Keeping the mass fixed</vt:lpstr>
      <vt:lpstr>Results: Keeping size of the hole fixed</vt:lpstr>
      <vt:lpstr>Results: Keeping size of the hole fixed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the Cosmological Constant in Gravitational Lensing</dc:title>
  <dc:creator>Lingyi Hu</dc:creator>
  <cp:lastModifiedBy>Lingyi Hu</cp:lastModifiedBy>
  <cp:revision>106</cp:revision>
  <dcterms:created xsi:type="dcterms:W3CDTF">2018-03-09T11:19:33Z</dcterms:created>
  <dcterms:modified xsi:type="dcterms:W3CDTF">2018-03-20T23:37:05Z</dcterms:modified>
</cp:coreProperties>
</file>