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3" r:id="rId2"/>
  </p:sldMasterIdLst>
  <p:notesMasterIdLst>
    <p:notesMasterId r:id="rId19"/>
  </p:notesMasterIdLst>
  <p:handoutMasterIdLst>
    <p:handoutMasterId r:id="rId20"/>
  </p:handoutMasterIdLst>
  <p:sldIdLst>
    <p:sldId id="266" r:id="rId3"/>
    <p:sldId id="306" r:id="rId4"/>
    <p:sldId id="278" r:id="rId5"/>
    <p:sldId id="333" r:id="rId6"/>
    <p:sldId id="332" r:id="rId7"/>
    <p:sldId id="334" r:id="rId8"/>
    <p:sldId id="329" r:id="rId9"/>
    <p:sldId id="309" r:id="rId10"/>
    <p:sldId id="311" r:id="rId11"/>
    <p:sldId id="318" r:id="rId12"/>
    <p:sldId id="321" r:id="rId13"/>
    <p:sldId id="289" r:id="rId14"/>
    <p:sldId id="285" r:id="rId15"/>
    <p:sldId id="304" r:id="rId16"/>
    <p:sldId id="305" r:id="rId17"/>
    <p:sldId id="282" r:id="rId18"/>
  </p:sldIdLst>
  <p:sldSz cx="9144000" cy="6858000" type="screen4x3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04"/>
    <a:srgbClr val="6E6E6F"/>
    <a:srgbClr val="DC0217"/>
    <a:srgbClr val="4B4F55"/>
    <a:srgbClr val="1B0807"/>
    <a:srgbClr val="C2C2C2"/>
    <a:srgbClr val="FFFFFF"/>
    <a:srgbClr val="E78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2" autoAdjust="0"/>
    <p:restoredTop sz="93610" autoAdjust="0"/>
  </p:normalViewPr>
  <p:slideViewPr>
    <p:cSldViewPr>
      <p:cViewPr varScale="1">
        <p:scale>
          <a:sx n="66" d="100"/>
          <a:sy n="66" d="100"/>
        </p:scale>
        <p:origin x="1325" y="24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81"/>
    </p:cViewPr>
  </p:sorterViewPr>
  <p:notesViewPr>
    <p:cSldViewPr>
      <p:cViewPr>
        <p:scale>
          <a:sx n="75" d="100"/>
          <a:sy n="75" d="100"/>
        </p:scale>
        <p:origin x="-1368" y="141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AE5B0-6110-4DEC-AC1D-CDEECA30E3FE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EF4F36-A036-4FC8-96E8-C7AFF80FFCA9}">
      <dgm:prSet phldrT="[Text]"/>
      <dgm:spPr/>
      <dgm:t>
        <a:bodyPr/>
        <a:lstStyle/>
        <a:p>
          <a:r>
            <a:rPr lang="en-US" dirty="0"/>
            <a:t>Initialize the walkers</a:t>
          </a:r>
        </a:p>
      </dgm:t>
    </dgm:pt>
    <dgm:pt modelId="{26CCE528-AC9B-4DFA-8195-7C895B053A83}" type="parTrans" cxnId="{2310E971-CB4F-4F75-9BED-F63F2DF8E42E}">
      <dgm:prSet/>
      <dgm:spPr/>
      <dgm:t>
        <a:bodyPr/>
        <a:lstStyle/>
        <a:p>
          <a:endParaRPr lang="en-US"/>
        </a:p>
      </dgm:t>
    </dgm:pt>
    <dgm:pt modelId="{6534428A-6FCB-4834-BF98-87FB392FB3E4}" type="sibTrans" cxnId="{2310E971-CB4F-4F75-9BED-F63F2DF8E42E}">
      <dgm:prSet/>
      <dgm:spPr/>
      <dgm:t>
        <a:bodyPr/>
        <a:lstStyle/>
        <a:p>
          <a:endParaRPr lang="en-US"/>
        </a:p>
      </dgm:t>
    </dgm:pt>
    <dgm:pt modelId="{4C46E225-72F0-4D8D-B0DE-53CB35A6140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Shoot off light rays in a </a:t>
          </a:r>
          <a:r>
            <a:rPr lang="en-SG"/>
            <a:t>given angle</a:t>
          </a:r>
          <a:endParaRPr lang="en-US" dirty="0"/>
        </a:p>
      </dgm:t>
    </dgm:pt>
    <dgm:pt modelId="{3C894A0F-F11E-4136-8F98-C59BA06A8C28}" type="parTrans" cxnId="{0366E3BB-03C5-4889-8371-F1D3962BF4F7}">
      <dgm:prSet/>
      <dgm:spPr/>
      <dgm:t>
        <a:bodyPr/>
        <a:lstStyle/>
        <a:p>
          <a:endParaRPr lang="en-US"/>
        </a:p>
      </dgm:t>
    </dgm:pt>
    <dgm:pt modelId="{41724D2A-2712-4D37-B8C7-34FB779AFC8B}" type="sibTrans" cxnId="{0366E3BB-03C5-4889-8371-F1D3962BF4F7}">
      <dgm:prSet/>
      <dgm:spPr/>
      <dgm:t>
        <a:bodyPr/>
        <a:lstStyle/>
        <a:p>
          <a:endParaRPr lang="en-US"/>
        </a:p>
      </dgm:t>
    </dgm:pt>
    <dgm:pt modelId="{2674F15A-D4CA-4370-9EEB-F511C711B87D}">
      <dgm:prSet phldrT="[Text]"/>
      <dgm:spPr/>
      <dgm:t>
        <a:bodyPr/>
        <a:lstStyle/>
        <a:p>
          <a:r>
            <a:rPr lang="en-US" dirty="0"/>
            <a:t>Take steps in parameter space</a:t>
          </a:r>
        </a:p>
      </dgm:t>
    </dgm:pt>
    <dgm:pt modelId="{5D1DC9EE-7BE8-434F-AE3D-8140AED879CF}" type="parTrans" cxnId="{B97D8DFB-BF43-455A-993C-C72A5414ED5C}">
      <dgm:prSet/>
      <dgm:spPr/>
      <dgm:t>
        <a:bodyPr/>
        <a:lstStyle/>
        <a:p>
          <a:endParaRPr lang="en-US"/>
        </a:p>
      </dgm:t>
    </dgm:pt>
    <dgm:pt modelId="{8F26A627-FC75-4D24-A6AE-6E98DDA105EA}" type="sibTrans" cxnId="{B97D8DFB-BF43-455A-993C-C72A5414ED5C}">
      <dgm:prSet/>
      <dgm:spPr/>
      <dgm:t>
        <a:bodyPr/>
        <a:lstStyle/>
        <a:p>
          <a:endParaRPr lang="en-US"/>
        </a:p>
      </dgm:t>
    </dgm:pt>
    <dgm:pt modelId="{05B0A806-E315-4119-94E1-57F6FE0C3AC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At each iteration of the MCMC, each walker takes a step in the parameter space by choosing another walker and stepping along the line in parameter space connecting itself to another walker.</a:t>
          </a:r>
          <a:endParaRPr lang="en-US" dirty="0"/>
        </a:p>
      </dgm:t>
    </dgm:pt>
    <dgm:pt modelId="{7E62E445-F27B-4B32-89EA-8649B13BDB61}" type="parTrans" cxnId="{CF73B611-C2AB-47CD-8491-EABBA114E73A}">
      <dgm:prSet/>
      <dgm:spPr/>
      <dgm:t>
        <a:bodyPr/>
        <a:lstStyle/>
        <a:p>
          <a:endParaRPr lang="en-US"/>
        </a:p>
      </dgm:t>
    </dgm:pt>
    <dgm:pt modelId="{A5FDA67F-A394-43A8-BE6B-915B6CD96DCF}" type="sibTrans" cxnId="{CF73B611-C2AB-47CD-8491-EABBA114E73A}">
      <dgm:prSet/>
      <dgm:spPr/>
      <dgm:t>
        <a:bodyPr/>
        <a:lstStyle/>
        <a:p>
          <a:endParaRPr lang="en-US"/>
        </a:p>
      </dgm:t>
    </dgm:pt>
    <dgm:pt modelId="{88410557-ED79-4AE9-9B41-E181EE8B2C45}">
      <dgm:prSet phldrT="[Text]"/>
      <dgm:spPr/>
      <dgm:t>
        <a:bodyPr/>
        <a:lstStyle/>
        <a:p>
          <a:r>
            <a:rPr lang="en-US" dirty="0"/>
            <a:t>Draw samples from the distribution</a:t>
          </a:r>
        </a:p>
      </dgm:t>
    </dgm:pt>
    <dgm:pt modelId="{E2B6E06B-44D5-48D6-BA9E-7E10DF782845}" type="parTrans" cxnId="{8F53514A-699A-4CB3-B47A-4B51AF03C976}">
      <dgm:prSet/>
      <dgm:spPr/>
      <dgm:t>
        <a:bodyPr/>
        <a:lstStyle/>
        <a:p>
          <a:endParaRPr lang="en-US"/>
        </a:p>
      </dgm:t>
    </dgm:pt>
    <dgm:pt modelId="{76227A8F-1701-46BA-83A6-DB0903CC050B}" type="sibTrans" cxnId="{8F53514A-699A-4CB3-B47A-4B51AF03C976}">
      <dgm:prSet/>
      <dgm:spPr/>
      <dgm:t>
        <a:bodyPr/>
        <a:lstStyle/>
        <a:p>
          <a:endParaRPr lang="en-US"/>
        </a:p>
      </dgm:t>
    </dgm:pt>
    <dgm:pt modelId="{2547D44E-667A-4CD2-90FE-7A843489B5F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After a large number of steps, we can then draw fair samples from the distribution by selecting points from the history of the walkers. </a:t>
          </a:r>
          <a:endParaRPr lang="en-US" dirty="0"/>
        </a:p>
      </dgm:t>
    </dgm:pt>
    <dgm:pt modelId="{71687D46-4A20-4E25-918F-6A56DD890AC0}" type="parTrans" cxnId="{CA09294B-A017-41FA-A94A-E857E6C09927}">
      <dgm:prSet/>
      <dgm:spPr/>
      <dgm:t>
        <a:bodyPr/>
        <a:lstStyle/>
        <a:p>
          <a:endParaRPr lang="en-US"/>
        </a:p>
      </dgm:t>
    </dgm:pt>
    <dgm:pt modelId="{2C571279-CD85-4A63-8995-CB15FE8302F2}" type="sibTrans" cxnId="{CA09294B-A017-41FA-A94A-E857E6C09927}">
      <dgm:prSet/>
      <dgm:spPr/>
      <dgm:t>
        <a:bodyPr/>
        <a:lstStyle/>
        <a:p>
          <a:endParaRPr lang="en-US"/>
        </a:p>
      </dgm:t>
    </dgm:pt>
    <dgm:pt modelId="{6944F29E-9391-4CE7-93DB-2017F9881AE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After each step is taken, the posterior probability distribution at the new point in parameter space is evaluated. </a:t>
          </a:r>
          <a:endParaRPr lang="en-US" dirty="0"/>
        </a:p>
      </dgm:t>
    </dgm:pt>
    <dgm:pt modelId="{ABC9D2ED-934E-43B6-BC6E-FBAE0FD370B3}" type="parTrans" cxnId="{4CD5F6FF-EAFD-44C1-94EB-6036FC243F68}">
      <dgm:prSet/>
      <dgm:spPr/>
      <dgm:t>
        <a:bodyPr/>
        <a:lstStyle/>
        <a:p>
          <a:endParaRPr lang="en-US"/>
        </a:p>
      </dgm:t>
    </dgm:pt>
    <dgm:pt modelId="{681C853C-79C4-4DA0-97B5-1FEA74979F39}" type="sibTrans" cxnId="{4CD5F6FF-EAFD-44C1-94EB-6036FC243F68}">
      <dgm:prSet/>
      <dgm:spPr/>
      <dgm:t>
        <a:bodyPr/>
        <a:lstStyle/>
        <a:p>
          <a:endParaRPr lang="en-US"/>
        </a:p>
      </dgm:t>
    </dgm:pt>
    <dgm:pt modelId="{0055ACAF-C43C-4960-83D2-AD9138883333}" type="pres">
      <dgm:prSet presAssocID="{98CAE5B0-6110-4DEC-AC1D-CDEECA30E3FE}" presName="linearFlow" presStyleCnt="0">
        <dgm:presLayoutVars>
          <dgm:dir/>
          <dgm:animLvl val="lvl"/>
          <dgm:resizeHandles val="exact"/>
        </dgm:presLayoutVars>
      </dgm:prSet>
      <dgm:spPr/>
    </dgm:pt>
    <dgm:pt modelId="{8DC64F30-CE4C-4D31-AE3F-260F79D01263}" type="pres">
      <dgm:prSet presAssocID="{2DEF4F36-A036-4FC8-96E8-C7AFF80FFCA9}" presName="composite" presStyleCnt="0"/>
      <dgm:spPr/>
    </dgm:pt>
    <dgm:pt modelId="{A052FE51-8772-46CD-8E4D-13DD0CA6CEDC}" type="pres">
      <dgm:prSet presAssocID="{2DEF4F36-A036-4FC8-96E8-C7AFF80FFCA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41AC4B-3B9E-4AAB-B9E0-67FEFCA389F4}" type="pres">
      <dgm:prSet presAssocID="{2DEF4F36-A036-4FC8-96E8-C7AFF80FFCA9}" presName="descendantText" presStyleLbl="alignAcc1" presStyleIdx="0" presStyleCnt="3">
        <dgm:presLayoutVars>
          <dgm:bulletEnabled val="1"/>
        </dgm:presLayoutVars>
      </dgm:prSet>
      <dgm:spPr/>
    </dgm:pt>
    <dgm:pt modelId="{39BFDC01-D280-46DE-B579-8432B5660CC4}" type="pres">
      <dgm:prSet presAssocID="{6534428A-6FCB-4834-BF98-87FB392FB3E4}" presName="sp" presStyleCnt="0"/>
      <dgm:spPr/>
    </dgm:pt>
    <dgm:pt modelId="{BBFB6658-9549-4C47-BC71-9B448BA8C24F}" type="pres">
      <dgm:prSet presAssocID="{2674F15A-D4CA-4370-9EEB-F511C711B87D}" presName="composite" presStyleCnt="0"/>
      <dgm:spPr/>
    </dgm:pt>
    <dgm:pt modelId="{7870F991-F8DD-4DA7-9D9C-F2AA12339AC9}" type="pres">
      <dgm:prSet presAssocID="{2674F15A-D4CA-4370-9EEB-F511C711B8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23A0680-529A-4B70-B60C-E796333CEF5F}" type="pres">
      <dgm:prSet presAssocID="{2674F15A-D4CA-4370-9EEB-F511C711B87D}" presName="descendantText" presStyleLbl="alignAcc1" presStyleIdx="1" presStyleCnt="3">
        <dgm:presLayoutVars>
          <dgm:bulletEnabled val="1"/>
        </dgm:presLayoutVars>
      </dgm:prSet>
      <dgm:spPr/>
    </dgm:pt>
    <dgm:pt modelId="{67902939-F80A-414A-A416-1E815649DE01}" type="pres">
      <dgm:prSet presAssocID="{8F26A627-FC75-4D24-A6AE-6E98DDA105EA}" presName="sp" presStyleCnt="0"/>
      <dgm:spPr/>
    </dgm:pt>
    <dgm:pt modelId="{A4F65C06-2617-4E65-AE2C-54A3DBFBCC1B}" type="pres">
      <dgm:prSet presAssocID="{88410557-ED79-4AE9-9B41-E181EE8B2C45}" presName="composite" presStyleCnt="0"/>
      <dgm:spPr/>
    </dgm:pt>
    <dgm:pt modelId="{68016CA5-03BB-4486-94AD-229ACE1BD867}" type="pres">
      <dgm:prSet presAssocID="{88410557-ED79-4AE9-9B41-E181EE8B2C4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814C3B-B367-4FA6-B15D-F2D7722DCDF3}" type="pres">
      <dgm:prSet presAssocID="{88410557-ED79-4AE9-9B41-E181EE8B2C4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73B611-C2AB-47CD-8491-EABBA114E73A}" srcId="{2674F15A-D4CA-4370-9EEB-F511C711B87D}" destId="{05B0A806-E315-4119-94E1-57F6FE0C3AC5}" srcOrd="0" destOrd="0" parTransId="{7E62E445-F27B-4B32-89EA-8649B13BDB61}" sibTransId="{A5FDA67F-A394-43A8-BE6B-915B6CD96DCF}"/>
    <dgm:cxn modelId="{137DF716-09E4-4668-89C8-E990EACA7E85}" type="presOf" srcId="{88410557-ED79-4AE9-9B41-E181EE8B2C45}" destId="{68016CA5-03BB-4486-94AD-229ACE1BD867}" srcOrd="0" destOrd="0" presId="urn:microsoft.com/office/officeart/2005/8/layout/chevron2"/>
    <dgm:cxn modelId="{497B3339-30F8-458F-BE61-54F5215AEE80}" type="presOf" srcId="{05B0A806-E315-4119-94E1-57F6FE0C3AC5}" destId="{B23A0680-529A-4B70-B60C-E796333CEF5F}" srcOrd="0" destOrd="0" presId="urn:microsoft.com/office/officeart/2005/8/layout/chevron2"/>
    <dgm:cxn modelId="{0660D741-2A58-4C8A-8243-7FCED74D3B55}" type="presOf" srcId="{2DEF4F36-A036-4FC8-96E8-C7AFF80FFCA9}" destId="{A052FE51-8772-46CD-8E4D-13DD0CA6CEDC}" srcOrd="0" destOrd="0" presId="urn:microsoft.com/office/officeart/2005/8/layout/chevron2"/>
    <dgm:cxn modelId="{8F53514A-699A-4CB3-B47A-4B51AF03C976}" srcId="{98CAE5B0-6110-4DEC-AC1D-CDEECA30E3FE}" destId="{88410557-ED79-4AE9-9B41-E181EE8B2C45}" srcOrd="2" destOrd="0" parTransId="{E2B6E06B-44D5-48D6-BA9E-7E10DF782845}" sibTransId="{76227A8F-1701-46BA-83A6-DB0903CC050B}"/>
    <dgm:cxn modelId="{CA09294B-A017-41FA-A94A-E857E6C09927}" srcId="{88410557-ED79-4AE9-9B41-E181EE8B2C45}" destId="{2547D44E-667A-4CD2-90FE-7A843489B5FD}" srcOrd="0" destOrd="0" parTransId="{71687D46-4A20-4E25-918F-6A56DD890AC0}" sibTransId="{2C571279-CD85-4A63-8995-CB15FE8302F2}"/>
    <dgm:cxn modelId="{2310E971-CB4F-4F75-9BED-F63F2DF8E42E}" srcId="{98CAE5B0-6110-4DEC-AC1D-CDEECA30E3FE}" destId="{2DEF4F36-A036-4FC8-96E8-C7AFF80FFCA9}" srcOrd="0" destOrd="0" parTransId="{26CCE528-AC9B-4DFA-8195-7C895B053A83}" sibTransId="{6534428A-6FCB-4834-BF98-87FB392FB3E4}"/>
    <dgm:cxn modelId="{9AD5FA99-4C7D-4473-A280-85A015A3902F}" type="presOf" srcId="{2547D44E-667A-4CD2-90FE-7A843489B5FD}" destId="{29814C3B-B367-4FA6-B15D-F2D7722DCDF3}" srcOrd="0" destOrd="0" presId="urn:microsoft.com/office/officeart/2005/8/layout/chevron2"/>
    <dgm:cxn modelId="{FF15D0A1-A1A8-497F-B27B-C4277DF679E4}" type="presOf" srcId="{2674F15A-D4CA-4370-9EEB-F511C711B87D}" destId="{7870F991-F8DD-4DA7-9D9C-F2AA12339AC9}" srcOrd="0" destOrd="0" presId="urn:microsoft.com/office/officeart/2005/8/layout/chevron2"/>
    <dgm:cxn modelId="{0366E3BB-03C5-4889-8371-F1D3962BF4F7}" srcId="{2DEF4F36-A036-4FC8-96E8-C7AFF80FFCA9}" destId="{4C46E225-72F0-4D8D-B0DE-53CB35A61403}" srcOrd="0" destOrd="0" parTransId="{3C894A0F-F11E-4136-8F98-C59BA06A8C28}" sibTransId="{41724D2A-2712-4D37-B8C7-34FB779AFC8B}"/>
    <dgm:cxn modelId="{2022E9CB-35E4-46F5-BAFB-5C02120E9254}" type="presOf" srcId="{6944F29E-9391-4CE7-93DB-2017F9881AEC}" destId="{B23A0680-529A-4B70-B60C-E796333CEF5F}" srcOrd="0" destOrd="1" presId="urn:microsoft.com/office/officeart/2005/8/layout/chevron2"/>
    <dgm:cxn modelId="{64CEACCD-7EAC-48B3-8229-CE2BC04485D0}" type="presOf" srcId="{4C46E225-72F0-4D8D-B0DE-53CB35A61403}" destId="{5F41AC4B-3B9E-4AAB-B9E0-67FEFCA389F4}" srcOrd="0" destOrd="0" presId="urn:microsoft.com/office/officeart/2005/8/layout/chevron2"/>
    <dgm:cxn modelId="{415B39DC-C777-4732-8E1C-461B95B75332}" type="presOf" srcId="{98CAE5B0-6110-4DEC-AC1D-CDEECA30E3FE}" destId="{0055ACAF-C43C-4960-83D2-AD9138883333}" srcOrd="0" destOrd="0" presId="urn:microsoft.com/office/officeart/2005/8/layout/chevron2"/>
    <dgm:cxn modelId="{B97D8DFB-BF43-455A-993C-C72A5414ED5C}" srcId="{98CAE5B0-6110-4DEC-AC1D-CDEECA30E3FE}" destId="{2674F15A-D4CA-4370-9EEB-F511C711B87D}" srcOrd="1" destOrd="0" parTransId="{5D1DC9EE-7BE8-434F-AE3D-8140AED879CF}" sibTransId="{8F26A627-FC75-4D24-A6AE-6E98DDA105EA}"/>
    <dgm:cxn modelId="{4CD5F6FF-EAFD-44C1-94EB-6036FC243F68}" srcId="{2674F15A-D4CA-4370-9EEB-F511C711B87D}" destId="{6944F29E-9391-4CE7-93DB-2017F9881AEC}" srcOrd="1" destOrd="0" parTransId="{ABC9D2ED-934E-43B6-BC6E-FBAE0FD370B3}" sibTransId="{681C853C-79C4-4DA0-97B5-1FEA74979F39}"/>
    <dgm:cxn modelId="{FEE91217-F02B-4CF1-807F-4F8ED7B6C55D}" type="presParOf" srcId="{0055ACAF-C43C-4960-83D2-AD9138883333}" destId="{8DC64F30-CE4C-4D31-AE3F-260F79D01263}" srcOrd="0" destOrd="0" presId="urn:microsoft.com/office/officeart/2005/8/layout/chevron2"/>
    <dgm:cxn modelId="{3841A429-1769-4980-8AA1-BC8E83D58DE8}" type="presParOf" srcId="{8DC64F30-CE4C-4D31-AE3F-260F79D01263}" destId="{A052FE51-8772-46CD-8E4D-13DD0CA6CEDC}" srcOrd="0" destOrd="0" presId="urn:microsoft.com/office/officeart/2005/8/layout/chevron2"/>
    <dgm:cxn modelId="{24D07EF5-2CC5-436E-80C3-EE0EF4524F1F}" type="presParOf" srcId="{8DC64F30-CE4C-4D31-AE3F-260F79D01263}" destId="{5F41AC4B-3B9E-4AAB-B9E0-67FEFCA389F4}" srcOrd="1" destOrd="0" presId="urn:microsoft.com/office/officeart/2005/8/layout/chevron2"/>
    <dgm:cxn modelId="{27D07871-EC91-411C-8184-71E3C139D927}" type="presParOf" srcId="{0055ACAF-C43C-4960-83D2-AD9138883333}" destId="{39BFDC01-D280-46DE-B579-8432B5660CC4}" srcOrd="1" destOrd="0" presId="urn:microsoft.com/office/officeart/2005/8/layout/chevron2"/>
    <dgm:cxn modelId="{204D91C4-BE33-4AF0-9524-A22DC3068EBE}" type="presParOf" srcId="{0055ACAF-C43C-4960-83D2-AD9138883333}" destId="{BBFB6658-9549-4C47-BC71-9B448BA8C24F}" srcOrd="2" destOrd="0" presId="urn:microsoft.com/office/officeart/2005/8/layout/chevron2"/>
    <dgm:cxn modelId="{51D143AA-5670-412E-A013-1C07F6369455}" type="presParOf" srcId="{BBFB6658-9549-4C47-BC71-9B448BA8C24F}" destId="{7870F991-F8DD-4DA7-9D9C-F2AA12339AC9}" srcOrd="0" destOrd="0" presId="urn:microsoft.com/office/officeart/2005/8/layout/chevron2"/>
    <dgm:cxn modelId="{5EB36011-6D91-412B-88ED-8146714398E3}" type="presParOf" srcId="{BBFB6658-9549-4C47-BC71-9B448BA8C24F}" destId="{B23A0680-529A-4B70-B60C-E796333CEF5F}" srcOrd="1" destOrd="0" presId="urn:microsoft.com/office/officeart/2005/8/layout/chevron2"/>
    <dgm:cxn modelId="{2BEC839D-849E-4164-ACE2-D026B3A9B1E8}" type="presParOf" srcId="{0055ACAF-C43C-4960-83D2-AD9138883333}" destId="{67902939-F80A-414A-A416-1E815649DE01}" srcOrd="3" destOrd="0" presId="urn:microsoft.com/office/officeart/2005/8/layout/chevron2"/>
    <dgm:cxn modelId="{C25A7BC3-4642-49DE-8D53-380984065A5D}" type="presParOf" srcId="{0055ACAF-C43C-4960-83D2-AD9138883333}" destId="{A4F65C06-2617-4E65-AE2C-54A3DBFBCC1B}" srcOrd="4" destOrd="0" presId="urn:microsoft.com/office/officeart/2005/8/layout/chevron2"/>
    <dgm:cxn modelId="{2364D9AC-FC7B-4BE1-80D9-301454448099}" type="presParOf" srcId="{A4F65C06-2617-4E65-AE2C-54A3DBFBCC1B}" destId="{68016CA5-03BB-4486-94AD-229ACE1BD867}" srcOrd="0" destOrd="0" presId="urn:microsoft.com/office/officeart/2005/8/layout/chevron2"/>
    <dgm:cxn modelId="{E0CE5CD5-DD61-4106-AB4A-A4984B1A5F3C}" type="presParOf" srcId="{A4F65C06-2617-4E65-AE2C-54A3DBFBCC1B}" destId="{29814C3B-B367-4FA6-B15D-F2D7722DCD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2FE51-8772-46CD-8E4D-13DD0CA6CEDC}">
      <dsp:nvSpPr>
        <dsp:cNvPr id="0" name=""/>
        <dsp:cNvSpPr/>
      </dsp:nvSpPr>
      <dsp:spPr>
        <a:xfrm rot="5400000">
          <a:off x="-270979" y="273452"/>
          <a:ext cx="1806528" cy="1264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Initialize the walkers</a:t>
          </a:r>
        </a:p>
      </dsp:txBody>
      <dsp:txXfrm rot="-5400000">
        <a:off x="0" y="634758"/>
        <a:ext cx="1264570" cy="541958"/>
      </dsp:txXfrm>
    </dsp:sp>
    <dsp:sp modelId="{5F41AC4B-3B9E-4AAB-B9E0-67FEFCA389F4}">
      <dsp:nvSpPr>
        <dsp:cNvPr id="0" name=""/>
        <dsp:cNvSpPr/>
      </dsp:nvSpPr>
      <dsp:spPr>
        <a:xfrm rot="5400000">
          <a:off x="4221627" y="-2954583"/>
          <a:ext cx="1174243" cy="708835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500" kern="1200" dirty="0"/>
            <a:t>Shoot off light rays in a </a:t>
          </a:r>
          <a:r>
            <a:rPr lang="en-SG" sz="1500" kern="1200"/>
            <a:t>given angle</a:t>
          </a:r>
          <a:endParaRPr lang="en-US" sz="1500" kern="1200" dirty="0"/>
        </a:p>
      </dsp:txBody>
      <dsp:txXfrm rot="-5400000">
        <a:off x="1264570" y="59796"/>
        <a:ext cx="7031035" cy="1059599"/>
      </dsp:txXfrm>
    </dsp:sp>
    <dsp:sp modelId="{7870F991-F8DD-4DA7-9D9C-F2AA12339AC9}">
      <dsp:nvSpPr>
        <dsp:cNvPr id="0" name=""/>
        <dsp:cNvSpPr/>
      </dsp:nvSpPr>
      <dsp:spPr>
        <a:xfrm rot="5400000">
          <a:off x="-270979" y="1887994"/>
          <a:ext cx="1806528" cy="1264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Take steps in parameter space</a:t>
          </a:r>
        </a:p>
      </dsp:txBody>
      <dsp:txXfrm rot="-5400000">
        <a:off x="0" y="2249300"/>
        <a:ext cx="1264570" cy="541958"/>
      </dsp:txXfrm>
    </dsp:sp>
    <dsp:sp modelId="{B23A0680-529A-4B70-B60C-E796333CEF5F}">
      <dsp:nvSpPr>
        <dsp:cNvPr id="0" name=""/>
        <dsp:cNvSpPr/>
      </dsp:nvSpPr>
      <dsp:spPr>
        <a:xfrm rot="5400000">
          <a:off x="4221627" y="-1340041"/>
          <a:ext cx="1174243" cy="708835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500" kern="1200" dirty="0"/>
            <a:t>At each iteration of the MCMC, each walker takes a step in the parameter space by choosing another walker and stepping along the line in parameter space connecting itself to another walker.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500" kern="1200" dirty="0"/>
            <a:t>After each step is taken, the posterior probability distribution at the new point in parameter space is evaluated. </a:t>
          </a:r>
          <a:endParaRPr lang="en-US" sz="1500" kern="1200" dirty="0"/>
        </a:p>
      </dsp:txBody>
      <dsp:txXfrm rot="-5400000">
        <a:off x="1264570" y="1674338"/>
        <a:ext cx="7031035" cy="1059599"/>
      </dsp:txXfrm>
    </dsp:sp>
    <dsp:sp modelId="{68016CA5-03BB-4486-94AD-229ACE1BD867}">
      <dsp:nvSpPr>
        <dsp:cNvPr id="0" name=""/>
        <dsp:cNvSpPr/>
      </dsp:nvSpPr>
      <dsp:spPr>
        <a:xfrm rot="5400000">
          <a:off x="-270979" y="3502536"/>
          <a:ext cx="1806528" cy="1264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Draw samples from the distribution</a:t>
          </a:r>
        </a:p>
      </dsp:txBody>
      <dsp:txXfrm rot="-5400000">
        <a:off x="0" y="3863842"/>
        <a:ext cx="1264570" cy="541958"/>
      </dsp:txXfrm>
    </dsp:sp>
    <dsp:sp modelId="{29814C3B-B367-4FA6-B15D-F2D7722DCDF3}">
      <dsp:nvSpPr>
        <dsp:cNvPr id="0" name=""/>
        <dsp:cNvSpPr/>
      </dsp:nvSpPr>
      <dsp:spPr>
        <a:xfrm rot="5400000">
          <a:off x="4221627" y="274500"/>
          <a:ext cx="1174243" cy="708835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500" kern="1200" dirty="0"/>
            <a:t>After a large number of steps, we can then draw fair samples from the distribution by selecting points from the history of the walkers. </a:t>
          </a:r>
          <a:endParaRPr lang="en-US" sz="1500" kern="1200" dirty="0"/>
        </a:p>
      </dsp:txBody>
      <dsp:txXfrm rot="-5400000">
        <a:off x="1264570" y="3288879"/>
        <a:ext cx="7031035" cy="105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FEA6EEE-A9FE-4727-A440-88F558475084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FBC1734-D2F5-442E-B1BE-FEC768074661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A3BF8A-44CE-417E-9CA5-21152DBE6F16}" type="slidenum">
              <a:rPr lang="da-DK" altLang="en-US" sz="1200" i="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da-DK" altLang="en-US" sz="1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4538"/>
            <a:ext cx="3417888" cy="2563812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3640138"/>
            <a:ext cx="4891088" cy="5541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conventional view: Lambda does not directly enter into the lensing equation, because it cancels out in the null geodesic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2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0050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Majority of </a:t>
            </a:r>
            <a:r>
              <a:rPr lang="en-GB" sz="1200" dirty="0" err="1"/>
              <a:t>planck</a:t>
            </a:r>
            <a:r>
              <a:rPr lang="en-GB" sz="1200" dirty="0"/>
              <a:t> sources are late-type spiral galaxies, belonging to the Virgo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3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3543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7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401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18632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10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299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During their evolution, the different stellar populations galaxies produce and inject into the stellar medium metals that congregate to form dust particles of different size and composition.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This dust, heated by the general stellar radiation field, re-emit the absorbed energy in the far-infrared (FIR).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</a:t>
            </a:r>
            <a:r>
              <a:rPr lang="en-GB" sz="1200" baseline="0" dirty="0"/>
              <a:t> amount of dust in a galaxy is a measure of the quantity of heavy elements in the interstellar medium, since ~ 50% of the heavy elements are locked up in dust and there is some evidence that this fraction is constant from galaxy to galaxy.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In normal galaxies, the emitting dust can be modelled by a modified blackbody spectrum with a peak at ~ 200</a:t>
            </a:r>
            <a:r>
              <a:rPr lang="el-GR" sz="1200" dirty="0"/>
              <a:t>μ</a:t>
            </a:r>
            <a:r>
              <a:rPr lang="en-GB" sz="1200" dirty="0"/>
              <a:t>m rapidly decreasing at longer wavelengths.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</a:t>
            </a:r>
            <a:r>
              <a:rPr lang="en-GB" sz="1200" baseline="0" dirty="0"/>
              <a:t> amount of dust in a galaxy is a measure of the quantity of heavy elements in the interstellar medium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C1734-D2F5-442E-B1BE-FEC768074661}" type="slidenum">
              <a:rPr lang="da-DK" altLang="en-US" smtClean="0"/>
              <a:pPr/>
              <a:t>11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798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3900" i="0">
              <a:solidFill>
                <a:srgbClr val="C51538"/>
              </a:solidFill>
              <a:latin typeface="Impact" panose="020B080603090205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fld id="{E560BE7A-BBAB-47A4-A577-38779DE47876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3561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2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6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758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E524-2B00-4E95-947B-8825B8BF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6283C-FF20-49AC-867E-E2D1D563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C547-202C-4A71-9F5A-C40B301B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9A18-8B5C-446C-988C-04243F7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61DA-B3C6-4CF0-9814-B5397D9E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44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76DD-85F3-464E-8E8D-8911EE1E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C83-7DFB-4DCA-93B0-E08C3ADE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2404-85EF-4AE8-96CD-0E7097F7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05FE-28F7-4144-9FD5-41A45092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97B7-DB9F-49FB-9001-5C25261A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9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B00B-10DA-4F41-A873-8F0D5933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C9A3-5113-42AE-87CC-5C7D4B5E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04DB-41C7-4AF9-A816-46362B3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E2CA-09A2-4ACD-986C-A1D2872F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C3C0-D2E1-4055-AACF-F3F270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91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4F1-9D55-4DBB-A059-7425D3F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14D5-94D8-4464-A995-356D10E6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EF5A1-DF51-4CFB-BF4D-C88A8931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53AC-7BC7-48C4-A4DC-FEA8121A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95E1-6331-4D97-A272-45762675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206C-F8C3-4C94-8C4A-D86D6594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78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7767-CE6A-487D-927D-B71CD4B2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C332-F73C-4577-BB9B-E219E6B6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F447B-7280-4C0A-9984-E5CC5A8A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33B1-9C56-49E7-BBFC-76E6A8B3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4D25-1BC7-4B71-93C4-6679E2AA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7B602-2DAF-471F-AAE1-ECDFCF2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CD663-915C-4ADB-8E2A-5F80E514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B1027-4016-49D7-847F-9751B8CD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175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7CCD-CCF3-4879-8566-833F95C7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7EF2E-8C77-45DA-91C0-62543EFB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5ACE-130C-4821-82E5-CD44B0AC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43C43-CD26-47A9-904D-71479FF5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81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9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CC081-D3AE-4A49-95F7-F7AFFCF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D2019-5F1F-4A01-948B-E566FE62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4391-A0BE-4178-A0A7-56F3AEB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298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E368-C7DE-41DB-ABD9-AB72E10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07F5-1FFB-4F9F-BAAD-DA79A70D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782BC-44AE-47A0-9D00-25EE9757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9D89-51D1-4034-B037-C12496FA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C70E-05F3-449E-8EF3-C92B69E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0B816-9C27-47EE-826B-87AE10FF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682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0B96-4579-48A1-8D19-72DC6482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66CA-5CFC-47A6-8536-D449E32AE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86325-2EC8-40FF-92FE-9C7122F5C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9F63-DB06-413B-BBAC-C9F39B9B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F949-A091-4935-A4E7-9762309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BD9F-728C-48E6-A480-143C5FC9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330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D6BD-D94D-4013-A3CC-DBE4077A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4307-A423-4FDB-ABEB-7CB137B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677B-3D45-4BE4-89E7-6CD586C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212E-C8D1-41C9-BF31-C93DD706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19F2-ED4F-4A73-863E-179CD5B8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345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C7893-83DE-499D-9F4D-90B05B4A4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E7227-0FE5-49BE-92F6-B9CDB689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D3A5-5805-4C40-BE20-41E82DAD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4986-B44E-44BB-A239-E444F03F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0DB3-5B73-4A33-9BAC-EF02317D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68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61E-D7FC-4A3E-92CA-47F33259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75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6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0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5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57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Click to edit Master text styles</a:t>
            </a:r>
          </a:p>
          <a:p>
            <a:pPr lvl="1"/>
            <a:r>
              <a:rPr lang="da-DK" altLang="en-US"/>
              <a:t>Second level</a:t>
            </a:r>
          </a:p>
          <a:p>
            <a:pPr lvl="2"/>
            <a:r>
              <a:rPr lang="da-DK" altLang="en-US"/>
              <a:t>Third level</a:t>
            </a:r>
          </a:p>
          <a:p>
            <a:pPr lvl="3"/>
            <a:r>
              <a:rPr lang="da-DK" altLang="en-US"/>
              <a:t>Fourth level</a:t>
            </a:r>
          </a:p>
          <a:p>
            <a:pPr lvl="4"/>
            <a:r>
              <a:rPr lang="da-DK" altLang="en-US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52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2214-61B8-41CB-AE3F-7E25C23E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E5D54-27A2-4F5A-AA0F-4E6D1963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7E8F-8063-4E6C-942B-8A75A019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6A5F-7C67-44DA-8CFC-7951E8FC9D85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DB51-211D-43C4-8253-2CA513E4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B855-1C66-4B24-A841-A07AA8270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F1B-8301-4CAD-A5E6-E62887A27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0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b="1" dirty="0"/>
              <a:t>The Role of the Cosmological Constant in Gravitational Lensing</a:t>
            </a:r>
            <a:endParaRPr lang="en-GB" altLang="en-US" sz="3500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4005064"/>
            <a:ext cx="7543800" cy="228600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Lingyi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Early SED fitting: Process and road blocks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23968"/>
              </p:ext>
            </p:extLst>
          </p:nvPr>
        </p:nvGraphicFramePr>
        <p:xfrm>
          <a:off x="107504" y="1844824"/>
          <a:ext cx="8782880" cy="3554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224">
                  <a:extLst>
                    <a:ext uri="{9D8B030D-6E8A-4147-A177-3AD203B41FA5}">
                      <a16:colId xmlns:a16="http://schemas.microsoft.com/office/drawing/2014/main" val="1693045544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41525178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 err="1"/>
                        <a:t>Akari</a:t>
                      </a:r>
                      <a:r>
                        <a:rPr lang="en-GB" sz="1600" dirty="0"/>
                        <a:t> data requires a surface brightness/flux correction for compact extended sources (</a:t>
                      </a:r>
                      <a:r>
                        <a:rPr lang="en-GB" sz="1600" dirty="0" err="1"/>
                        <a:t>Ueta</a:t>
                      </a:r>
                      <a:r>
                        <a:rPr lang="en-GB" sz="1600" dirty="0"/>
                        <a:t> et al., 2016)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600" dirty="0"/>
                        <a:t>We only had </a:t>
                      </a:r>
                      <a:r>
                        <a:rPr lang="en-SG" sz="1600" dirty="0" err="1"/>
                        <a:t>Akari</a:t>
                      </a:r>
                      <a:r>
                        <a:rPr lang="en-SG" sz="1600" dirty="0"/>
                        <a:t> data for some sources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62847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We used the </a:t>
                      </a:r>
                      <a:r>
                        <a:rPr lang="en-SG" sz="160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Nelder</a:t>
                      </a:r>
                      <a:r>
                        <a:rPr lang="en-SG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-Mead method in </a:t>
                      </a:r>
                      <a:r>
                        <a:rPr lang="en-SG" sz="160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scipy.optimize</a:t>
                      </a:r>
                      <a:r>
                        <a:rPr lang="en-SG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to find the points for initializing the MCMC. For some cases, max iteration number was reached before it reached convergence, and in some rare cases there was false convergence.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For these cases, we fell back on the initial guess.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470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921055"/>
            <a:ext cx="2304256" cy="646331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tx1"/>
                </a:solidFill>
                <a:latin typeface="+mn-lt"/>
              </a:rPr>
              <a:t>Problems with </a:t>
            </a:r>
            <a:r>
              <a:rPr lang="en-GB" sz="1800" i="0" dirty="0" err="1">
                <a:solidFill>
                  <a:schemeClr val="tx1"/>
                </a:solidFill>
                <a:latin typeface="+mn-lt"/>
              </a:rPr>
              <a:t>Akari</a:t>
            </a:r>
            <a:r>
              <a:rPr lang="en-GB" sz="1800" i="0" dirty="0">
                <a:solidFill>
                  <a:schemeClr val="tx1"/>
                </a:solidFill>
                <a:latin typeface="+mn-lt"/>
              </a:rPr>
              <a:t>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077" y="3501008"/>
            <a:ext cx="2305707" cy="646331"/>
          </a:xfrm>
          <a:prstGeom prst="homePlat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bg1">
                    <a:lumMod val="85000"/>
                  </a:schemeClr>
                </a:solidFill>
              </a:rPr>
              <a:t>Convergence of the </a:t>
            </a:r>
            <a:r>
              <a:rPr lang="en-GB" sz="1800" i="0" dirty="0" err="1">
                <a:solidFill>
                  <a:schemeClr val="bg1">
                    <a:lumMod val="85000"/>
                  </a:schemeClr>
                </a:solidFill>
              </a:rPr>
              <a:t>Nelder</a:t>
            </a:r>
            <a:r>
              <a:rPr lang="en-GB" sz="1800" i="0" dirty="0">
                <a:solidFill>
                  <a:schemeClr val="bg1">
                    <a:lumMod val="85000"/>
                  </a:schemeClr>
                </a:solidFill>
              </a:rPr>
              <a:t>-Mead</a:t>
            </a:r>
            <a:endParaRPr lang="en-SG" sz="1800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48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Results: Comparisons with literature (HRS)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20630"/>
              </p:ext>
            </p:extLst>
          </p:nvPr>
        </p:nvGraphicFramePr>
        <p:xfrm>
          <a:off x="107504" y="1844824"/>
          <a:ext cx="8782880" cy="391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224">
                  <a:extLst>
                    <a:ext uri="{9D8B030D-6E8A-4147-A177-3AD203B41FA5}">
                      <a16:colId xmlns:a16="http://schemas.microsoft.com/office/drawing/2014/main" val="1693045544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41525178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Herschel Reference Survey (HRS) is a sample of 313 galaxies (15 &lt; D &lt; 25Mpc) spanning the whole range in morphological type (from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ellipticals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to late-type spirals)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To verify that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</a:rPr>
                        <a:t> our code and algorithm is working as expected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62847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Applied</a:t>
                      </a:r>
                      <a:r>
                        <a:rPr lang="en-SG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fitting algorithm to the same galaxies in the HRS data (100,160, 250, 350, 500</a:t>
                      </a:r>
                      <a:r>
                        <a:rPr lang="el-G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μ</a:t>
                      </a: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Temperatures</a:t>
                      </a:r>
                      <a:r>
                        <a:rPr lang="en-SG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and betas agree within the margin of error to the results in the </a:t>
                      </a:r>
                      <a:r>
                        <a:rPr lang="en-SG" sz="1600" u="none" strike="noStrike" baseline="0" dirty="0" err="1">
                          <a:solidFill>
                            <a:schemeClr val="tx1"/>
                          </a:solidFill>
                          <a:effectLst/>
                        </a:rPr>
                        <a:t>Cortese</a:t>
                      </a:r>
                      <a:r>
                        <a:rPr lang="en-SG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2014 paper.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470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921055"/>
            <a:ext cx="2304256" cy="923330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tx1"/>
                </a:solidFill>
                <a:latin typeface="+mn-lt"/>
              </a:rPr>
              <a:t>What is HRS and purpose of comparison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077" y="3802008"/>
            <a:ext cx="2305707" cy="646331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tx1"/>
                </a:solidFill>
              </a:rPr>
              <a:t>Comparison results</a:t>
            </a:r>
            <a:endParaRPr lang="en-SG" sz="18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3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Possible sources of error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 this approach we use a simple modified blackbody fit, allowing us to identify the most fundamental properties of the dust medium: dust temperature and dust mass.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However, modified blackbodies are simple models and cannot properly reproduce real dust properties--complex multi-component methods have been developed to take into account the entire range from mid-infrared to mm wavelengths </a:t>
            </a:r>
            <a:r>
              <a:rPr lang="it-IT" sz="2000" dirty="0"/>
              <a:t>(e.g., Draine &amp; Li 2007; Compiegne et al. 2011; Galliano et al. 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This can improve the accuracy of our results since Planck has data extending into the mm range.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2637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600" dirty="0"/>
              <a:t>Baes, M., </a:t>
            </a:r>
            <a:r>
              <a:rPr lang="en-SG" sz="1600" dirty="0" err="1"/>
              <a:t>Herranz</a:t>
            </a:r>
            <a:r>
              <a:rPr lang="en-SG" sz="1600" dirty="0"/>
              <a:t>, D., Bianchi, S., </a:t>
            </a:r>
            <a:r>
              <a:rPr lang="en-SG" sz="1600" dirty="0" err="1"/>
              <a:t>Ciesla</a:t>
            </a:r>
            <a:r>
              <a:rPr lang="en-SG" sz="1600" dirty="0"/>
              <a:t>, L., Clemens, M., </a:t>
            </a:r>
            <a:r>
              <a:rPr lang="en-SG" sz="1600" dirty="0" err="1"/>
              <a:t>Zotti</a:t>
            </a:r>
            <a:r>
              <a:rPr lang="en-SG" sz="1600" dirty="0"/>
              <a:t>, D. G., … </a:t>
            </a:r>
            <a:r>
              <a:rPr lang="en-SG" sz="1600" dirty="0" err="1"/>
              <a:t>Vlahakis</a:t>
            </a:r>
            <a:r>
              <a:rPr lang="en-SG" sz="1600" dirty="0"/>
              <a:t>, C. (2014). The Herschel Virgo Cluster Survey, </a:t>
            </a:r>
            <a:r>
              <a:rPr lang="en-SG" sz="1600" i="1" dirty="0"/>
              <a:t>562</a:t>
            </a:r>
            <a:r>
              <a:rPr lang="en-SG" sz="1600" dirty="0"/>
              <a:t>, A106. doi:10.1051/0004-6361/201322384</a:t>
            </a:r>
          </a:p>
          <a:p>
            <a:r>
              <a:rPr lang="en-SG" sz="1600" dirty="0"/>
              <a:t>Bianchi, S. (2013). Vindicating single-T modified blackbody fits to Herschel SEDs, </a:t>
            </a:r>
            <a:r>
              <a:rPr lang="en-SG" sz="1600" i="1" dirty="0"/>
              <a:t>552</a:t>
            </a:r>
            <a:r>
              <a:rPr lang="en-SG" sz="1600" dirty="0"/>
              <a:t>, A89. doi:10.1051/0004-6361/201220866</a:t>
            </a:r>
          </a:p>
          <a:p>
            <a:r>
              <a:rPr lang="en-SG" sz="1600" dirty="0"/>
              <a:t>Boselli, A., Eales, S., </a:t>
            </a:r>
            <a:r>
              <a:rPr lang="en-SG" sz="1600" dirty="0" err="1"/>
              <a:t>Cortese</a:t>
            </a:r>
            <a:r>
              <a:rPr lang="en-SG" sz="1600" dirty="0"/>
              <a:t>, L., </a:t>
            </a:r>
            <a:r>
              <a:rPr lang="en-SG" sz="1600" dirty="0" err="1"/>
              <a:t>Bendo</a:t>
            </a:r>
            <a:r>
              <a:rPr lang="en-SG" sz="1600" dirty="0"/>
              <a:t>, G., </a:t>
            </a:r>
            <a:r>
              <a:rPr lang="en-SG" sz="1600" dirty="0" err="1"/>
              <a:t>Chanial</a:t>
            </a:r>
            <a:r>
              <a:rPr lang="en-SG" sz="1600" dirty="0"/>
              <a:t>, P., </a:t>
            </a:r>
            <a:r>
              <a:rPr lang="en-SG" sz="1600" dirty="0" err="1"/>
              <a:t>Buat</a:t>
            </a:r>
            <a:r>
              <a:rPr lang="en-SG" sz="1600" dirty="0"/>
              <a:t>, V., … </a:t>
            </a:r>
            <a:r>
              <a:rPr lang="en-SG" sz="1600" dirty="0" err="1"/>
              <a:t>Zeilinger</a:t>
            </a:r>
            <a:r>
              <a:rPr lang="en-SG" sz="1600" dirty="0"/>
              <a:t>, W. (2010). The Herschel Reference Survey. doi:10.1086/651535</a:t>
            </a:r>
          </a:p>
          <a:p>
            <a:r>
              <a:rPr lang="en-SG" sz="1600" dirty="0"/>
              <a:t>Boselli, A., &amp; group,  the. (2006). The Herschel galaxy reference survey.</a:t>
            </a:r>
          </a:p>
          <a:p>
            <a:r>
              <a:rPr lang="en-SG" sz="1600" dirty="0"/>
              <a:t>Clements, D. L., Dunne, L., &amp; Eales, S. (2010). The submillimetre properties of </a:t>
            </a:r>
            <a:r>
              <a:rPr lang="en-SG" sz="1600" dirty="0" err="1"/>
              <a:t>ultraluminous</a:t>
            </a:r>
            <a:r>
              <a:rPr lang="en-SG" sz="1600" dirty="0"/>
              <a:t> infrared galaxies. </a:t>
            </a:r>
            <a:r>
              <a:rPr lang="en-SG" sz="1600" i="1" dirty="0"/>
              <a:t>Mon Not R Astron </a:t>
            </a:r>
            <a:r>
              <a:rPr lang="en-SG" sz="1600" i="1" dirty="0" err="1"/>
              <a:t>Soc</a:t>
            </a:r>
            <a:r>
              <a:rPr lang="en-SG" sz="1600" dirty="0"/>
              <a:t>, </a:t>
            </a:r>
            <a:r>
              <a:rPr lang="en-SG" sz="1600" i="1" dirty="0"/>
              <a:t>403</a:t>
            </a:r>
            <a:r>
              <a:rPr lang="en-SG" sz="1600" dirty="0"/>
              <a:t>(1), 274–286. doi:10.1111/j.1365-2966.2009.16064.x</a:t>
            </a:r>
          </a:p>
          <a:p>
            <a:r>
              <a:rPr lang="en-SG" sz="1600" dirty="0"/>
              <a:t>Clements, D. L., Rigby, E., Maddox, S., Dunne, L., </a:t>
            </a:r>
            <a:r>
              <a:rPr lang="en-SG" sz="1600" dirty="0" err="1"/>
              <a:t>Mortier</a:t>
            </a:r>
            <a:r>
              <a:rPr lang="en-SG" sz="1600" dirty="0"/>
              <a:t>, A., Pearson, C., … </a:t>
            </a:r>
            <a:r>
              <a:rPr lang="en-SG" sz="1600" dirty="0" err="1"/>
              <a:t>Verma</a:t>
            </a:r>
            <a:r>
              <a:rPr lang="en-SG" sz="1600" dirty="0"/>
              <a:t>, A. (2010). The Herschel-ATLAS: Extragalactic Number Counts from 250 to 500 Microns. doi:10.1051/0004-6361/201014581</a:t>
            </a:r>
          </a:p>
          <a:p>
            <a:r>
              <a:rPr lang="en-SG" sz="1600" dirty="0"/>
              <a:t>Planck Collaboration, </a:t>
            </a:r>
            <a:r>
              <a:rPr lang="en-SG" sz="1600" dirty="0" err="1"/>
              <a:t>Abergel</a:t>
            </a:r>
            <a:r>
              <a:rPr lang="en-SG" sz="1600" dirty="0"/>
              <a:t>, Ade, </a:t>
            </a:r>
            <a:r>
              <a:rPr lang="en-SG" sz="1600" dirty="0" err="1"/>
              <a:t>Aghanim</a:t>
            </a:r>
            <a:r>
              <a:rPr lang="en-SG" sz="1600" dirty="0"/>
              <a:t>, Arnaud, Ashdown, … </a:t>
            </a:r>
            <a:r>
              <a:rPr lang="en-SG" sz="1600" dirty="0" err="1"/>
              <a:t>Zonca</a:t>
            </a:r>
            <a:r>
              <a:rPr lang="en-SG" sz="1600" dirty="0"/>
              <a:t>. (2011). </a:t>
            </a:r>
            <a:r>
              <a:rPr lang="en-SG" sz="1600" dirty="0" err="1"/>
              <a:t>Planckearly</a:t>
            </a:r>
            <a:r>
              <a:rPr lang="en-SG" sz="1600" dirty="0"/>
              <a:t> results. XXV. Thermal dust in nearby molecular clouds. </a:t>
            </a:r>
            <a:r>
              <a:rPr lang="en-SG" sz="1600" i="1" dirty="0"/>
              <a:t>Astronomy &amp; Astrophysics</a:t>
            </a:r>
            <a:r>
              <a:rPr lang="en-SG" sz="1600" dirty="0"/>
              <a:t>, </a:t>
            </a:r>
            <a:r>
              <a:rPr lang="en-SG" sz="1600" i="1" dirty="0"/>
              <a:t>536</a:t>
            </a:r>
            <a:r>
              <a:rPr lang="en-SG" sz="1600" dirty="0"/>
              <a:t>, A25. doi:10.1051/0004-6361/201116483</a:t>
            </a:r>
          </a:p>
          <a:p>
            <a:endParaRPr lang="en-SG" sz="1600" dirty="0"/>
          </a:p>
          <a:p>
            <a:pPr marL="0" indent="0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5252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References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600" dirty="0" err="1"/>
              <a:t>Cortese</a:t>
            </a:r>
            <a:r>
              <a:rPr lang="en-SG" sz="1600" dirty="0"/>
              <a:t>, Fritz, Bianchi, Boselli, </a:t>
            </a:r>
            <a:r>
              <a:rPr lang="en-SG" sz="1600" dirty="0" err="1"/>
              <a:t>Ciesla</a:t>
            </a:r>
            <a:r>
              <a:rPr lang="en-SG" sz="1600" dirty="0"/>
              <a:t>, </a:t>
            </a:r>
            <a:r>
              <a:rPr lang="en-SG" sz="1600" dirty="0" err="1"/>
              <a:t>Bendo</a:t>
            </a:r>
            <a:r>
              <a:rPr lang="en-SG" sz="1600" dirty="0"/>
              <a:t>, … </a:t>
            </a:r>
            <a:r>
              <a:rPr lang="en-SG" sz="1600" dirty="0" err="1"/>
              <a:t>Vlahakis</a:t>
            </a:r>
            <a:r>
              <a:rPr lang="en-SG" sz="1600" dirty="0"/>
              <a:t>. (2014). PACS photometry of the Herschel Reference Survey – far-infrared/submillimetre colours as tracers of dust properties in nearby galaxies★. </a:t>
            </a:r>
            <a:r>
              <a:rPr lang="en-SG" sz="1600" i="1" dirty="0"/>
              <a:t>Monthly Notices of the Royal Astronomical Society</a:t>
            </a:r>
            <a:r>
              <a:rPr lang="en-SG" sz="1600" dirty="0"/>
              <a:t>, </a:t>
            </a:r>
            <a:r>
              <a:rPr lang="en-SG" sz="1600" i="1" dirty="0"/>
              <a:t>440</a:t>
            </a:r>
            <a:r>
              <a:rPr lang="en-SG" sz="1600" dirty="0"/>
              <a:t>(1), 942–956. doi:10.1093/</a:t>
            </a:r>
            <a:r>
              <a:rPr lang="en-SG" sz="1600" dirty="0" err="1"/>
              <a:t>mnras</a:t>
            </a:r>
            <a:r>
              <a:rPr lang="en-SG" sz="1600" dirty="0"/>
              <a:t>/stu175</a:t>
            </a:r>
          </a:p>
          <a:p>
            <a:r>
              <a:rPr lang="en-SG" sz="1600" dirty="0"/>
              <a:t>Dunne, L., &amp; Eales, S. A. (2001). The SCUBA Local Universe Galaxy Survey – II. 450‐μm data: evidence for cold dust in bright IRAS galaxies. </a:t>
            </a:r>
            <a:r>
              <a:rPr lang="en-SG" sz="1600" i="1" dirty="0"/>
              <a:t>Mon Not R Astron </a:t>
            </a:r>
            <a:r>
              <a:rPr lang="en-SG" sz="1600" i="1" dirty="0" err="1"/>
              <a:t>Soc</a:t>
            </a:r>
            <a:r>
              <a:rPr lang="en-SG" sz="1600" dirty="0"/>
              <a:t>, </a:t>
            </a:r>
            <a:r>
              <a:rPr lang="en-SG" sz="1600" i="1" dirty="0"/>
              <a:t>327</a:t>
            </a:r>
            <a:r>
              <a:rPr lang="en-SG" sz="1600" dirty="0"/>
              <a:t>(3), 697–714. doi:10.1046/j.1365-8711.2001.04789.x</a:t>
            </a:r>
          </a:p>
          <a:p>
            <a:r>
              <a:rPr lang="en-SG" sz="1600" dirty="0"/>
              <a:t>Dunne, L., Eales, S., Edmunds, M., </a:t>
            </a:r>
            <a:r>
              <a:rPr lang="en-SG" sz="1600" dirty="0" err="1"/>
              <a:t>Ivison</a:t>
            </a:r>
            <a:r>
              <a:rPr lang="en-SG" sz="1600" dirty="0"/>
              <a:t>, R., Alexander, P., &amp; Clements, D. L. (2000). The SCUBA Local Universe Galaxy Survey – I. First measurements of the submillimetre luminosity and dust mass functions. </a:t>
            </a:r>
            <a:r>
              <a:rPr lang="en-SG" sz="1600" i="1" dirty="0"/>
              <a:t>Mon Not R Astron </a:t>
            </a:r>
            <a:r>
              <a:rPr lang="en-SG" sz="1600" i="1" dirty="0" err="1"/>
              <a:t>Soc</a:t>
            </a:r>
            <a:r>
              <a:rPr lang="en-SG" sz="1600" dirty="0"/>
              <a:t>, </a:t>
            </a:r>
            <a:r>
              <a:rPr lang="en-SG" sz="1600" i="1" dirty="0"/>
              <a:t>315</a:t>
            </a:r>
            <a:r>
              <a:rPr lang="en-SG" sz="1600" dirty="0"/>
              <a:t>(1), 115–139. doi:10.1046/j.1365-8711.2000.03386.x</a:t>
            </a:r>
          </a:p>
          <a:p>
            <a:r>
              <a:rPr lang="en-SG" sz="1600" dirty="0"/>
              <a:t>Kelly, B., Shetty, R., Stutz, A., Kauffmann, J., Goodman, A., &amp; </a:t>
            </a:r>
            <a:r>
              <a:rPr lang="en-SG" sz="1600" dirty="0" err="1"/>
              <a:t>Launhardt</a:t>
            </a:r>
            <a:r>
              <a:rPr lang="en-SG" sz="1600" dirty="0"/>
              <a:t>, R. (2012). Dust Spectral Energy Distributions In The Era Of Herschel And Planck: A Hierarchical Bayesian-fitting Technique. </a:t>
            </a:r>
            <a:r>
              <a:rPr lang="en-SG" sz="1600" i="1" dirty="0"/>
              <a:t>The Astrophysical Journal</a:t>
            </a:r>
            <a:r>
              <a:rPr lang="en-SG" sz="1600" dirty="0"/>
              <a:t>, </a:t>
            </a:r>
            <a:r>
              <a:rPr lang="en-SG" sz="1600" i="1" dirty="0"/>
              <a:t>752</a:t>
            </a:r>
            <a:r>
              <a:rPr lang="en-SG" sz="1600" dirty="0"/>
              <a:t>(1), 55. doi:10.1088/0004-637x/752/1/55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7066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References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600" dirty="0" err="1"/>
              <a:t>Roberge</a:t>
            </a:r>
            <a:r>
              <a:rPr lang="en-SG" sz="1600" dirty="0"/>
              <a:t>, Kamp, </a:t>
            </a:r>
            <a:r>
              <a:rPr lang="en-SG" sz="1600" dirty="0" err="1"/>
              <a:t>Montesinos</a:t>
            </a:r>
            <a:r>
              <a:rPr lang="en-SG" sz="1600" dirty="0"/>
              <a:t>, Dent, </a:t>
            </a:r>
            <a:r>
              <a:rPr lang="en-SG" sz="1600" dirty="0" err="1"/>
              <a:t>Meeus</a:t>
            </a:r>
            <a:r>
              <a:rPr lang="en-SG" sz="1600" dirty="0"/>
              <a:t>, Donaldson, … </a:t>
            </a:r>
            <a:r>
              <a:rPr lang="en-SG" sz="1600" dirty="0" err="1"/>
              <a:t>Woitke</a:t>
            </a:r>
            <a:r>
              <a:rPr lang="en-SG" sz="1600" dirty="0"/>
              <a:t>. (2013). HERSCHEL OBSERVATIONS OF GAS AND DUST IN THE UNUSUAL 49 </a:t>
            </a:r>
            <a:r>
              <a:rPr lang="en-SG" sz="1600" dirty="0" err="1"/>
              <a:t>Ceti</a:t>
            </a:r>
            <a:r>
              <a:rPr lang="en-SG" sz="1600" dirty="0"/>
              <a:t> DEBRIS DISK. </a:t>
            </a:r>
            <a:r>
              <a:rPr lang="en-SG" sz="1600" i="1" dirty="0"/>
              <a:t>The Astrophysical Journal</a:t>
            </a:r>
            <a:r>
              <a:rPr lang="en-SG" sz="1600" dirty="0"/>
              <a:t>, </a:t>
            </a:r>
            <a:r>
              <a:rPr lang="en-SG" sz="1600" i="1" dirty="0"/>
              <a:t>771</a:t>
            </a:r>
            <a:r>
              <a:rPr lang="en-SG" sz="1600" dirty="0"/>
              <a:t>(1), 69. doi:10.1088/0004-637x/771/1/69</a:t>
            </a:r>
          </a:p>
          <a:p>
            <a:r>
              <a:rPr lang="en-SG" sz="1600" dirty="0" err="1"/>
              <a:t>Ueta</a:t>
            </a:r>
            <a:r>
              <a:rPr lang="en-SG" sz="1600" dirty="0"/>
              <a:t>, T., </a:t>
            </a:r>
            <a:r>
              <a:rPr lang="en-SG" sz="1600" dirty="0" err="1"/>
              <a:t>Tomasino</a:t>
            </a:r>
            <a:r>
              <a:rPr lang="en-SG" sz="1600" dirty="0"/>
              <a:t>, R. L., </a:t>
            </a:r>
            <a:r>
              <a:rPr lang="en-SG" sz="1600" dirty="0" err="1"/>
              <a:t>Takita</a:t>
            </a:r>
            <a:r>
              <a:rPr lang="en-SG" sz="1600" dirty="0"/>
              <a:t>, S., </a:t>
            </a:r>
            <a:r>
              <a:rPr lang="en-SG" sz="1600" dirty="0" err="1"/>
              <a:t>Izumiura</a:t>
            </a:r>
            <a:r>
              <a:rPr lang="en-SG" sz="1600" dirty="0"/>
              <a:t>, H., </a:t>
            </a:r>
            <a:r>
              <a:rPr lang="en-SG" sz="1600" dirty="0" err="1"/>
              <a:t>Shirahata</a:t>
            </a:r>
            <a:r>
              <a:rPr lang="en-SG" sz="1600" dirty="0"/>
              <a:t>, M., </a:t>
            </a:r>
            <a:r>
              <a:rPr lang="en-SG" sz="1600" dirty="0" err="1"/>
              <a:t>Fullard</a:t>
            </a:r>
            <a:r>
              <a:rPr lang="en-SG" sz="1600" dirty="0"/>
              <a:t>, A., … Matsuura, S. (2016). Surface Brightness Correction for Compact Extended Sources Observed by the AKARI Far-Infrared Surveyor (FIS) in the Slow-Scan Mode.</a:t>
            </a:r>
          </a:p>
          <a:p>
            <a:r>
              <a:rPr lang="en-SG" sz="1600" dirty="0" err="1"/>
              <a:t>Vlahakis</a:t>
            </a:r>
            <a:r>
              <a:rPr lang="en-SG" sz="1600" dirty="0"/>
              <a:t>, C., Dunne, L., &amp; Eales, S. (2005). The SCUBA Local Universe Galaxy Survey - III. Dust along the Hubble sequence. doi:10.1111/j.1365-2966.2005.09666.x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1028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21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06429"/>
            <a:ext cx="7622232" cy="6381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The project: Investigating the role of the cosmological constant in gravitational lensing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70540"/>
              </p:ext>
            </p:extLst>
          </p:nvPr>
        </p:nvGraphicFramePr>
        <p:xfrm>
          <a:off x="288572" y="1844824"/>
          <a:ext cx="8566856" cy="4205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7431">
                  <a:extLst>
                    <a:ext uri="{9D8B030D-6E8A-4147-A177-3AD203B41FA5}">
                      <a16:colId xmlns:a16="http://schemas.microsoft.com/office/drawing/2014/main" val="1693045544"/>
                    </a:ext>
                  </a:extLst>
                </a:gridCol>
                <a:gridCol w="5759425">
                  <a:extLst>
                    <a:ext uri="{9D8B030D-6E8A-4147-A177-3AD203B41FA5}">
                      <a16:colId xmlns:a16="http://schemas.microsoft.com/office/drawing/2014/main" val="2041525178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Both the cosmological constant and gravitational lensing form important parts of our understanding of the universe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If there is an effect of the cosmological constant in gravitational lensing that is not accounted for, it might come important for future precision cosmology measurements.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62847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600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/>
                        <a:t>Mostly analytical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/>
                        <a:t>Islam (1983): Conventional view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 err="1"/>
                        <a:t>Rindler</a:t>
                      </a:r>
                      <a:r>
                        <a:rPr lang="en-GB" sz="1600" baseline="0" dirty="0"/>
                        <a:t> and Ishak (2007): Challenged the conventional view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6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4708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Numerical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Swiss-cheese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768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1916832"/>
            <a:ext cx="2628000" cy="71508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bg1"/>
                </a:solidFill>
                <a:latin typeface="+mn-lt"/>
              </a:rPr>
              <a:t>Why this research is important</a:t>
            </a:r>
            <a:endParaRPr lang="en-SG" sz="180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320311"/>
            <a:ext cx="2628000" cy="44267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2000" i="0" dirty="0">
                <a:solidFill>
                  <a:schemeClr val="bg1"/>
                </a:solidFill>
                <a:latin typeface="+mn-lt"/>
              </a:rPr>
              <a:t>Our project</a:t>
            </a:r>
            <a:endParaRPr lang="en-SG" sz="200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729240"/>
            <a:ext cx="2628000" cy="71508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bg1"/>
                </a:solidFill>
                <a:latin typeface="+mn-lt"/>
              </a:rPr>
              <a:t>Previous </a:t>
            </a:r>
            <a:r>
              <a:rPr lang="en-GB" sz="1800" i="0" dirty="0">
                <a:solidFill>
                  <a:schemeClr val="bg1"/>
                </a:solidFill>
              </a:rPr>
              <a:t>literature on the topic</a:t>
            </a:r>
            <a:endParaRPr lang="en-SG" sz="1800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26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Method: Swiss-Cheese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557B-52C0-484A-84AA-ADBE4150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668515" cy="2814440"/>
          </a:xfrm>
        </p:spPr>
      </p:pic>
    </p:spTree>
    <p:extLst>
      <p:ext uri="{BB962C8B-B14F-4D97-AF65-F5344CB8AC3E}">
        <p14:creationId xmlns:p14="http://schemas.microsoft.com/office/powerpoint/2010/main" val="39989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4D858B6-A085-4892-974D-BB328EED6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43100"/>
                <a:ext cx="7543800" cy="44577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endParaRPr lang="en-SG" sz="2400" b="1" i="0" dirty="0"/>
              </a:p>
              <a:p>
                <a:pPr fontAlgn="auto">
                  <a:spcAft>
                    <a:spcPts val="0"/>
                  </a:spcAft>
                </a:pPr>
                <a:r>
                  <a:rPr lang="en-SG" sz="2000" b="1" i="0" dirty="0"/>
                  <a:t>Outside the hole: Friedmann-Robertson-Walker metric (FRW)</a:t>
                </a:r>
                <a:endParaRPr lang="en-SG" sz="2400" i="0" dirty="0"/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SG" sz="2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SG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SG" sz="2400" i="0" dirty="0"/>
              </a:p>
              <a:p>
                <a:pPr fontAlgn="auto">
                  <a:spcAft>
                    <a:spcPts val="0"/>
                  </a:spcAft>
                </a:pPr>
                <a:endParaRPr lang="en-SG" sz="2400" i="0" dirty="0"/>
              </a:p>
              <a:p>
                <a:pPr fontAlgn="auto">
                  <a:spcAft>
                    <a:spcPts val="0"/>
                  </a:spcAft>
                </a:pPr>
                <a:r>
                  <a:rPr lang="en-SG" sz="2000" b="1" i="0" dirty="0"/>
                  <a:t>Inside the hole: Kottler metric</a:t>
                </a:r>
                <a:endParaRPr lang="en-SG" sz="2400" i="0" dirty="0"/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SG" sz="2400" i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i="0" dirty="0"/>
              </a:p>
              <a:p>
                <a:pPr fontAlgn="auto">
                  <a:spcAft>
                    <a:spcPts val="0"/>
                  </a:spcAft>
                </a:pPr>
                <a:endParaRPr lang="en-SG" i="0" dirty="0"/>
              </a:p>
              <a:p>
                <a:pPr fontAlgn="auto">
                  <a:spcAft>
                    <a:spcPts val="0"/>
                  </a:spcAft>
                </a:pPr>
                <a:endParaRPr lang="en-SG" i="0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4D858B6-A085-4892-974D-BB328EED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3100"/>
                <a:ext cx="7543800" cy="4457700"/>
              </a:xfrm>
              <a:prstGeom prst="rect">
                <a:avLst/>
              </a:prstGeom>
              <a:blipFill>
                <a:blip r:embed="rId2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7F6D405-4735-4584-819D-BBC48567C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332656"/>
            <a:ext cx="426538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30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615F-8CF4-4C42-8D51-00182002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Method: Swiss-Cheese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785A3-7289-4746-B36A-65FE7CC59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SG" sz="2400" b="1" dirty="0"/>
              </a:p>
              <a:p>
                <a:r>
                  <a:rPr lang="en-SG" sz="2400" b="1" dirty="0"/>
                  <a:t>Outside the hole: Friedmann-Robertson-Walker metric (FRW)</a:t>
                </a:r>
                <a:endParaRPr lang="en-SG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dirty="0"/>
              </a:p>
              <a:p>
                <a:endParaRPr lang="en-SG" dirty="0"/>
              </a:p>
              <a:p>
                <a:r>
                  <a:rPr lang="en-SG" sz="2400" b="1" dirty="0"/>
                  <a:t>Inside the hole: Kottler metric</a:t>
                </a:r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/>
                <a:endParaRPr lang="en-SG" dirty="0"/>
              </a:p>
              <a:p>
                <a:pPr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785A3-7289-4746-B36A-65FE7CC59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3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615F-8CF4-4C42-8D51-00182002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+mj-lt"/>
              </a:rPr>
              <a:t>Gluing the two metrics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85A3-7289-4746-B36A-65FE7CC5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A spacetime obtained by gluing two different geometries via a hypersurface </a:t>
            </a:r>
            <a:r>
              <a:rPr lang="el-GR" sz="2400" dirty="0"/>
              <a:t>Σ </a:t>
            </a:r>
            <a:r>
              <a:rPr lang="en-SG" sz="2400" dirty="0"/>
              <a:t>is well defined if it satisfies the Israel junction conditions [??].</a:t>
            </a:r>
          </a:p>
          <a:p>
            <a:endParaRPr lang="en-SG" sz="2400" dirty="0"/>
          </a:p>
          <a:p>
            <a:r>
              <a:rPr lang="en-SG" sz="2400" dirty="0"/>
              <a:t>Both geometries must induce</a:t>
            </a:r>
          </a:p>
          <a:p>
            <a:endParaRPr lang="en-SG" sz="2400" dirty="0"/>
          </a:p>
          <a:p>
            <a:pPr>
              <a:buFont typeface="+mj-lt"/>
              <a:buAutoNum type="arabicPeriod"/>
            </a:pPr>
            <a:r>
              <a:rPr lang="en-SG" sz="2400" dirty="0"/>
              <a:t>the same 3-metric, and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induce the same extrinsic curvature on </a:t>
            </a:r>
            <a:r>
              <a:rPr lang="el-GR" sz="2400" dirty="0"/>
              <a:t>Σ</a:t>
            </a:r>
            <a:endParaRPr lang="en-SG" sz="2400" dirty="0"/>
          </a:p>
          <a:p>
            <a:pPr>
              <a:buFont typeface="+mj-lt"/>
              <a:buAutoNum type="arabicPeriod"/>
            </a:pPr>
            <a:endParaRPr lang="en-SG" sz="2400" dirty="0"/>
          </a:p>
          <a:p>
            <a:pPr>
              <a:buFont typeface="+mj-lt"/>
              <a:buAutoNum type="arabicPeriod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9308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Method: Swiss-Cheese Model (continued)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760520"/>
                  </p:ext>
                </p:extLst>
              </p:nvPr>
            </p:nvGraphicFramePr>
            <p:xfrm>
              <a:off x="838200" y="1772816"/>
              <a:ext cx="7632848" cy="27530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2848">
                      <a:extLst>
                        <a:ext uri="{9D8B030D-6E8A-4147-A177-3AD203B41FA5}">
                          <a16:colId xmlns:a16="http://schemas.microsoft.com/office/drawing/2014/main" val="2041525178"/>
                        </a:ext>
                      </a:extLst>
                    </a:gridCol>
                  </a:tblGrid>
                  <a:tr h="2753006">
                    <a:tc>
                      <a:txBody>
                        <a:bodyPr/>
                        <a:lstStyle/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:r>
                            <a:rPr lang="en-SG" sz="2000" dirty="0"/>
                            <a:t>Light travels on null geodesics</a:t>
                          </a:r>
                        </a:p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:endParaRPr lang="en-SG" sz="2000" dirty="0"/>
                        </a:p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:endParaRPr lang="en-SG" sz="2000" dirty="0"/>
                        </a:p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:endParaRPr lang="en-SG" sz="2000" dirty="0"/>
                        </a:p>
                        <a:p>
                          <a:pPr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SG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SG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  <m:sup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bSup>
                                <m:f>
                                  <m:fPr>
                                    <m:ctrlP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6628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760520"/>
                  </p:ext>
                </p:extLst>
              </p:nvPr>
            </p:nvGraphicFramePr>
            <p:xfrm>
              <a:off x="838200" y="1772816"/>
              <a:ext cx="7632848" cy="27530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2848">
                      <a:extLst>
                        <a:ext uri="{9D8B030D-6E8A-4147-A177-3AD203B41FA5}">
                          <a16:colId xmlns:a16="http://schemas.microsoft.com/office/drawing/2014/main" val="2041525178"/>
                        </a:ext>
                      </a:extLst>
                    </a:gridCol>
                  </a:tblGrid>
                  <a:tr h="2753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6628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668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Light propagation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347408"/>
              </p:ext>
            </p:extLst>
          </p:nvPr>
        </p:nvGraphicFramePr>
        <p:xfrm>
          <a:off x="433636" y="1700808"/>
          <a:ext cx="835292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4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How MCMC works</a:t>
            </a: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319840"/>
              </p:ext>
            </p:extLst>
          </p:nvPr>
        </p:nvGraphicFramePr>
        <p:xfrm>
          <a:off x="107504" y="1628800"/>
          <a:ext cx="8782880" cy="3839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224">
                  <a:extLst>
                    <a:ext uri="{9D8B030D-6E8A-4147-A177-3AD203B41FA5}">
                      <a16:colId xmlns:a16="http://schemas.microsoft.com/office/drawing/2014/main" val="1693045544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41525178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100 walkers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Each</a:t>
                      </a:r>
                      <a:r>
                        <a:rPr lang="en-SG" sz="1800" baseline="0" dirty="0"/>
                        <a:t> takes 1000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62847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We take the best fit parameter values (</a:t>
                      </a:r>
                      <a:r>
                        <a:rPr lang="el-GR" sz="1800" dirty="0"/>
                        <a:t>β</a:t>
                      </a:r>
                      <a:r>
                        <a:rPr lang="en-SG" sz="1800" dirty="0"/>
                        <a:t>, T) as the mean over the last 700 steps of all the walkers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First 300 iterations at the beginning were treated as the burn in, intended to give the Markov Chain time to reach its equilibrium.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We took 68% confidence interval as the standard deviation of that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470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080893"/>
            <a:ext cx="2304256" cy="1015663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2000" i="0" dirty="0">
                <a:solidFill>
                  <a:schemeClr val="tx1"/>
                </a:solidFill>
                <a:latin typeface="+mn-lt"/>
              </a:rPr>
              <a:t>Parameters for the Markov 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093" y="3548648"/>
            <a:ext cx="2305707" cy="1200329"/>
          </a:xfrm>
          <a:prstGeom prst="homePlat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schemeClr val="tx1"/>
                </a:solidFill>
                <a:latin typeface="+mn-lt"/>
              </a:rPr>
              <a:t>Extracting information from the Markov </a:t>
            </a:r>
            <a:r>
              <a:rPr lang="en-GB" sz="1800" i="0" dirty="0">
                <a:solidFill>
                  <a:schemeClr val="tx1"/>
                </a:solidFill>
              </a:rPr>
              <a:t>chain </a:t>
            </a:r>
            <a:r>
              <a:rPr lang="en-GB" sz="1800" i="0" dirty="0">
                <a:solidFill>
                  <a:schemeClr val="tx1"/>
                </a:solidFill>
                <a:latin typeface="+mn-lt"/>
              </a:rPr>
              <a:t>distribution</a:t>
            </a:r>
            <a:endParaRPr lang="en-SG" sz="180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46083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11408</TotalTime>
  <Words>1503</Words>
  <Application>Microsoft Office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Impact</vt:lpstr>
      <vt:lpstr>Times New Roman</vt:lpstr>
      <vt:lpstr>Verdana</vt:lpstr>
      <vt:lpstr>Wingdings</vt:lpstr>
      <vt:lpstr>Standarddesign</vt:lpstr>
      <vt:lpstr>Custom Design</vt:lpstr>
      <vt:lpstr>The Role of the Cosmological Constant in Gravitational Lensing</vt:lpstr>
      <vt:lpstr>The project: Investigating the role of the cosmological constant in gravitational lensing</vt:lpstr>
      <vt:lpstr>Method: Swiss-Cheese Model</vt:lpstr>
      <vt:lpstr>PowerPoint Presentation</vt:lpstr>
      <vt:lpstr>Method: Swiss-Cheese Model</vt:lpstr>
      <vt:lpstr>Gluing the two metrics together</vt:lpstr>
      <vt:lpstr>Method: Swiss-Cheese Model (continued)</vt:lpstr>
      <vt:lpstr>Light propagation</vt:lpstr>
      <vt:lpstr>How MCMC works</vt:lpstr>
      <vt:lpstr>Early SED fitting: Process and road blocks</vt:lpstr>
      <vt:lpstr>Results: Comparisons with literature (HRS)</vt:lpstr>
      <vt:lpstr>Possible sources of error / improvements</vt:lpstr>
      <vt:lpstr>References</vt:lpstr>
      <vt:lpstr>References</vt:lpstr>
      <vt:lpstr>References</vt:lpstr>
      <vt:lpstr>Thank you!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Lingyi Hu</cp:lastModifiedBy>
  <cp:revision>258</cp:revision>
  <dcterms:modified xsi:type="dcterms:W3CDTF">2018-03-09T01:08:10Z</dcterms:modified>
</cp:coreProperties>
</file>