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64" r:id="rId6"/>
    <p:sldId id="282" r:id="rId7"/>
    <p:sldId id="284" r:id="rId8"/>
    <p:sldId id="285" r:id="rId9"/>
    <p:sldId id="286" r:id="rId10"/>
    <p:sldId id="277" r:id="rId11"/>
    <p:sldId id="279" r:id="rId12"/>
    <p:sldId id="280" r:id="rId13"/>
    <p:sldId id="272" r:id="rId14"/>
    <p:sldId id="270" r:id="rId15"/>
    <p:sldId id="273" r:id="rId16"/>
    <p:sldId id="274" r:id="rId17"/>
    <p:sldId id="267" r:id="rId18"/>
    <p:sldId id="261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8459-658F-4CA0-B1BA-C8493507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E3D5B-5A97-42D3-8AC3-80A6971B3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D9C2-5732-45FC-A090-0A8C2007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E20A-F0EE-4A54-9486-FF518B0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5CC8D-043E-4CBE-9DF5-1F31B5EE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79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29B-A9CC-4EE0-9506-0349AAAD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E65C6-00F0-4D57-B7F0-DB8C7F6AD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D32E8-7F99-404F-93F2-6CD1055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9E7B-088E-4B9A-96AA-FEA3FCFD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19270-214B-4323-9217-CC35432F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96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C6260-F8AF-40CD-A799-F391284BA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74134-C4B5-4765-B932-5A916C50B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A17EA-6917-4248-B3CF-2816F8107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79B8A-4FA9-4509-AD1F-9C8F3B8D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3A7C-ED85-4B0F-BD56-CE0DF0C6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080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7CBA-7A95-4D89-BF59-60EE9C37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873B9-75D5-45ED-9660-7D2C4ADA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0B14D-3321-47D3-90EA-7EF10301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0C04B-2253-47FB-9ACD-E2B59AB70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6525-2E51-4C79-8F7B-8B1414B0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283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4C11-BCFD-4B31-9E31-73E99012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24002-6E23-4339-9B15-E1A18C40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738A6-62AC-4326-A6CD-68A02F6A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4B72-DC0A-4EFB-B9B5-DC7337EB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C176-0D25-41FE-B2CC-DAD0FFA6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54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E408-77FD-4D91-910E-5D5D6F1F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4E6A-8485-4480-BC8F-0A1F92F8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0C6B-6B2C-4855-8000-A9A5E085D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6617-5E5A-4F56-8E5D-6A254D51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0BBA-ABD6-4304-BF3E-E55C7C0A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86382-A8C7-4567-8885-A407E24CD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46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FB22-ABD1-4A87-998C-8CDCC395F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EF053-E7E0-4B87-ADAA-3D209018D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700A3-E07B-4849-9EF9-37E59D95A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DDBBE-4C36-43D4-9FE0-5269F3A51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BD2E0-CC32-411D-8C05-7EB96635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5F6ECC-42B4-4331-B26F-31F53A3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7E0B2-28F2-478D-B433-EF157EE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A555D0-B07A-4FEE-B477-F6E2BD93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760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328B-47A9-4964-9E02-8ED44A8E4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E3AA7-A8AA-4C68-92B9-F94BE1A5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826F4-92B7-4DB3-BABA-BD54FAF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C397C-4CBF-4BFE-A80E-020AA18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7350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58342-48CE-4A12-847A-E2CC875A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047E4-D718-45C9-966A-83002D38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A3CFE-6D67-49EE-AFE5-D0CAD818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9872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2D636-88E8-40EF-904B-DF757557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7580-0CDF-4EB7-8653-40B971037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8FFCF-0DAB-4568-8643-6B288BD2D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683E1-52DA-41E1-8A08-512F53A75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B398-7057-46A3-A733-F21684EC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9783-875F-4D24-9254-329FB00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429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D6448-8964-45A5-8A19-5A0CE492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ED603-7000-473B-AC19-2FCEBAF46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D21F3-3137-4D7A-ABBB-A62C46340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C6B2C-3BDD-40A7-927E-ED58867E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0595A-980D-40FA-AF85-1E250656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230BA-7F75-4ABF-B265-C1709EAB7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32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62607-DBC4-48A3-A964-708AD7000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3636C-078E-4C97-A1C2-0B9C43A83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85FDD-CE82-430B-9B61-ECE1A5525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86B1F-56CA-451C-A5CB-E8D6FB0D1CC2}" type="datetimeFigureOut">
              <a:rPr lang="en-SG" smtClean="0"/>
              <a:t>12/3/2018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378B-51F5-4314-B5A1-EB6DCF7B4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6AE93-CF31-4970-88E0-02684149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8F7AB-229A-455B-9DA3-E907C800BF6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972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6A3D-BBC1-4187-B95D-6A96D972C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The Role of the Cosmological Constant in Gravitational Lensing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8A65F4-7BB0-41B1-8C1E-9FD0DC8FC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Lingyi Hu</a:t>
            </a:r>
          </a:p>
        </p:txBody>
      </p:sp>
    </p:spTree>
    <p:extLst>
      <p:ext uri="{BB962C8B-B14F-4D97-AF65-F5344CB8AC3E}">
        <p14:creationId xmlns:p14="http://schemas.microsoft.com/office/powerpoint/2010/main" val="1927787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A13DB-E5E8-48AC-833D-3EACF0449D29}"/>
              </a:ext>
            </a:extLst>
          </p:cNvPr>
          <p:cNvSpPr txBox="1"/>
          <p:nvPr/>
        </p:nvSpPr>
        <p:spPr>
          <a:xfrm>
            <a:off x="3911278" y="1833815"/>
            <a:ext cx="670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Start off light ray with a fixed </a:t>
            </a:r>
            <a:r>
              <a:rPr lang="el-GR" dirty="0"/>
              <a:t>θ</a:t>
            </a: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until it reaches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FRW coordinates to Kottler coordinates using the Jacobian obtained from matching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F1387-3A01-4DBC-BCE9-9583F9CC8E06}"/>
              </a:ext>
            </a:extLst>
          </p:cNvPr>
          <p:cNvSpPr txBox="1"/>
          <p:nvPr/>
        </p:nvSpPr>
        <p:spPr>
          <a:xfrm>
            <a:off x="3911278" y="3360511"/>
            <a:ext cx="73451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Propagate light rays in hole using null geodesic equations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At the same time, the boundary of the hole is also changing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Stop when it has reached the boundary of the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convert from Kottler coordinates back to FRW coordinates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A3889-37F3-4D71-B5BB-9B8AF3371BEE}"/>
              </a:ext>
            </a:extLst>
          </p:cNvPr>
          <p:cNvSpPr txBox="1"/>
          <p:nvPr/>
        </p:nvSpPr>
        <p:spPr>
          <a:xfrm>
            <a:off x="3911278" y="4980966"/>
            <a:ext cx="67004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Continue propagating light rays until it crosses the axis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Record the coordinate at which it crosses the axis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9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F193F4-9F42-4A47-AFD5-B15628ADADFF}"/>
                  </a:ext>
                </a:extLst>
              </p:cNvPr>
              <p:cNvSpPr txBox="1"/>
              <p:nvPr/>
            </p:nvSpPr>
            <p:spPr>
              <a:xfrm>
                <a:off x="4773593" y="2041639"/>
                <a:ext cx="3322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400" b="1" dirty="0"/>
                  <a:t>FRW null geodesics</a:t>
                </a:r>
                <a14:m>
                  <m:oMath xmlns:m="http://schemas.openxmlformats.org/officeDocument/2006/math">
                    <m:r>
                      <a:rPr lang="en-SG" sz="2400" b="0" i="1" smtClean="0">
                        <a:latin typeface="Cambria Math" panose="02040503050406030204" pitchFamily="18" charset="0"/>
                        <a:ea typeface="Latin Modern Math" panose="02000503000000000000" pitchFamily="50" charset="0"/>
                      </a:rPr>
                      <m:t> </m:t>
                    </m:r>
                  </m:oMath>
                </a14:m>
                <a:endParaRPr lang="en-SG" sz="2400" dirty="0">
                  <a:latin typeface="Latin Modern Math" panose="02000503000000000000" pitchFamily="50" charset="0"/>
                  <a:ea typeface="Latin Modern Math" panose="02000503000000000000" pitchFamily="50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F193F4-9F42-4A47-AFD5-B15628ADA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593" y="2041639"/>
                <a:ext cx="3322898" cy="461665"/>
              </a:xfrm>
              <a:prstGeom prst="rect">
                <a:avLst/>
              </a:prstGeom>
              <a:blipFill>
                <a:blip r:embed="rId2"/>
                <a:stretch>
                  <a:fillRect l="-2752" t="-22368" b="-1710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3B607727-C561-4D2D-ADA5-FF56D6B0D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9763" y="2499446"/>
            <a:ext cx="4419600" cy="66675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DC06C1E-8C61-455F-A417-CDE1E4EAF8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781" y="3229125"/>
            <a:ext cx="1076325" cy="609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FDF8B2-11F9-40EE-BAE2-F38034E174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66781" y="4031841"/>
            <a:ext cx="40481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4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7" y="2060924"/>
            <a:ext cx="351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null geodesics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CB7EED26-4A3F-4095-BB7B-CCF5EFA10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2071" y="2803721"/>
            <a:ext cx="2171700" cy="6477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2C85FB-272D-4A32-948A-FC6154DA7A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92071" y="3429750"/>
            <a:ext cx="895350" cy="6096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E5A83A23-D672-4E0F-9AF9-D500324D9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2071" y="3959472"/>
            <a:ext cx="52197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8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8A0A-BC48-455E-BC65-3A5E17CFB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G"/>
              <a:t>Gravitational lensing equation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9BF6-229B-42D6-9CBE-43E75587D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 descr="A picture containing furniture&#10;&#10;Description generated with high confidence">
            <a:extLst>
              <a:ext uri="{FF2B5EF4-FFF2-40B4-BE49-F238E27FC236}">
                <a16:creationId xmlns:a16="http://schemas.microsoft.com/office/drawing/2014/main" id="{0F7783AD-7328-4333-B4F6-3F988B2BA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003" y="1967640"/>
            <a:ext cx="3029044" cy="470438"/>
          </a:xfrm>
          <a:prstGeom prst="rect">
            <a:avLst/>
          </a:prstGeom>
        </p:spPr>
      </p:pic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5FB4BBBA-4AF0-4A60-92A9-6E2CD18A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620" y="2935435"/>
            <a:ext cx="5259294" cy="859692"/>
          </a:xfrm>
          <a:prstGeom prst="rect">
            <a:avLst/>
          </a:prstGeom>
        </p:spPr>
      </p:pic>
      <p:pic>
        <p:nvPicPr>
          <p:cNvPr id="16" name="Picture 15" descr="A close up of a clock&#10;&#10;Description generated with high confidence">
            <a:extLst>
              <a:ext uri="{FF2B5EF4-FFF2-40B4-BE49-F238E27FC236}">
                <a16:creationId xmlns:a16="http://schemas.microsoft.com/office/drawing/2014/main" id="{3FE76E29-B5A1-41FE-B689-DBA37B439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063" y="3970996"/>
            <a:ext cx="6367987" cy="78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4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5C0E-9E78-4916-979C-DBF5B32C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8A46-0E87-4DFA-AE3D-61DD04CC5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09688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4867-1B5C-45D0-BBD6-EAD9AFDC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43CB9-743B-4DFB-9204-743A6A6C6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Most of the time, light travels in the FRW</a:t>
            </a:r>
          </a:p>
        </p:txBody>
      </p:sp>
    </p:spTree>
    <p:extLst>
      <p:ext uri="{BB962C8B-B14F-4D97-AF65-F5344CB8AC3E}">
        <p14:creationId xmlns:p14="http://schemas.microsoft.com/office/powerpoint/2010/main" val="288348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FA18-1AD2-41A9-AD11-FE687810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Calculating trajectories in flat FRW spacetime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0448-43D3-463D-B857-95583DBF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7178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5E15-44A4-4729-ADC1-A3C5886E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893C-F4B9-4EA0-ABF4-E7B4376F6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22231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51676-9BDF-4F2D-B825-08F5A2C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D8E0-4F0B-4622-B954-4DCF37B0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Choose a lens redshift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4297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CF88-A07E-4FF6-A8A0-BD28B109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Extension</a:t>
            </a:r>
            <a:r>
              <a:rPr lang="en-SG" dirty="0"/>
              <a:t>: A generalized static mass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7BF9-CB31-4000-B3B4-89946C0B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93315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2EE5-9BE0-46A7-AF66-5BBA029F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/>
              <a:t>The project</a:t>
            </a:r>
            <a:r>
              <a:rPr lang="en-SG" dirty="0"/>
              <a:t>: Investigating the role of the cosmological constant in gravitational lensing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1A9DB-AE86-4B4F-A77A-B9DA3071B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Both the cosmological constant and gravitational lensing form important parts of our understanding of the universe</a:t>
            </a:r>
            <a:endParaRPr lang="en-SG" sz="2000" dirty="0"/>
          </a:p>
          <a:p>
            <a:r>
              <a:rPr lang="en-GB" sz="2000" dirty="0"/>
              <a:t>If there is an effect of the cosmological constant in gravitational lensing that is not accounted for, it might come important for future precision cosmology measurements. </a:t>
            </a:r>
          </a:p>
          <a:p>
            <a:endParaRPr lang="en-SG" sz="2000" dirty="0"/>
          </a:p>
          <a:p>
            <a:r>
              <a:rPr lang="en-GB" sz="2000" dirty="0"/>
              <a:t>Mostly analytical</a:t>
            </a:r>
            <a:endParaRPr lang="en-SG" sz="2000" dirty="0"/>
          </a:p>
          <a:p>
            <a:r>
              <a:rPr lang="en-GB" sz="2000" dirty="0"/>
              <a:t>Islam (1983): Conventional view</a:t>
            </a:r>
            <a:endParaRPr lang="en-SG" sz="2000" dirty="0"/>
          </a:p>
          <a:p>
            <a:r>
              <a:rPr lang="en-GB" sz="2000" dirty="0" err="1"/>
              <a:t>Rindler</a:t>
            </a:r>
            <a:r>
              <a:rPr lang="en-GB" sz="2000" dirty="0"/>
              <a:t> and Ishak (2007): Challenged the conventional view</a:t>
            </a:r>
            <a:endParaRPr lang="en-SG" sz="2000" dirty="0"/>
          </a:p>
          <a:p>
            <a:pPr fontAlgn="t"/>
            <a:r>
              <a:rPr lang="en-SG" sz="2000" dirty="0"/>
              <a:t>Numerical approach</a:t>
            </a:r>
          </a:p>
          <a:p>
            <a:pPr fontAlgn="t"/>
            <a:r>
              <a:rPr lang="en-SG" sz="2000" dirty="0"/>
              <a:t>Swiss-cheese model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0529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89BC-1E29-4490-A374-7C8C4BBFD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35B9A-C003-4778-9FC0-A1956A4B2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8297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5A9FD1-A7FD-41E1-9AB6-A27F50F91688}"/>
              </a:ext>
            </a:extLst>
          </p:cNvPr>
          <p:cNvSpPr/>
          <p:nvPr/>
        </p:nvSpPr>
        <p:spPr>
          <a:xfrm>
            <a:off x="1852432" y="2028462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61ADC-7368-44E2-B975-A303211D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Swiss Cheese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9448F7-CF89-4338-BCF0-7C236F8FC615}"/>
              </a:ext>
            </a:extLst>
          </p:cNvPr>
          <p:cNvSpPr/>
          <p:nvPr/>
        </p:nvSpPr>
        <p:spPr>
          <a:xfrm>
            <a:off x="6854141" y="2028463"/>
            <a:ext cx="3119377" cy="31193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B90749-C9E8-432A-9682-F0C85B7618B0}"/>
              </a:ext>
            </a:extLst>
          </p:cNvPr>
          <p:cNvCxnSpPr/>
          <p:nvPr/>
        </p:nvCxnSpPr>
        <p:spPr>
          <a:xfrm>
            <a:off x="5168095" y="3606476"/>
            <a:ext cx="109380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E7C3954-6665-4565-9A99-7997CD1C496F}"/>
              </a:ext>
            </a:extLst>
          </p:cNvPr>
          <p:cNvSpPr/>
          <p:nvPr/>
        </p:nvSpPr>
        <p:spPr>
          <a:xfrm>
            <a:off x="7499429" y="2673751"/>
            <a:ext cx="1828800" cy="1828800"/>
          </a:xfrm>
          <a:prstGeom prst="ellipse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8F30BB-55EB-4511-B318-B26A540FDF94}"/>
              </a:ext>
            </a:extLst>
          </p:cNvPr>
          <p:cNvSpPr/>
          <p:nvPr/>
        </p:nvSpPr>
        <p:spPr>
          <a:xfrm>
            <a:off x="2497720" y="2586942"/>
            <a:ext cx="1828800" cy="1828800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36D698-BC24-45B5-9308-AE21B1DDDE92}"/>
              </a:ext>
            </a:extLst>
          </p:cNvPr>
          <p:cNvSpPr/>
          <p:nvPr/>
        </p:nvSpPr>
        <p:spPr>
          <a:xfrm>
            <a:off x="8387303" y="3588150"/>
            <a:ext cx="53052" cy="53052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3CADC3-1470-494F-A039-EB4D13EC6710}"/>
              </a:ext>
            </a:extLst>
          </p:cNvPr>
          <p:cNvSpPr txBox="1"/>
          <p:nvPr/>
        </p:nvSpPr>
        <p:spPr>
          <a:xfrm>
            <a:off x="2524727" y="3362972"/>
            <a:ext cx="1801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comoving sphere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57BAC-C4B6-4C33-BFF3-19ECCF72D5E5}"/>
              </a:ext>
            </a:extLst>
          </p:cNvPr>
          <p:cNvSpPr txBox="1"/>
          <p:nvPr/>
        </p:nvSpPr>
        <p:spPr>
          <a:xfrm>
            <a:off x="2257063" y="5277538"/>
            <a:ext cx="3217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FRW “cheese”: Homogeneous and expanding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87AB4-39BC-4879-8633-E313AD7F9F1A}"/>
              </a:ext>
            </a:extLst>
          </p:cNvPr>
          <p:cNvSpPr txBox="1"/>
          <p:nvPr/>
        </p:nvSpPr>
        <p:spPr>
          <a:xfrm>
            <a:off x="7674498" y="3132010"/>
            <a:ext cx="151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Kottler “hole”</a:t>
            </a:r>
          </a:p>
        </p:txBody>
      </p:sp>
    </p:spTree>
    <p:extLst>
      <p:ext uri="{BB962C8B-B14F-4D97-AF65-F5344CB8AC3E}">
        <p14:creationId xmlns:p14="http://schemas.microsoft.com/office/powerpoint/2010/main" val="39477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63F4D-7E87-4105-8B88-C2A9B327B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Swiss Cheese Model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9F5C0BD-E2B9-4A98-BAEC-4FF901757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4338" y="2050494"/>
            <a:ext cx="7011610" cy="295169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F5039A-D718-4E4C-8ADB-9B476ACA8C1B}"/>
              </a:ext>
            </a:extLst>
          </p:cNvPr>
          <p:cNvCxnSpPr>
            <a:cxnSpLocks/>
          </p:cNvCxnSpPr>
          <p:nvPr/>
        </p:nvCxnSpPr>
        <p:spPr>
          <a:xfrm flipH="1" flipV="1">
            <a:off x="4398380" y="5173884"/>
            <a:ext cx="225707" cy="57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0ED86A-641E-4E65-BD5E-DEC590E61FB2}"/>
              </a:ext>
            </a:extLst>
          </p:cNvPr>
          <p:cNvSpPr txBox="1"/>
          <p:nvPr/>
        </p:nvSpPr>
        <p:spPr>
          <a:xfrm>
            <a:off x="3975903" y="5804702"/>
            <a:ext cx="2453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Homogeneous and expanding universe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23D405-BBF2-4E59-9ACD-79925037668B}"/>
              </a:ext>
            </a:extLst>
          </p:cNvPr>
          <p:cNvCxnSpPr>
            <a:cxnSpLocks/>
          </p:cNvCxnSpPr>
          <p:nvPr/>
        </p:nvCxnSpPr>
        <p:spPr>
          <a:xfrm flipV="1">
            <a:off x="7324847" y="3831220"/>
            <a:ext cx="621174" cy="1701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70328B-8964-456D-8E27-EA11A85B56CD}"/>
              </a:ext>
            </a:extLst>
          </p:cNvPr>
          <p:cNvSpPr txBox="1"/>
          <p:nvPr/>
        </p:nvSpPr>
        <p:spPr>
          <a:xfrm>
            <a:off x="6748040" y="5631084"/>
            <a:ext cx="398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Schwarzschild metric with a cosmological constant</a:t>
            </a:r>
          </a:p>
        </p:txBody>
      </p:sp>
    </p:spTree>
    <p:extLst>
      <p:ext uri="{BB962C8B-B14F-4D97-AF65-F5344CB8AC3E}">
        <p14:creationId xmlns:p14="http://schemas.microsoft.com/office/powerpoint/2010/main" val="291813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7FD6A-47F4-457E-B1C0-87C8B3431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6213C2-924D-41A0-8188-8B26ED8D6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368" y="1883497"/>
            <a:ext cx="7773264" cy="4351338"/>
          </a:xfr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A4D7A3E-F96A-4D45-BC93-ABDDAA3E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1985" y="1234643"/>
            <a:ext cx="2762250" cy="5524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60C7AC11-A695-4614-8F65-C631168270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51985" y="1907431"/>
            <a:ext cx="1104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8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1. FRW </a:t>
            </a:r>
            <a:r>
              <a:rPr lang="en-SG" dirty="0"/>
              <a:t>(cheese)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2. Kottler </a:t>
            </a:r>
            <a:r>
              <a:rPr lang="en-SG" dirty="0"/>
              <a:t>(hole)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b="1" dirty="0"/>
              <a:t>3. FRW </a:t>
            </a:r>
            <a:r>
              <a:rPr lang="en-SG" dirty="0"/>
              <a:t>(cheese)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93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F193F4-9F42-4A47-AFD5-B15628ADADFF}"/>
              </a:ext>
            </a:extLst>
          </p:cNvPr>
          <p:cNvSpPr txBox="1"/>
          <p:nvPr/>
        </p:nvSpPr>
        <p:spPr>
          <a:xfrm>
            <a:off x="4617334" y="2059507"/>
            <a:ext cx="3322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FRW metric</a:t>
            </a:r>
            <a:endParaRPr lang="en-SG" sz="2400" dirty="0"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548F42E-D656-416A-BFB4-45DA0AF9D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655" y="2607108"/>
            <a:ext cx="60579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0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7" y="2060924"/>
            <a:ext cx="351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Kottler metric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A27C2EF-457C-4B8F-95E9-37E93AD4E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0659" y="2811382"/>
            <a:ext cx="53625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3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AD027-E320-4806-AE9C-208B8D86B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Propagation of light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31C33-2486-47B6-BC73-BF70477A2511}"/>
              </a:ext>
            </a:extLst>
          </p:cNvPr>
          <p:cNvSpPr/>
          <p:nvPr/>
        </p:nvSpPr>
        <p:spPr>
          <a:xfrm>
            <a:off x="2008207" y="1915610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1. FRW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E786E7-C1DB-42A2-9417-015A4639C0AA}"/>
              </a:ext>
            </a:extLst>
          </p:cNvPr>
          <p:cNvSpPr/>
          <p:nvPr/>
        </p:nvSpPr>
        <p:spPr>
          <a:xfrm>
            <a:off x="2008207" y="4971328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3. FRW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A42DE37-43FA-4A4F-80A6-D47C4DA2C0CA}"/>
              </a:ext>
            </a:extLst>
          </p:cNvPr>
          <p:cNvSpPr/>
          <p:nvPr/>
        </p:nvSpPr>
        <p:spPr>
          <a:xfrm>
            <a:off x="2008207" y="3443469"/>
            <a:ext cx="1620456" cy="749461"/>
          </a:xfrm>
          <a:prstGeom prst="round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2"/>
                </a:solidFill>
              </a:rPr>
              <a:t>2. Kottler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732064-553F-461A-A1A5-EF33A6B2AB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18435" y="4192930"/>
            <a:ext cx="0" cy="778398"/>
          </a:xfrm>
          <a:prstGeom prst="straightConnector1">
            <a:avLst/>
          </a:prstGeom>
          <a:ln w="28575">
            <a:solidFill>
              <a:schemeClr val="bg2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584F6B-602E-40BF-90F9-B0D4C282FE4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2818435" y="2665071"/>
            <a:ext cx="0" cy="7783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AD9106-5635-4BF9-ADF1-AA94E0663CDB}"/>
              </a:ext>
            </a:extLst>
          </p:cNvPr>
          <p:cNvSpPr txBox="1"/>
          <p:nvPr/>
        </p:nvSpPr>
        <p:spPr>
          <a:xfrm flipH="1">
            <a:off x="4656486" y="2060924"/>
            <a:ext cx="5124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/>
              <a:t>Gluing the two metrics together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02E7C-F66A-4497-98A1-6C1FAA3F802F}"/>
              </a:ext>
            </a:extLst>
          </p:cNvPr>
          <p:cNvSpPr/>
          <p:nvPr/>
        </p:nvSpPr>
        <p:spPr>
          <a:xfrm>
            <a:off x="4656486" y="278991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SG" dirty="0"/>
              <a:t>A spacetime obtained by gluing two different geometries via a hypersurface </a:t>
            </a:r>
            <a:r>
              <a:rPr lang="el-GR" dirty="0"/>
              <a:t>Σ</a:t>
            </a:r>
            <a:r>
              <a:rPr lang="en-SG" dirty="0"/>
              <a:t> is well defined if it satisfies the Israel junction conditions [??]:</a:t>
            </a:r>
          </a:p>
          <a:p>
            <a:endParaRPr lang="en-SG" dirty="0"/>
          </a:p>
          <a:p>
            <a:r>
              <a:rPr lang="en-SG" dirty="0"/>
              <a:t>Both geometries must induce, on </a:t>
            </a:r>
            <a:r>
              <a:rPr lang="el-GR" dirty="0"/>
              <a:t>Σ</a:t>
            </a:r>
            <a:r>
              <a:rPr lang="en-SG" dirty="0"/>
              <a:t>, </a:t>
            </a:r>
          </a:p>
          <a:p>
            <a:endParaRPr lang="en-SG" dirty="0"/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3-metric, and</a:t>
            </a:r>
          </a:p>
          <a:p>
            <a:pPr marL="514350" indent="-514350">
              <a:buFont typeface="+mj-lt"/>
              <a:buAutoNum type="arabicPeriod"/>
            </a:pPr>
            <a:r>
              <a:rPr lang="en-SG" dirty="0"/>
              <a:t>the same extrinsic curvature</a:t>
            </a:r>
          </a:p>
        </p:txBody>
      </p:sp>
    </p:spTree>
    <p:extLst>
      <p:ext uri="{BB962C8B-B14F-4D97-AF65-F5344CB8AC3E}">
        <p14:creationId xmlns:p14="http://schemas.microsoft.com/office/powerpoint/2010/main" val="395290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410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Latin Modern Math</vt:lpstr>
      <vt:lpstr>Office Theme</vt:lpstr>
      <vt:lpstr>The Role of the Cosmological Constant in Gravitational Lensing</vt:lpstr>
      <vt:lpstr>The project: Investigating the role of the cosmological constant in gravitational lensing</vt:lpstr>
      <vt:lpstr>The Swiss Cheese Model</vt:lpstr>
      <vt:lpstr>The Swiss Cheese Model</vt:lpstr>
      <vt:lpstr>Propagation of light</vt:lpstr>
      <vt:lpstr>Propagation of light</vt:lpstr>
      <vt:lpstr>Propagation of light</vt:lpstr>
      <vt:lpstr>Propagation of light</vt:lpstr>
      <vt:lpstr>Propagation of light</vt:lpstr>
      <vt:lpstr>Propagation of light</vt:lpstr>
      <vt:lpstr>Propagation of light</vt:lpstr>
      <vt:lpstr>Propagation of light</vt:lpstr>
      <vt:lpstr>Gravitational lensing equation</vt:lpstr>
      <vt:lpstr>Preliminary results</vt:lpstr>
      <vt:lpstr>Improvements</vt:lpstr>
      <vt:lpstr>Calculating trajectories in flat FRW spacetime</vt:lpstr>
      <vt:lpstr>Results</vt:lpstr>
      <vt:lpstr>Results</vt:lpstr>
      <vt:lpstr>Extension: A generalized static mass distribution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the Cosmological Constant in Gravitational Lensing</dc:title>
  <dc:creator>Lingyi Hu</dc:creator>
  <cp:lastModifiedBy>Lingyi Hu</cp:lastModifiedBy>
  <cp:revision>37</cp:revision>
  <dcterms:created xsi:type="dcterms:W3CDTF">2018-03-09T11:19:33Z</dcterms:created>
  <dcterms:modified xsi:type="dcterms:W3CDTF">2018-03-12T23:10:54Z</dcterms:modified>
</cp:coreProperties>
</file>