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9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214CB2-2229-484E-BB04-E7F8557A11A6}">
          <p14:sldIdLst>
            <p14:sldId id="256"/>
            <p14:sldId id="258"/>
            <p14:sldId id="257"/>
            <p14:sldId id="260"/>
            <p14:sldId id="259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  <p14:sldId id="271"/>
            <p14:sldId id="270"/>
            <p14:sldId id="272"/>
          </p14:sldIdLst>
        </p14:section>
        <p14:section name="Backup" id="{72C8D483-145A-6B4F-87F6-582870366B07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E9E2D-6572-284D-9EEB-B6CE7ED05286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3170D-54F7-8C4F-805A-76AEEDA67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10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3170D-54F7-8C4F-805A-76AEEDA67F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39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9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9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64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8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97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79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2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1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2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5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16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5FEA31-6402-D14F-8B15-1C813EF865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8970819" cy="3204134"/>
          </a:xfrm>
        </p:spPr>
        <p:txBody>
          <a:bodyPr anchor="b">
            <a:normAutofit/>
          </a:bodyPr>
          <a:lstStyle/>
          <a:p>
            <a:r>
              <a:rPr lang="en-CA" sz="4400" b="0" dirty="0"/>
              <a:t>Personalized Federated Learning on Non-IID Data</a:t>
            </a: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4ECCC8-48E7-6148-86BE-E870E2E8B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79" y="4872922"/>
            <a:ext cx="6795180" cy="1589103"/>
          </a:xfrm>
        </p:spPr>
        <p:txBody>
          <a:bodyPr>
            <a:normAutofit/>
          </a:bodyPr>
          <a:lstStyle/>
          <a:p>
            <a:r>
              <a:rPr lang="en-US" sz="2000" dirty="0" err="1"/>
              <a:t>Yutao</a:t>
            </a:r>
            <a:r>
              <a:rPr lang="en-US" sz="2000" dirty="0"/>
              <a:t> Huang</a:t>
            </a:r>
            <a:r>
              <a:rPr lang="zh-CN" altLang="en-US" sz="2000" dirty="0"/>
              <a:t>*</a:t>
            </a:r>
            <a:r>
              <a:rPr lang="en-US" sz="2000" dirty="0"/>
              <a:t>, </a:t>
            </a:r>
            <a:r>
              <a:rPr lang="en-US" sz="2000" b="1" dirty="0"/>
              <a:t>Lingyang Chu</a:t>
            </a:r>
            <a:r>
              <a:rPr lang="zh-CN" altLang="en-US" sz="2000" dirty="0"/>
              <a:t>*</a:t>
            </a:r>
            <a:r>
              <a:rPr lang="en-US" sz="2000" dirty="0"/>
              <a:t>, </a:t>
            </a:r>
            <a:r>
              <a:rPr lang="en-US" sz="2000" dirty="0" err="1"/>
              <a:t>Zirui</a:t>
            </a:r>
            <a:r>
              <a:rPr lang="en-US" sz="2000" dirty="0"/>
              <a:t> Zhou, </a:t>
            </a:r>
            <a:r>
              <a:rPr lang="en-US" sz="2000" dirty="0" err="1"/>
              <a:t>Lanjun</a:t>
            </a:r>
            <a:r>
              <a:rPr lang="en-US" sz="2000" dirty="0"/>
              <a:t> Wang, </a:t>
            </a:r>
            <a:r>
              <a:rPr lang="en-US" sz="2000" dirty="0" err="1"/>
              <a:t>Jiangchuan</a:t>
            </a:r>
            <a:r>
              <a:rPr lang="en-US" sz="2000" dirty="0"/>
              <a:t> Liu, Jian Pei and Yong Zhang </a:t>
            </a:r>
          </a:p>
          <a:p>
            <a:r>
              <a:rPr lang="zh-CN" altLang="en-US" sz="1400" dirty="0"/>
              <a:t>（* </a:t>
            </a:r>
            <a:r>
              <a:rPr lang="en-US" altLang="zh-CN" sz="1400" dirty="0"/>
              <a:t>: equal contribution</a:t>
            </a:r>
            <a:r>
              <a:rPr lang="zh-CN" altLang="en-US" sz="1400" dirty="0"/>
              <a:t>）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639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0" name="Freeform: Shape 79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2" name="Freeform: Shape 81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B19341-B71C-334E-AD4F-4646730DD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400" dirty="0"/>
              <a:t>Does FedAMP Allow Model Personalization?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209599-A730-1C48-8AFD-59F28111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48" y="2057400"/>
            <a:ext cx="4942705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80E4FF4-5D05-9840-B803-AC999CA78DAB}"/>
                  </a:ext>
                </a:extLst>
              </p:cNvPr>
              <p:cNvSpPr txBox="1"/>
              <p:nvPr/>
            </p:nvSpPr>
            <p:spPr>
              <a:xfrm>
                <a:off x="438911" y="2534725"/>
                <a:ext cx="6223105" cy="39919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YES, it allows model personalization.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en-US" b="1" dirty="0"/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largely relies on the private data of client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but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≠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80E4FF4-5D05-9840-B803-AC999CA78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1" y="2534725"/>
                <a:ext cx="6223105" cy="3991900"/>
              </a:xfrm>
              <a:prstGeom prst="rect">
                <a:avLst/>
              </a:prstGeom>
              <a:blipFill>
                <a:blip r:embed="rId3"/>
                <a:stretch>
                  <a:fillRect l="-1629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>
            <a:extLst>
              <a:ext uri="{FF2B5EF4-FFF2-40B4-BE49-F238E27FC236}">
                <a16:creationId xmlns:a16="http://schemas.microsoft.com/office/drawing/2014/main" id="{62D49B52-7189-A341-9D54-0920BC44F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683" y="3429000"/>
            <a:ext cx="4678709" cy="6606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877CB1-D5C8-334E-9E5F-3265A1B1C4E9}"/>
              </a:ext>
            </a:extLst>
          </p:cNvPr>
          <p:cNvSpPr txBox="1"/>
          <p:nvPr/>
        </p:nvSpPr>
        <p:spPr>
          <a:xfrm>
            <a:off x="6805604" y="5604517"/>
            <a:ext cx="4676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 client has a unique model</a:t>
            </a:r>
          </a:p>
        </p:txBody>
      </p:sp>
    </p:spTree>
    <p:extLst>
      <p:ext uri="{BB962C8B-B14F-4D97-AF65-F5344CB8AC3E}">
        <p14:creationId xmlns:p14="http://schemas.microsoft.com/office/powerpoint/2010/main" val="3563261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2A189-72C0-1C44-8906-8338D63A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Does FedAMP Induce Collaboration?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AD4249-5E7D-3342-BCC1-AA6A83E3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648" y="2057400"/>
            <a:ext cx="4942705" cy="2743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ED75BA-7495-5940-9F08-721D97EF407B}"/>
                  </a:ext>
                </a:extLst>
              </p:cNvPr>
              <p:cNvSpPr txBox="1"/>
              <p:nvPr/>
            </p:nvSpPr>
            <p:spPr>
              <a:xfrm>
                <a:off x="438912" y="2534725"/>
                <a:ext cx="5272340" cy="39919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2600" b="1" dirty="0">
                    <a:solidFill>
                      <a:srgbClr val="0070C0"/>
                    </a:solidFill>
                  </a:rPr>
                  <a:t>YES, it induces collaboration.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en-US" b="1" dirty="0"/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leverages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to collect useful information contributed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CED75BA-7495-5940-9F08-721D97EF4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2534725"/>
                <a:ext cx="5272340" cy="3991900"/>
              </a:xfrm>
              <a:prstGeom prst="rect">
                <a:avLst/>
              </a:prstGeom>
              <a:blipFill>
                <a:blip r:embed="rId3"/>
                <a:stretch>
                  <a:fillRect l="-2163" t="-949" b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B97AB49-F6F2-1044-8EB6-4D6BB27E5ACA}"/>
              </a:ext>
            </a:extLst>
          </p:cNvPr>
          <p:cNvGrpSpPr/>
          <p:nvPr/>
        </p:nvGrpSpPr>
        <p:grpSpPr>
          <a:xfrm>
            <a:off x="616442" y="3299354"/>
            <a:ext cx="4857955" cy="1234752"/>
            <a:chOff x="616442" y="3299354"/>
            <a:chExt cx="4857955" cy="123475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6477ABF-6E87-474B-BF2A-7624A7814EFF}"/>
                </a:ext>
              </a:extLst>
            </p:cNvPr>
            <p:cNvGrpSpPr/>
            <p:nvPr/>
          </p:nvGrpSpPr>
          <p:grpSpPr>
            <a:xfrm>
              <a:off x="616442" y="3299354"/>
              <a:ext cx="4232650" cy="499120"/>
              <a:chOff x="7216614" y="3455148"/>
              <a:chExt cx="4232650" cy="499120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55BDC7D9-54DA-7342-9A1A-7B8090B73A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17416" r="86209" b="65215"/>
              <a:stretch/>
            </p:blipFill>
            <p:spPr>
              <a:xfrm>
                <a:off x="7216614" y="3455148"/>
                <a:ext cx="597045" cy="498080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103A8268-2A16-2F4E-9A66-27D4A1542E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4380" t="84867"/>
              <a:stretch/>
            </p:blipFill>
            <p:spPr>
              <a:xfrm>
                <a:off x="7742645" y="3520307"/>
                <a:ext cx="3706619" cy="433961"/>
              </a:xfrm>
              <a:prstGeom prst="rect">
                <a:avLst/>
              </a:prstGeom>
            </p:spPr>
          </p:pic>
        </p:grp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12F042BE-5745-EE44-8787-08D2F7FCC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5688" y="3873424"/>
              <a:ext cx="4678709" cy="66068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57A3EC5-F25B-054F-81BE-BCC16E15D802}"/>
              </a:ext>
            </a:extLst>
          </p:cNvPr>
          <p:cNvSpPr txBox="1"/>
          <p:nvPr/>
        </p:nvSpPr>
        <p:spPr>
          <a:xfrm>
            <a:off x="6310860" y="5572593"/>
            <a:ext cx="572624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Who to collaborate more?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Who to collaborate less?</a:t>
            </a:r>
          </a:p>
        </p:txBody>
      </p:sp>
    </p:spTree>
    <p:extLst>
      <p:ext uri="{BB962C8B-B14F-4D97-AF65-F5344CB8AC3E}">
        <p14:creationId xmlns:p14="http://schemas.microsoft.com/office/powerpoint/2010/main" val="399788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85E3B-BC69-EA40-9C9F-61E1881E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859536"/>
            <a:ext cx="4983480" cy="1243584"/>
          </a:xfrm>
        </p:spPr>
        <p:txBody>
          <a:bodyPr>
            <a:normAutofit/>
          </a:bodyPr>
          <a:lstStyle/>
          <a:p>
            <a:r>
              <a:rPr lang="en-US" sz="2600" dirty="0"/>
              <a:t>Adaptively Discover Useful Collaboration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24C81-4E16-FC4C-B411-3AA75E8C8D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912" y="2951733"/>
                <a:ext cx="4832803" cy="1736467"/>
              </a:xfrm>
            </p:spPr>
            <p:txBody>
              <a:bodyPr>
                <a:normAutofit/>
              </a:bodyPr>
              <a:lstStyle/>
              <a:p>
                <a:r>
                  <a:rPr lang="en-US" sz="1800" u="sng" dirty="0"/>
                  <a:t>Messages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  <m:r>
                      <a:rPr lang="en-US" sz="1800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1800" dirty="0"/>
                  <a:t>, …,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u="sng" dirty="0"/>
                  <a:t>Weights of messages</a:t>
                </a:r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controls the collaboration strength between clients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24C81-4E16-FC4C-B411-3AA75E8C8D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912" y="2951733"/>
                <a:ext cx="4832803" cy="1736467"/>
              </a:xfrm>
              <a:blipFill>
                <a:blip r:embed="rId2"/>
                <a:stretch>
                  <a:fillRect l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60B6FDC-5224-0149-B662-8477F012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913" y="1049571"/>
            <a:ext cx="4942705" cy="2743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71017B-8BA8-3947-93C0-524B3C5A6FE0}"/>
              </a:ext>
            </a:extLst>
          </p:cNvPr>
          <p:cNvSpPr/>
          <p:nvPr/>
        </p:nvSpPr>
        <p:spPr>
          <a:xfrm>
            <a:off x="385565" y="2359203"/>
            <a:ext cx="44401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Attentive message passing (AMP):</a:t>
            </a:r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4D2392-7DC2-D244-832C-4CBB1BAA6DD8}"/>
              </a:ext>
            </a:extLst>
          </p:cNvPr>
          <p:cNvGrpSpPr/>
          <p:nvPr/>
        </p:nvGrpSpPr>
        <p:grpSpPr>
          <a:xfrm>
            <a:off x="6524282" y="4144330"/>
            <a:ext cx="5412263" cy="2167239"/>
            <a:chOff x="6376663" y="859536"/>
            <a:chExt cx="5412263" cy="21672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A5A115-965F-094F-A7DD-0BABBFB2D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9075" y="2008480"/>
              <a:ext cx="5289851" cy="1018295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6940A3-19A5-2046-83F2-37A86BA083E6}"/>
                </a:ext>
              </a:extLst>
            </p:cNvPr>
            <p:cNvGrpSpPr/>
            <p:nvPr/>
          </p:nvGrpSpPr>
          <p:grpSpPr>
            <a:xfrm>
              <a:off x="6376663" y="859536"/>
              <a:ext cx="4262017" cy="962264"/>
              <a:chOff x="471654" y="2675079"/>
              <a:chExt cx="4262017" cy="962264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835CB1EC-8754-2D4D-9C03-6AFBEA7BC9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4380" t="84867"/>
              <a:stretch/>
            </p:blipFill>
            <p:spPr>
              <a:xfrm>
                <a:off x="1027052" y="2745675"/>
                <a:ext cx="3706619" cy="43396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8FDA46D0-8EB9-EC46-A469-7FC88B6759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t="12907"/>
              <a:stretch/>
            </p:blipFill>
            <p:spPr>
              <a:xfrm>
                <a:off x="1455443" y="3310629"/>
                <a:ext cx="2235200" cy="287581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4D90E1B-CAF5-5849-BE34-E2B14B9AACB3}"/>
                  </a:ext>
                </a:extLst>
              </p:cNvPr>
              <p:cNvSpPr txBox="1"/>
              <p:nvPr/>
            </p:nvSpPr>
            <p:spPr>
              <a:xfrm>
                <a:off x="600476" y="3268011"/>
                <a:ext cx="9064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</a:p>
            </p:txBody>
          </p:sp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6192060-8C5F-3D4B-B4AE-574CAB2129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17416" r="86209" b="65215"/>
              <a:stretch/>
            </p:blipFill>
            <p:spPr>
              <a:xfrm>
                <a:off x="471654" y="2675079"/>
                <a:ext cx="597045" cy="498080"/>
              </a:xfrm>
              <a:prstGeom prst="rect">
                <a:avLst/>
              </a:prstGeom>
            </p:spPr>
          </p:pic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A4C25A9-8854-8E40-9620-82D75F653960}"/>
              </a:ext>
            </a:extLst>
          </p:cNvPr>
          <p:cNvSpPr txBox="1"/>
          <p:nvPr/>
        </p:nvSpPr>
        <p:spPr>
          <a:xfrm>
            <a:off x="622852" y="5178694"/>
            <a:ext cx="457562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Insight: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Clients with similar models contribute more to each other, because they tend to have similar data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171419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061E-B9E2-834B-BCD8-9A08E2E2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Customized Collaboration of FedAMP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B2C6865-530E-5844-8F72-E9FBF9CF8AB0}"/>
              </a:ext>
            </a:extLst>
          </p:cNvPr>
          <p:cNvSpPr/>
          <p:nvPr/>
        </p:nvSpPr>
        <p:spPr>
          <a:xfrm>
            <a:off x="1524081" y="2716947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30F61B-DFB2-4040-89F7-E6B720DEDCE2}"/>
              </a:ext>
            </a:extLst>
          </p:cNvPr>
          <p:cNvSpPr/>
          <p:nvPr/>
        </p:nvSpPr>
        <p:spPr>
          <a:xfrm>
            <a:off x="1044152" y="2966321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398D31E-25D6-144C-83CF-C2E33A0539BE}"/>
              </a:ext>
            </a:extLst>
          </p:cNvPr>
          <p:cNvSpPr/>
          <p:nvPr/>
        </p:nvSpPr>
        <p:spPr>
          <a:xfrm>
            <a:off x="1862854" y="3083951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70CB5F-3DFC-8E45-8DAA-E27DE873B562}"/>
              </a:ext>
            </a:extLst>
          </p:cNvPr>
          <p:cNvSpPr/>
          <p:nvPr/>
        </p:nvSpPr>
        <p:spPr>
          <a:xfrm>
            <a:off x="1382925" y="3333325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9DC585-98C8-7140-BD5C-E76C37C6489E}"/>
              </a:ext>
            </a:extLst>
          </p:cNvPr>
          <p:cNvSpPr/>
          <p:nvPr/>
        </p:nvSpPr>
        <p:spPr>
          <a:xfrm>
            <a:off x="1804039" y="3450954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3B6A332-6423-3345-8DB8-7DD2BD5E11B9}"/>
              </a:ext>
            </a:extLst>
          </p:cNvPr>
          <p:cNvSpPr/>
          <p:nvPr/>
        </p:nvSpPr>
        <p:spPr>
          <a:xfrm>
            <a:off x="985337" y="3481536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9B5CE5-3827-7848-9744-B36F79C55085}"/>
              </a:ext>
            </a:extLst>
          </p:cNvPr>
          <p:cNvSpPr/>
          <p:nvPr/>
        </p:nvSpPr>
        <p:spPr>
          <a:xfrm>
            <a:off x="2065177" y="5198353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A8CB43-2B58-9B4B-92ED-265CFD606CE7}"/>
              </a:ext>
            </a:extLst>
          </p:cNvPr>
          <p:cNvSpPr/>
          <p:nvPr/>
        </p:nvSpPr>
        <p:spPr>
          <a:xfrm>
            <a:off x="1698172" y="5315983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96F988-9FFF-6C4D-AFDC-8804930F4BD3}"/>
              </a:ext>
            </a:extLst>
          </p:cNvPr>
          <p:cNvSpPr/>
          <p:nvPr/>
        </p:nvSpPr>
        <p:spPr>
          <a:xfrm>
            <a:off x="2314551" y="4619615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34329C6-4015-7748-9D60-4D6D0D4D2246}"/>
              </a:ext>
            </a:extLst>
          </p:cNvPr>
          <p:cNvSpPr/>
          <p:nvPr/>
        </p:nvSpPr>
        <p:spPr>
          <a:xfrm>
            <a:off x="1834623" y="4868989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B280BB-E614-7D41-82FA-E82F9E0FB571}"/>
              </a:ext>
            </a:extLst>
          </p:cNvPr>
          <p:cNvSpPr/>
          <p:nvPr/>
        </p:nvSpPr>
        <p:spPr>
          <a:xfrm>
            <a:off x="2255736" y="4986619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E64711-4C9C-0949-9AEC-BF47C5246F76}"/>
              </a:ext>
            </a:extLst>
          </p:cNvPr>
          <p:cNvSpPr/>
          <p:nvPr/>
        </p:nvSpPr>
        <p:spPr>
          <a:xfrm>
            <a:off x="1437035" y="5017200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93D091-6D3A-FC45-8247-13F42AEB3FB4}"/>
              </a:ext>
            </a:extLst>
          </p:cNvPr>
          <p:cNvCxnSpPr>
            <a:stCxn id="7" idx="0"/>
            <a:endCxn id="4" idx="4"/>
          </p:cNvCxnSpPr>
          <p:nvPr/>
        </p:nvCxnSpPr>
        <p:spPr>
          <a:xfrm flipV="1">
            <a:off x="1441740" y="2834576"/>
            <a:ext cx="141156" cy="4987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F6DF69-0CC2-4147-BEC1-9C1AD29DC386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1102967" y="3083951"/>
            <a:ext cx="297184" cy="2666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DFAE2-2B0C-8E41-8D9C-EFED8AFCE49B}"/>
              </a:ext>
            </a:extLst>
          </p:cNvPr>
          <p:cNvCxnSpPr>
            <a:stCxn id="9" idx="6"/>
            <a:endCxn id="7" idx="3"/>
          </p:cNvCxnSpPr>
          <p:nvPr/>
        </p:nvCxnSpPr>
        <p:spPr>
          <a:xfrm flipV="1">
            <a:off x="1102967" y="3433728"/>
            <a:ext cx="297185" cy="1066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DB91E-D251-4B43-989E-5CCACDE563FE}"/>
              </a:ext>
            </a:extLst>
          </p:cNvPr>
          <p:cNvCxnSpPr>
            <a:stCxn id="8" idx="2"/>
            <a:endCxn id="7" idx="5"/>
          </p:cNvCxnSpPr>
          <p:nvPr/>
        </p:nvCxnSpPr>
        <p:spPr>
          <a:xfrm flipH="1" flipV="1">
            <a:off x="1483328" y="3433728"/>
            <a:ext cx="320711" cy="760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3C1C649-EB3F-CB4C-9D0A-4DA81D1FF519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483328" y="3184354"/>
            <a:ext cx="396752" cy="16619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696E95-2A57-2D48-B13A-85273C67131F}"/>
              </a:ext>
            </a:extLst>
          </p:cNvPr>
          <p:cNvCxnSpPr>
            <a:stCxn id="13" idx="1"/>
            <a:endCxn id="7" idx="4"/>
          </p:cNvCxnSpPr>
          <p:nvPr/>
        </p:nvCxnSpPr>
        <p:spPr>
          <a:xfrm flipH="1" flipV="1">
            <a:off x="1441740" y="3450954"/>
            <a:ext cx="410109" cy="1435261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5B87E3-372D-804D-96A8-FDB4D46F07CE}"/>
              </a:ext>
            </a:extLst>
          </p:cNvPr>
          <p:cNvCxnSpPr>
            <a:stCxn id="15" idx="0"/>
            <a:endCxn id="7" idx="4"/>
          </p:cNvCxnSpPr>
          <p:nvPr/>
        </p:nvCxnSpPr>
        <p:spPr>
          <a:xfrm flipH="1" flipV="1">
            <a:off x="1441740" y="3450954"/>
            <a:ext cx="54110" cy="1566246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368681-3914-5441-92A9-D7F95AF6EE08}"/>
              </a:ext>
            </a:extLst>
          </p:cNvPr>
          <p:cNvCxnSpPr>
            <a:stCxn id="12" idx="1"/>
            <a:endCxn id="7" idx="5"/>
          </p:cNvCxnSpPr>
          <p:nvPr/>
        </p:nvCxnSpPr>
        <p:spPr>
          <a:xfrm flipH="1" flipV="1">
            <a:off x="1483328" y="3433728"/>
            <a:ext cx="848449" cy="1203113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466B068-6EEC-7642-82E9-4BB718DFEAFE}"/>
              </a:ext>
            </a:extLst>
          </p:cNvPr>
          <p:cNvCxnSpPr>
            <a:stCxn id="14" idx="1"/>
            <a:endCxn id="7" idx="5"/>
          </p:cNvCxnSpPr>
          <p:nvPr/>
        </p:nvCxnSpPr>
        <p:spPr>
          <a:xfrm flipH="1" flipV="1">
            <a:off x="1483328" y="3433728"/>
            <a:ext cx="789634" cy="1570117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D2C3CA-E2A9-BE4C-B52D-5C469531A0F5}"/>
              </a:ext>
            </a:extLst>
          </p:cNvPr>
          <p:cNvCxnSpPr>
            <a:stCxn id="10" idx="0"/>
            <a:endCxn id="7" idx="5"/>
          </p:cNvCxnSpPr>
          <p:nvPr/>
        </p:nvCxnSpPr>
        <p:spPr>
          <a:xfrm flipH="1" flipV="1">
            <a:off x="1483328" y="3433728"/>
            <a:ext cx="640664" cy="1764625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A1CDC1-5533-0247-B06B-46A747C657D7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flipH="1" flipV="1">
            <a:off x="1441740" y="3450954"/>
            <a:ext cx="315247" cy="186502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hevron 26">
            <a:extLst>
              <a:ext uri="{FF2B5EF4-FFF2-40B4-BE49-F238E27FC236}">
                <a16:creationId xmlns:a16="http://schemas.microsoft.com/office/drawing/2014/main" id="{6E4E5C3F-2687-0C46-B152-8856349973AF}"/>
              </a:ext>
            </a:extLst>
          </p:cNvPr>
          <p:cNvSpPr/>
          <p:nvPr/>
        </p:nvSpPr>
        <p:spPr>
          <a:xfrm rot="20417873">
            <a:off x="2181692" y="2683349"/>
            <a:ext cx="500977" cy="557564"/>
          </a:xfrm>
          <a:prstGeom prst="chevron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8" name="Chevron 27">
            <a:extLst>
              <a:ext uri="{FF2B5EF4-FFF2-40B4-BE49-F238E27FC236}">
                <a16:creationId xmlns:a16="http://schemas.microsoft.com/office/drawing/2014/main" id="{E5DFBCEC-4A26-854B-A8C8-5965B178F93E}"/>
              </a:ext>
            </a:extLst>
          </p:cNvPr>
          <p:cNvSpPr/>
          <p:nvPr/>
        </p:nvSpPr>
        <p:spPr>
          <a:xfrm rot="2590204">
            <a:off x="2395895" y="5082534"/>
            <a:ext cx="500977" cy="557564"/>
          </a:xfrm>
          <a:prstGeom prst="chevron">
            <a:avLst/>
          </a:prstGeom>
          <a:solidFill>
            <a:srgbClr val="D3D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ABF5DF-F544-7145-B804-04B64C5DED6E}"/>
              </a:ext>
            </a:extLst>
          </p:cNvPr>
          <p:cNvSpPr txBox="1"/>
          <p:nvPr/>
        </p:nvSpPr>
        <p:spPr>
          <a:xfrm>
            <a:off x="860411" y="5885478"/>
            <a:ext cx="1910779" cy="468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Current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19FF8E-5C4B-214C-96A8-D665F032E447}"/>
                  </a:ext>
                </a:extLst>
              </p:cNvPr>
              <p:cNvSpPr txBox="1"/>
              <p:nvPr/>
            </p:nvSpPr>
            <p:spPr>
              <a:xfrm>
                <a:off x="1078615" y="3307852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19FF8E-5C4B-214C-96A8-D665F032E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15" y="3307852"/>
                <a:ext cx="554639" cy="528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C6BE0A-76DC-5343-AC58-A2E0B486AA2E}"/>
                  </a:ext>
                </a:extLst>
              </p:cNvPr>
              <p:cNvSpPr txBox="1"/>
              <p:nvPr/>
            </p:nvSpPr>
            <p:spPr>
              <a:xfrm>
                <a:off x="546154" y="3304408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C6BE0A-76DC-5343-AC58-A2E0B486A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54" y="3304408"/>
                <a:ext cx="554639" cy="528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A02DA0-FF46-8946-9659-DC80668AECB0}"/>
                  </a:ext>
                </a:extLst>
              </p:cNvPr>
              <p:cNvSpPr txBox="1"/>
              <p:nvPr/>
            </p:nvSpPr>
            <p:spPr>
              <a:xfrm>
                <a:off x="795514" y="2539094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FA02DA0-FF46-8946-9659-DC80668A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14" y="2539094"/>
                <a:ext cx="554639" cy="528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5B824E-F0D0-BD44-9F31-18F5C67EE58C}"/>
                  </a:ext>
                </a:extLst>
              </p:cNvPr>
              <p:cNvSpPr txBox="1"/>
              <p:nvPr/>
            </p:nvSpPr>
            <p:spPr>
              <a:xfrm>
                <a:off x="1483328" y="2342710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C5B824E-F0D0-BD44-9F31-18F5C67EE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328" y="2342710"/>
                <a:ext cx="554639" cy="528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DB1DC3-87C6-5149-9B56-502DC4830F22}"/>
                  </a:ext>
                </a:extLst>
              </p:cNvPr>
              <p:cNvSpPr txBox="1"/>
              <p:nvPr/>
            </p:nvSpPr>
            <p:spPr>
              <a:xfrm>
                <a:off x="1893210" y="2808714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5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DB1DC3-87C6-5149-9B56-502DC4830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210" y="2808714"/>
                <a:ext cx="554639" cy="528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59729B-C705-5C49-8C36-99F2395A88FC}"/>
                  </a:ext>
                </a:extLst>
              </p:cNvPr>
              <p:cNvSpPr txBox="1"/>
              <p:nvPr/>
            </p:nvSpPr>
            <p:spPr>
              <a:xfrm>
                <a:off x="1894139" y="3264463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659729B-C705-5C49-8C36-99F2395A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139" y="3264463"/>
                <a:ext cx="554639" cy="5283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A1B90-BCCE-1746-94CB-CD049D784A26}"/>
                  </a:ext>
                </a:extLst>
              </p:cNvPr>
              <p:cNvSpPr txBox="1"/>
              <p:nvPr/>
            </p:nvSpPr>
            <p:spPr>
              <a:xfrm>
                <a:off x="1017922" y="4753179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7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21A1B90-BCCE-1746-94CB-CD049D784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922" y="4753179"/>
                <a:ext cx="554639" cy="528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F5F46B-A885-3245-82BE-BF2FB7C5DF18}"/>
                  </a:ext>
                </a:extLst>
              </p:cNvPr>
              <p:cNvSpPr txBox="1"/>
              <p:nvPr/>
            </p:nvSpPr>
            <p:spPr>
              <a:xfrm>
                <a:off x="1389933" y="5297272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8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F5F46B-A885-3245-82BE-BF2FB7C5D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933" y="5297272"/>
                <a:ext cx="554639" cy="528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621B9D-2115-5647-B73A-54084A8A4100}"/>
                  </a:ext>
                </a:extLst>
              </p:cNvPr>
              <p:cNvSpPr txBox="1"/>
              <p:nvPr/>
            </p:nvSpPr>
            <p:spPr>
              <a:xfrm>
                <a:off x="1606626" y="4813901"/>
                <a:ext cx="55463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9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9621B9D-2115-5647-B73A-54084A8A4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6626" y="4813901"/>
                <a:ext cx="554639" cy="5283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80F6B-A415-7D40-BF5E-65F35AD6FA1C}"/>
                  </a:ext>
                </a:extLst>
              </p:cNvPr>
              <p:cNvSpPr txBox="1"/>
              <p:nvPr/>
            </p:nvSpPr>
            <p:spPr>
              <a:xfrm>
                <a:off x="1880080" y="5140626"/>
                <a:ext cx="615618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5580F6B-A415-7D40-BF5E-65F35AD6F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80" y="5140626"/>
                <a:ext cx="615618" cy="5283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8C2EA3-8BAC-B249-95AD-ABB3BDCA5B85}"/>
                  </a:ext>
                </a:extLst>
              </p:cNvPr>
              <p:cNvSpPr txBox="1"/>
              <p:nvPr/>
            </p:nvSpPr>
            <p:spPr>
              <a:xfrm>
                <a:off x="2206260" y="4896878"/>
                <a:ext cx="615618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E8C2EA3-8BAC-B249-95AD-ABB3BDCA5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260" y="4896878"/>
                <a:ext cx="615618" cy="52835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FC096C-C8FC-AA43-8295-7C95901CFE62}"/>
                  </a:ext>
                </a:extLst>
              </p:cNvPr>
              <p:cNvSpPr txBox="1"/>
              <p:nvPr/>
            </p:nvSpPr>
            <p:spPr>
              <a:xfrm>
                <a:off x="2322500" y="4409044"/>
                <a:ext cx="615618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𝑘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FC096C-C8FC-AA43-8295-7C95901CF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500" y="4409044"/>
                <a:ext cx="615618" cy="528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D76BACD-DFD5-104F-8C8B-6F028098FB4C}"/>
              </a:ext>
            </a:extLst>
          </p:cNvPr>
          <p:cNvSpPr/>
          <p:nvPr/>
        </p:nvSpPr>
        <p:spPr>
          <a:xfrm>
            <a:off x="507761" y="2272309"/>
            <a:ext cx="2794880" cy="40370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AAC0C07-807F-7448-A6CB-8C09EA0077C4}"/>
              </a:ext>
            </a:extLst>
          </p:cNvPr>
          <p:cNvSpPr/>
          <p:nvPr/>
        </p:nvSpPr>
        <p:spPr>
          <a:xfrm>
            <a:off x="5280930" y="2460205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E2D828D-AC95-8747-988C-B2C5883525FB}"/>
              </a:ext>
            </a:extLst>
          </p:cNvPr>
          <p:cNvSpPr/>
          <p:nvPr/>
        </p:nvSpPr>
        <p:spPr>
          <a:xfrm>
            <a:off x="5128388" y="2575391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22DCC5D-724F-1940-B187-B07C38445204}"/>
              </a:ext>
            </a:extLst>
          </p:cNvPr>
          <p:cNvSpPr/>
          <p:nvPr/>
        </p:nvSpPr>
        <p:spPr>
          <a:xfrm>
            <a:off x="5534721" y="2549656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3FA4D9B-ED60-B248-9565-7C110C2C5511}"/>
              </a:ext>
            </a:extLst>
          </p:cNvPr>
          <p:cNvSpPr/>
          <p:nvPr/>
        </p:nvSpPr>
        <p:spPr>
          <a:xfrm>
            <a:off x="5323364" y="2706916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6F3297A-CA8E-374E-BB0E-8347F6E30AFB}"/>
              </a:ext>
            </a:extLst>
          </p:cNvPr>
          <p:cNvSpPr/>
          <p:nvPr/>
        </p:nvSpPr>
        <p:spPr>
          <a:xfrm>
            <a:off x="5524950" y="2834576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BA90391-6545-054A-BD23-ADCA5E510B09}"/>
              </a:ext>
            </a:extLst>
          </p:cNvPr>
          <p:cNvSpPr/>
          <p:nvPr/>
        </p:nvSpPr>
        <p:spPr>
          <a:xfrm>
            <a:off x="5112892" y="2778203"/>
            <a:ext cx="117629" cy="117629"/>
          </a:xfrm>
          <a:prstGeom prst="ellipse">
            <a:avLst/>
          </a:prstGeom>
          <a:solidFill>
            <a:srgbClr val="EA0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EC87D5E-2A95-9E42-851C-4CE26688B264}"/>
              </a:ext>
            </a:extLst>
          </p:cNvPr>
          <p:cNvSpPr/>
          <p:nvPr/>
        </p:nvSpPr>
        <p:spPr>
          <a:xfrm>
            <a:off x="5601264" y="5302501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E9E9650-52C3-964B-95C9-F70EE9A70830}"/>
              </a:ext>
            </a:extLst>
          </p:cNvPr>
          <p:cNvSpPr/>
          <p:nvPr/>
        </p:nvSpPr>
        <p:spPr>
          <a:xfrm>
            <a:off x="5534720" y="5516403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7BBCB31-BC24-3147-8B10-180AFBC05087}"/>
              </a:ext>
            </a:extLst>
          </p:cNvPr>
          <p:cNvSpPr/>
          <p:nvPr/>
        </p:nvSpPr>
        <p:spPr>
          <a:xfrm>
            <a:off x="5901200" y="5356765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7A783D3-C7B3-AA42-8906-26FD698C4DB3}"/>
              </a:ext>
            </a:extLst>
          </p:cNvPr>
          <p:cNvSpPr/>
          <p:nvPr/>
        </p:nvSpPr>
        <p:spPr>
          <a:xfrm>
            <a:off x="5439342" y="5325025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2C1B59-146B-6E44-B8E2-EC94CE796CF8}"/>
              </a:ext>
            </a:extLst>
          </p:cNvPr>
          <p:cNvSpPr/>
          <p:nvPr/>
        </p:nvSpPr>
        <p:spPr>
          <a:xfrm>
            <a:off x="5761535" y="5509970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8D7F142-FD41-4B4D-AEEA-17A98023C6BA}"/>
              </a:ext>
            </a:extLst>
          </p:cNvPr>
          <p:cNvSpPr/>
          <p:nvPr/>
        </p:nvSpPr>
        <p:spPr>
          <a:xfrm>
            <a:off x="5768195" y="5198807"/>
            <a:ext cx="117629" cy="11762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5D5A36D-CE15-5A46-B945-15CB138398C6}"/>
              </a:ext>
            </a:extLst>
          </p:cNvPr>
          <p:cNvCxnSpPr>
            <a:stCxn id="46" idx="0"/>
            <a:endCxn id="43" idx="4"/>
          </p:cNvCxnSpPr>
          <p:nvPr/>
        </p:nvCxnSpPr>
        <p:spPr>
          <a:xfrm flipH="1" flipV="1">
            <a:off x="5339745" y="2577835"/>
            <a:ext cx="42434" cy="12908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4770F2A-3260-6245-8B3A-AC22898388C8}"/>
              </a:ext>
            </a:extLst>
          </p:cNvPr>
          <p:cNvCxnSpPr>
            <a:stCxn id="44" idx="4"/>
            <a:endCxn id="46" idx="1"/>
          </p:cNvCxnSpPr>
          <p:nvPr/>
        </p:nvCxnSpPr>
        <p:spPr>
          <a:xfrm>
            <a:off x="5187203" y="2693020"/>
            <a:ext cx="153387" cy="3112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6D04C8B-9B65-7F46-BF46-516F237D9E4F}"/>
              </a:ext>
            </a:extLst>
          </p:cNvPr>
          <p:cNvCxnSpPr>
            <a:stCxn id="48" idx="6"/>
            <a:endCxn id="46" idx="3"/>
          </p:cNvCxnSpPr>
          <p:nvPr/>
        </p:nvCxnSpPr>
        <p:spPr>
          <a:xfrm flipV="1">
            <a:off x="5230521" y="2807319"/>
            <a:ext cx="110069" cy="297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56345C-4AD0-AA42-9D56-8F859F9D2030}"/>
              </a:ext>
            </a:extLst>
          </p:cNvPr>
          <p:cNvCxnSpPr>
            <a:stCxn id="47" idx="2"/>
            <a:endCxn id="46" idx="5"/>
          </p:cNvCxnSpPr>
          <p:nvPr/>
        </p:nvCxnSpPr>
        <p:spPr>
          <a:xfrm flipH="1" flipV="1">
            <a:off x="5423767" y="2807319"/>
            <a:ext cx="101183" cy="860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2E6B1D-D369-F041-A229-B871170AC295}"/>
              </a:ext>
            </a:extLst>
          </p:cNvPr>
          <p:cNvCxnSpPr>
            <a:stCxn id="45" idx="3"/>
            <a:endCxn id="46" idx="7"/>
          </p:cNvCxnSpPr>
          <p:nvPr/>
        </p:nvCxnSpPr>
        <p:spPr>
          <a:xfrm flipH="1">
            <a:off x="5423767" y="2650059"/>
            <a:ext cx="128180" cy="740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AE4864-AF7E-D14C-B6AD-DB4CD685A7C1}"/>
              </a:ext>
            </a:extLst>
          </p:cNvPr>
          <p:cNvCxnSpPr>
            <a:stCxn id="52" idx="1"/>
            <a:endCxn id="46" idx="4"/>
          </p:cNvCxnSpPr>
          <p:nvPr/>
        </p:nvCxnSpPr>
        <p:spPr>
          <a:xfrm flipH="1" flipV="1">
            <a:off x="5382179" y="2824545"/>
            <a:ext cx="74388" cy="2517706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320DAA-94A7-674D-AA27-2AF9EF6A2C82}"/>
              </a:ext>
            </a:extLst>
          </p:cNvPr>
          <p:cNvCxnSpPr>
            <a:stCxn id="54" idx="0"/>
            <a:endCxn id="46" idx="4"/>
          </p:cNvCxnSpPr>
          <p:nvPr/>
        </p:nvCxnSpPr>
        <p:spPr>
          <a:xfrm flipH="1" flipV="1">
            <a:off x="5382179" y="2824545"/>
            <a:ext cx="444831" cy="2374262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B583B3-4CFD-4645-9F62-B5DD64FA2088}"/>
              </a:ext>
            </a:extLst>
          </p:cNvPr>
          <p:cNvCxnSpPr>
            <a:stCxn id="51" idx="1"/>
            <a:endCxn id="46" idx="5"/>
          </p:cNvCxnSpPr>
          <p:nvPr/>
        </p:nvCxnSpPr>
        <p:spPr>
          <a:xfrm flipH="1" flipV="1">
            <a:off x="5423767" y="2807319"/>
            <a:ext cx="494659" cy="2566673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01616C2-AB47-E841-952C-68DE2EEFB0FD}"/>
              </a:ext>
            </a:extLst>
          </p:cNvPr>
          <p:cNvCxnSpPr>
            <a:stCxn id="53" idx="1"/>
            <a:endCxn id="46" idx="5"/>
          </p:cNvCxnSpPr>
          <p:nvPr/>
        </p:nvCxnSpPr>
        <p:spPr>
          <a:xfrm flipH="1" flipV="1">
            <a:off x="5423767" y="2807319"/>
            <a:ext cx="354994" cy="2719877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2F6A8C-7CE4-5342-B230-1675C6F53053}"/>
              </a:ext>
            </a:extLst>
          </p:cNvPr>
          <p:cNvCxnSpPr>
            <a:stCxn id="49" idx="0"/>
            <a:endCxn id="46" idx="5"/>
          </p:cNvCxnSpPr>
          <p:nvPr/>
        </p:nvCxnSpPr>
        <p:spPr>
          <a:xfrm flipH="1" flipV="1">
            <a:off x="5423767" y="2807319"/>
            <a:ext cx="236311" cy="2495183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4BFF8B4-925C-BA46-8C6D-C2ECA1340B20}"/>
              </a:ext>
            </a:extLst>
          </p:cNvPr>
          <p:cNvCxnSpPr>
            <a:stCxn id="50" idx="0"/>
            <a:endCxn id="46" idx="4"/>
          </p:cNvCxnSpPr>
          <p:nvPr/>
        </p:nvCxnSpPr>
        <p:spPr>
          <a:xfrm flipH="1" flipV="1">
            <a:off x="5382179" y="2824545"/>
            <a:ext cx="211356" cy="2691858"/>
          </a:xfrm>
          <a:prstGeom prst="line">
            <a:avLst/>
          </a:prstGeom>
          <a:ln w="31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A1B449C-1FF0-8944-8B27-963185714F3A}"/>
              </a:ext>
            </a:extLst>
          </p:cNvPr>
          <p:cNvSpPr txBox="1"/>
          <p:nvPr/>
        </p:nvSpPr>
        <p:spPr>
          <a:xfrm>
            <a:off x="3862048" y="5885478"/>
            <a:ext cx="2381678" cy="468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After a few iterations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AB661AA-FE1E-F345-9BAC-CDB75339FFED}"/>
                  </a:ext>
                </a:extLst>
              </p:cNvPr>
              <p:cNvSpPr txBox="1"/>
              <p:nvPr/>
            </p:nvSpPr>
            <p:spPr>
              <a:xfrm>
                <a:off x="5164948" y="2654407"/>
                <a:ext cx="62420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AB661AA-FE1E-F345-9BAC-CDB75339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948" y="2654407"/>
                <a:ext cx="624209" cy="5283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CECEA5-A8F3-054D-88DF-78517D318A0A}"/>
                  </a:ext>
                </a:extLst>
              </p:cNvPr>
              <p:cNvSpPr txBox="1"/>
              <p:nvPr/>
            </p:nvSpPr>
            <p:spPr>
              <a:xfrm>
                <a:off x="4602177" y="2707168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CECEA5-A8F3-054D-88DF-78517D318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177" y="2707168"/>
                <a:ext cx="624210" cy="5283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B078B89-B112-5346-B4CB-F166BA89D25E}"/>
                  </a:ext>
                </a:extLst>
              </p:cNvPr>
              <p:cNvSpPr txBox="1"/>
              <p:nvPr/>
            </p:nvSpPr>
            <p:spPr>
              <a:xfrm>
                <a:off x="4658231" y="2266278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3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B078B89-B112-5346-B4CB-F166BA89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31" y="2266278"/>
                <a:ext cx="624210" cy="5283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FD69560-0887-4E44-9754-D1E188549295}"/>
                  </a:ext>
                </a:extLst>
              </p:cNvPr>
              <p:cNvSpPr txBox="1"/>
              <p:nvPr/>
            </p:nvSpPr>
            <p:spPr>
              <a:xfrm>
                <a:off x="5568419" y="2266884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5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FD69560-0887-4E44-9754-D1E188549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419" y="2266884"/>
                <a:ext cx="624210" cy="52835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6C1AAAB-B1C4-F64D-8762-FA8ABA140A5F}"/>
                  </a:ext>
                </a:extLst>
              </p:cNvPr>
              <p:cNvSpPr txBox="1"/>
              <p:nvPr/>
            </p:nvSpPr>
            <p:spPr>
              <a:xfrm>
                <a:off x="5560215" y="2627208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5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6C1AAAB-B1C4-F64D-8762-FA8ABA14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215" y="2627208"/>
                <a:ext cx="624210" cy="52835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83D6F5C-4FFD-2C47-8C36-0E2479671029}"/>
                  </a:ext>
                </a:extLst>
              </p:cNvPr>
              <p:cNvSpPr txBox="1"/>
              <p:nvPr/>
            </p:nvSpPr>
            <p:spPr>
              <a:xfrm>
                <a:off x="4926836" y="5061802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7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83D6F5C-4FFD-2C47-8C36-0E2479671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836" y="5061802"/>
                <a:ext cx="624210" cy="52835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3063950-298A-CC41-885A-FF6E57D4A5D6}"/>
                  </a:ext>
                </a:extLst>
              </p:cNvPr>
              <p:cNvSpPr txBox="1"/>
              <p:nvPr/>
            </p:nvSpPr>
            <p:spPr>
              <a:xfrm>
                <a:off x="5069816" y="5432440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8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3063950-298A-CC41-885A-FF6E57D4A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816" y="5432440"/>
                <a:ext cx="624210" cy="52835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3AE6E3-7411-9640-A0AC-63475D4C8A01}"/>
                  </a:ext>
                </a:extLst>
              </p:cNvPr>
              <p:cNvSpPr txBox="1"/>
              <p:nvPr/>
            </p:nvSpPr>
            <p:spPr>
              <a:xfrm>
                <a:off x="5358029" y="4855379"/>
                <a:ext cx="624210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9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13AE6E3-7411-9640-A0AC-63475D4C8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029" y="4855379"/>
                <a:ext cx="624210" cy="52835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8EA87F-5635-9C4F-AE35-C338E8B9D3FD}"/>
                  </a:ext>
                </a:extLst>
              </p:cNvPr>
              <p:cNvSpPr txBox="1"/>
              <p:nvPr/>
            </p:nvSpPr>
            <p:spPr>
              <a:xfrm>
                <a:off x="5570655" y="5464435"/>
                <a:ext cx="62420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0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58EA87F-5635-9C4F-AE35-C338E8B9D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0655" y="5464435"/>
                <a:ext cx="624209" cy="52835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B9E90C-52FB-DC43-88C3-CAB3A357D99E}"/>
                  </a:ext>
                </a:extLst>
              </p:cNvPr>
              <p:cNvSpPr txBox="1"/>
              <p:nvPr/>
            </p:nvSpPr>
            <p:spPr>
              <a:xfrm>
                <a:off x="5739589" y="4855116"/>
                <a:ext cx="62420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1B9E90C-52FB-DC43-88C3-CAB3A357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589" y="4855116"/>
                <a:ext cx="624209" cy="52835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3829513-DE00-3249-B690-9EF1AA6C5864}"/>
                  </a:ext>
                </a:extLst>
              </p:cNvPr>
              <p:cNvSpPr txBox="1"/>
              <p:nvPr/>
            </p:nvSpPr>
            <p:spPr>
              <a:xfrm>
                <a:off x="5932605" y="5212880"/>
                <a:ext cx="624209" cy="528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3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2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3829513-DE00-3249-B690-9EF1AA6C5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605" y="5212880"/>
                <a:ext cx="624209" cy="52835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Rectangle 77">
            <a:extLst>
              <a:ext uri="{FF2B5EF4-FFF2-40B4-BE49-F238E27FC236}">
                <a16:creationId xmlns:a16="http://schemas.microsoft.com/office/drawing/2014/main" id="{952038F7-4DEF-C24B-86C4-01C79357743F}"/>
              </a:ext>
            </a:extLst>
          </p:cNvPr>
          <p:cNvSpPr/>
          <p:nvPr/>
        </p:nvSpPr>
        <p:spPr>
          <a:xfrm>
            <a:off x="3625905" y="2272309"/>
            <a:ext cx="2794880" cy="40370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F9C570E2-4E31-B849-A751-7FE0A96BAD31}"/>
              </a:ext>
            </a:extLst>
          </p:cNvPr>
          <p:cNvSpPr/>
          <p:nvPr/>
        </p:nvSpPr>
        <p:spPr>
          <a:xfrm>
            <a:off x="3369272" y="4083806"/>
            <a:ext cx="215045" cy="29966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E2086D5-65F7-FC42-986A-A5D3BF219537}"/>
                  </a:ext>
                </a:extLst>
              </p:cNvPr>
              <p:cNvSpPr/>
              <p:nvPr/>
            </p:nvSpPr>
            <p:spPr>
              <a:xfrm>
                <a:off x="5109129" y="2217881"/>
                <a:ext cx="616194" cy="4118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</a:rPr>
                            <m:t>4</m:t>
                          </m:r>
                        </m:sub>
                        <m: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E2086D5-65F7-FC42-986A-A5D3BF219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29" y="2217881"/>
                <a:ext cx="616194" cy="411844"/>
              </a:xfrm>
              <a:prstGeom prst="rect">
                <a:avLst/>
              </a:prstGeom>
              <a:blipFill>
                <a:blip r:embed="rId2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CFBA7738-C7D9-B243-9A21-99EBF5F3AD34}"/>
              </a:ext>
            </a:extLst>
          </p:cNvPr>
          <p:cNvGrpSpPr/>
          <p:nvPr/>
        </p:nvGrpSpPr>
        <p:grpSpPr>
          <a:xfrm>
            <a:off x="6732782" y="2182923"/>
            <a:ext cx="5256018" cy="2252052"/>
            <a:chOff x="7362702" y="2172763"/>
            <a:chExt cx="5256018" cy="2252052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48F45026-2B8B-4741-BAA2-FB8BD9D09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t="12907"/>
            <a:stretch/>
          </p:blipFill>
          <p:spPr>
            <a:xfrm>
              <a:off x="8372820" y="2556992"/>
              <a:ext cx="2235200" cy="287581"/>
            </a:xfrm>
            <a:prstGeom prst="rect">
              <a:avLst/>
            </a:prstGeom>
            <a:ln>
              <a:noFill/>
            </a:ln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65E832-3BCA-8D4E-A1D8-4BF7A6340002}"/>
                </a:ext>
              </a:extLst>
            </p:cNvPr>
            <p:cNvSpPr txBox="1"/>
            <p:nvPr/>
          </p:nvSpPr>
          <p:spPr>
            <a:xfrm>
              <a:off x="7366000" y="2172763"/>
              <a:ext cx="13905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Recall that </a:t>
              </a: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DED10532-E349-534F-A665-38A9B3BA20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932227" y="3011065"/>
              <a:ext cx="3838441" cy="738899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4341234-4D91-E349-8676-6B46567A786F}"/>
                </a:ext>
              </a:extLst>
            </p:cNvPr>
            <p:cNvSpPr txBox="1"/>
            <p:nvPr/>
          </p:nvSpPr>
          <p:spPr>
            <a:xfrm>
              <a:off x="10588680" y="2518777"/>
              <a:ext cx="234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,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AF873F7-E391-5048-A3ED-5D82E6037E87}"/>
                </a:ext>
              </a:extLst>
            </p:cNvPr>
            <p:cNvSpPr txBox="1"/>
            <p:nvPr/>
          </p:nvSpPr>
          <p:spPr>
            <a:xfrm>
              <a:off x="7362702" y="2772893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and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3BB0161-501F-D441-B08F-DFE694783713}"/>
                </a:ext>
              </a:extLst>
            </p:cNvPr>
            <p:cNvSpPr txBox="1"/>
            <p:nvPr/>
          </p:nvSpPr>
          <p:spPr>
            <a:xfrm>
              <a:off x="7362702" y="3778484"/>
              <a:ext cx="52560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distributes the message weights in a non-linear manner.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5CC126E-F143-0148-BE2E-C285A39965AF}"/>
              </a:ext>
            </a:extLst>
          </p:cNvPr>
          <p:cNvGrpSpPr/>
          <p:nvPr/>
        </p:nvGrpSpPr>
        <p:grpSpPr>
          <a:xfrm>
            <a:off x="6732782" y="4638459"/>
            <a:ext cx="5347458" cy="1672825"/>
            <a:chOff x="6732782" y="4679965"/>
            <a:chExt cx="5347458" cy="167282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A4BBA3F0-AF10-5043-9295-18A9A7E57679}"/>
                </a:ext>
              </a:extLst>
            </p:cNvPr>
            <p:cNvGrpSpPr/>
            <p:nvPr/>
          </p:nvGrpSpPr>
          <p:grpSpPr>
            <a:xfrm>
              <a:off x="6732782" y="4679965"/>
              <a:ext cx="5347458" cy="1672825"/>
              <a:chOff x="7037582" y="4986617"/>
              <a:chExt cx="5347458" cy="1672825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82C44C8A-561D-6D41-B3E2-B66B705BCCF7}"/>
                  </a:ext>
                </a:extLst>
              </p:cNvPr>
              <p:cNvSpPr txBox="1"/>
              <p:nvPr/>
            </p:nvSpPr>
            <p:spPr>
              <a:xfrm>
                <a:off x="7048722" y="5336003"/>
                <a:ext cx="5336318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u="sng" dirty="0"/>
                  <a:t>Encourage useful collaborations</a:t>
                </a:r>
                <a:r>
                  <a:rPr lang="en-US" sz="1600" dirty="0"/>
                  <a:t>: similar models become more similar and collaborate even more.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u="sng" dirty="0"/>
                  <a:t>Reduce harmful collaborations</a:t>
                </a:r>
                <a:r>
                  <a:rPr lang="en-US" sz="1600" dirty="0"/>
                  <a:t>: dissimilar models become more dissimilar and collaborate even less.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ED9C5073-5DC5-074F-BA7F-9BD6B343FCC8}"/>
                  </a:ext>
                </a:extLst>
              </p:cNvPr>
              <p:cNvSpPr txBox="1"/>
              <p:nvPr/>
            </p:nvSpPr>
            <p:spPr>
              <a:xfrm>
                <a:off x="7037582" y="4986617"/>
                <a:ext cx="31557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Customized Collaboration:</a:t>
                </a:r>
                <a:endParaRPr lang="en-US" dirty="0"/>
              </a:p>
            </p:txBody>
          </p:sp>
        </p:grp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55697A-455C-E042-B13F-F322F461FECF}"/>
                </a:ext>
              </a:extLst>
            </p:cNvPr>
            <p:cNvSpPr/>
            <p:nvPr/>
          </p:nvSpPr>
          <p:spPr>
            <a:xfrm>
              <a:off x="6732782" y="4679965"/>
              <a:ext cx="5256018" cy="16728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297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5791-293D-B547-9B98-DEEDC7462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of Experiment Results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8F03B1-C188-D14D-AD4B-8ECB69716E04}"/>
              </a:ext>
            </a:extLst>
          </p:cNvPr>
          <p:cNvGrpSpPr/>
          <p:nvPr/>
        </p:nvGrpSpPr>
        <p:grpSpPr>
          <a:xfrm>
            <a:off x="-17816" y="2395425"/>
            <a:ext cx="12259424" cy="4078688"/>
            <a:chOff x="-17816" y="2099329"/>
            <a:chExt cx="12259424" cy="407868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4D35C4-526E-AE4B-9095-A2412B9C0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5567" y="2099329"/>
              <a:ext cx="5120373" cy="281672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9E48AF-7081-D140-8B0B-CD4E6C74BB91}"/>
                </a:ext>
              </a:extLst>
            </p:cNvPr>
            <p:cNvSpPr txBox="1"/>
            <p:nvPr/>
          </p:nvSpPr>
          <p:spPr>
            <a:xfrm>
              <a:off x="824634" y="5078949"/>
              <a:ext cx="53749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The outstanding performance of FedAMP and HeurFedAMP</a:t>
              </a:r>
            </a:p>
          </p:txBody>
        </p:sp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E0A6F86C-2987-CF40-B82B-8CEC190C7B98}"/>
                </a:ext>
              </a:extLst>
            </p:cNvPr>
            <p:cNvSpPr/>
            <p:nvPr/>
          </p:nvSpPr>
          <p:spPr>
            <a:xfrm>
              <a:off x="957860" y="4361421"/>
              <a:ext cx="157707" cy="464695"/>
            </a:xfrm>
            <a:prstGeom prst="leftBrac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2F3F53-D614-5447-A005-C3952E6DCAFD}"/>
                </a:ext>
              </a:extLst>
            </p:cNvPr>
            <p:cNvSpPr txBox="1"/>
            <p:nvPr/>
          </p:nvSpPr>
          <p:spPr>
            <a:xfrm>
              <a:off x="-17816" y="4466810"/>
              <a:ext cx="103671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b="1" dirty="0">
                  <a:solidFill>
                    <a:srgbClr val="FF0000"/>
                  </a:solidFill>
                </a:rPr>
                <a:t>Our methods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E3F31-AA5A-CA40-90F6-49839E39A523}"/>
                </a:ext>
              </a:extLst>
            </p:cNvPr>
            <p:cNvSpPr/>
            <p:nvPr/>
          </p:nvSpPr>
          <p:spPr>
            <a:xfrm>
              <a:off x="862245" y="5286939"/>
              <a:ext cx="5271366" cy="891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HeurFedAMP is a simplified heuristic version of FedAMP. 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We cannot prove the convergence of HeurFedAMP, but it is much simpler to implement and achieves better performance.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309440-491E-D745-9861-729087B05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1917" y="2121637"/>
              <a:ext cx="3681186" cy="265528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159669-9999-7C44-B8AB-9CE92A95436E}"/>
                </a:ext>
              </a:extLst>
            </p:cNvPr>
            <p:cNvSpPr/>
            <p:nvPr/>
          </p:nvSpPr>
          <p:spPr>
            <a:xfrm>
              <a:off x="6580166" y="5074961"/>
              <a:ext cx="566144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rgbClr val="0070C0"/>
                  </a:solidFill>
                </a:rPr>
                <a:t>Collaboration strength between clients discovered by FedAMP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819DD5-C0C0-7240-9A79-E7BCCDA18638}"/>
                </a:ext>
              </a:extLst>
            </p:cNvPr>
            <p:cNvSpPr/>
            <p:nvPr/>
          </p:nvSpPr>
          <p:spPr>
            <a:xfrm>
              <a:off x="6580166" y="5286939"/>
              <a:ext cx="5522934" cy="8910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Data setting: there are three groups of clients; clients in the same group have similar data distribution.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200" dirty="0"/>
                <a:t>FedAMP accurately identifies the three groups of clients.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B089078-EDDA-024B-BA82-1362D2886237}"/>
              </a:ext>
            </a:extLst>
          </p:cNvPr>
          <p:cNvSpPr txBox="1"/>
          <p:nvPr/>
        </p:nvSpPr>
        <p:spPr>
          <a:xfrm>
            <a:off x="2108996" y="1437788"/>
            <a:ext cx="876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experimental results are provided in the full version of our AAAI 2021 paper.</a:t>
            </a:r>
          </a:p>
        </p:txBody>
      </p:sp>
    </p:spTree>
    <p:extLst>
      <p:ext uri="{BB962C8B-B14F-4D97-AF65-F5344CB8AC3E}">
        <p14:creationId xmlns:p14="http://schemas.microsoft.com/office/powerpoint/2010/main" val="393844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7919-C02C-EB49-8EC2-9E50DD65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A0F2-AA9C-3D42-9010-600A668F6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[1] </a:t>
            </a:r>
            <a:r>
              <a:rPr lang="en-US" dirty="0" err="1"/>
              <a:t>Qiang</a:t>
            </a:r>
            <a:r>
              <a:rPr lang="en-US" dirty="0"/>
              <a:t> Yang, Yang Liu, </a:t>
            </a:r>
            <a:r>
              <a:rPr lang="en-US" dirty="0" err="1"/>
              <a:t>Tianjian</a:t>
            </a:r>
            <a:r>
              <a:rPr lang="en-US" dirty="0"/>
              <a:t> Chen and </a:t>
            </a:r>
            <a:r>
              <a:rPr lang="en-US" dirty="0" err="1"/>
              <a:t>Yongxin</a:t>
            </a:r>
            <a:r>
              <a:rPr lang="en-US" dirty="0"/>
              <a:t> Tong. Federated machine learning: Concept and applications[J]. </a:t>
            </a:r>
            <a:r>
              <a:rPr lang="en-US" i="1" dirty="0"/>
              <a:t>ACM Transactions on Intelligent Systems and Technology (TIST)</a:t>
            </a:r>
            <a:r>
              <a:rPr lang="en-US" dirty="0"/>
              <a:t>, 2019, 10(2): 12.</a:t>
            </a:r>
          </a:p>
          <a:p>
            <a:endParaRPr lang="en-US" dirty="0"/>
          </a:p>
          <a:p>
            <a:r>
              <a:rPr lang="en-US" dirty="0"/>
              <a:t>[2] McMahan, H. Brendan, Eider Moore, Daniel Ramage, and Seth Hampson. "Communication-efficient learning of deep networks from decentralized data." AISTATS (2017).</a:t>
            </a:r>
          </a:p>
          <a:p>
            <a:endParaRPr lang="en-US" dirty="0"/>
          </a:p>
          <a:p>
            <a:r>
              <a:rPr lang="en-US" dirty="0"/>
              <a:t>[3] Li, Tian, </a:t>
            </a:r>
            <a:r>
              <a:rPr lang="en-US" dirty="0" err="1"/>
              <a:t>Anit</a:t>
            </a:r>
            <a:r>
              <a:rPr lang="en-US" dirty="0"/>
              <a:t> Kumar </a:t>
            </a:r>
            <a:r>
              <a:rPr lang="en-US" dirty="0" err="1"/>
              <a:t>Sahu</a:t>
            </a:r>
            <a:r>
              <a:rPr lang="en-US" dirty="0"/>
              <a:t>, Manzil Zaheer, </a:t>
            </a:r>
            <a:r>
              <a:rPr lang="en-US" dirty="0" err="1"/>
              <a:t>Maziar</a:t>
            </a:r>
            <a:r>
              <a:rPr lang="en-US" dirty="0"/>
              <a:t> </a:t>
            </a:r>
            <a:r>
              <a:rPr lang="en-US" dirty="0" err="1"/>
              <a:t>Sanjabi</a:t>
            </a:r>
            <a:r>
              <a:rPr lang="en-US" dirty="0"/>
              <a:t>, </a:t>
            </a:r>
            <a:r>
              <a:rPr lang="en-US" dirty="0" err="1"/>
              <a:t>Ameet</a:t>
            </a:r>
            <a:r>
              <a:rPr lang="en-US" dirty="0"/>
              <a:t> Talwalkar, and Virginia Smith. "Federated optimization in heterogeneous networks." </a:t>
            </a:r>
            <a:r>
              <a:rPr lang="en-US" altLang="zh-CN" i="1" dirty="0" err="1"/>
              <a:t>SysML</a:t>
            </a:r>
            <a:r>
              <a:rPr lang="en-US" dirty="0"/>
              <a:t> 2020.</a:t>
            </a:r>
          </a:p>
          <a:p>
            <a:endParaRPr lang="en-US" dirty="0"/>
          </a:p>
          <a:p>
            <a:r>
              <a:rPr lang="en-US" dirty="0"/>
              <a:t>[4] Smith, Virginia, Chao-Kai Chiang, </a:t>
            </a:r>
            <a:r>
              <a:rPr lang="en-US" dirty="0" err="1"/>
              <a:t>Maziar</a:t>
            </a:r>
            <a:r>
              <a:rPr lang="en-US" dirty="0"/>
              <a:t> </a:t>
            </a:r>
            <a:r>
              <a:rPr lang="en-US" dirty="0" err="1"/>
              <a:t>Sanjabi</a:t>
            </a:r>
            <a:r>
              <a:rPr lang="en-US" dirty="0"/>
              <a:t>, and </a:t>
            </a:r>
            <a:r>
              <a:rPr lang="en-US" dirty="0" err="1"/>
              <a:t>Ameet</a:t>
            </a:r>
            <a:r>
              <a:rPr lang="en-US" dirty="0"/>
              <a:t> S. Talwalkar. "Federated multi-task learning." In Advances in Neural Information Processing Systems (NeurIPS), pp. 4424-4434. 2017.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015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63500" sx="102000" sy="102000" algn="ctr" rotWithShape="0">
              <a:schemeClr val="bg1">
                <a:lumMod val="85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9C45F024-2468-4D8A-9E11-BB2B1E0A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A3117-1BFB-3042-92E9-308FF3734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/>
              <a:t>Thanks</a:t>
            </a:r>
            <a:br>
              <a:rPr lang="en-US" sz="7200"/>
            </a:br>
            <a:r>
              <a:rPr lang="en-US" sz="7200"/>
              <a:t>Q &amp; 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66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F145-C0F8-7F41-B5BE-498747F5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Personalized Federated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8325-5D20-2641-964C-8A62A5F1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893" y="2385403"/>
            <a:ext cx="5816253" cy="199365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Practical issues</a:t>
            </a:r>
            <a:r>
              <a:rPr lang="en-US" sz="1600" dirty="0"/>
              <a:t>:</a:t>
            </a:r>
          </a:p>
          <a:p>
            <a:r>
              <a:rPr lang="en-US" sz="1600" dirty="0"/>
              <a:t>Training large models requires large amount of data.</a:t>
            </a:r>
          </a:p>
          <a:p>
            <a:r>
              <a:rPr lang="en-US" sz="1600" dirty="0"/>
              <a:t>Data privacy regulations prohibits data integration.</a:t>
            </a:r>
          </a:p>
          <a:p>
            <a:r>
              <a:rPr lang="en-US" sz="1600" dirty="0"/>
              <a:t>Independent and identically distributed (IID) data is too good to be true.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48E049-E88E-4F42-BD42-A4F838B3FA59}"/>
              </a:ext>
            </a:extLst>
          </p:cNvPr>
          <p:cNvSpPr/>
          <p:nvPr/>
        </p:nvSpPr>
        <p:spPr>
          <a:xfrm>
            <a:off x="2629948" y="2128787"/>
            <a:ext cx="1350628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5AB7299F-BEA0-8047-8D27-72DD1C741C7F}"/>
              </a:ext>
            </a:extLst>
          </p:cNvPr>
          <p:cNvSpPr/>
          <p:nvPr/>
        </p:nvSpPr>
        <p:spPr>
          <a:xfrm>
            <a:off x="710548" y="4114717"/>
            <a:ext cx="2169952" cy="169046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giant set of public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5D7092-2549-F946-B29B-D557F842B56C}"/>
              </a:ext>
            </a:extLst>
          </p:cNvPr>
          <p:cNvSpPr txBox="1"/>
          <p:nvPr/>
        </p:nvSpPr>
        <p:spPr>
          <a:xfrm>
            <a:off x="980942" y="5968522"/>
            <a:ext cx="1701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Usually not available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7D4B22-CCD2-EE47-A9C7-3BAB78FB567A}"/>
              </a:ext>
            </a:extLst>
          </p:cNvPr>
          <p:cNvSpPr/>
          <p:nvPr/>
        </p:nvSpPr>
        <p:spPr>
          <a:xfrm>
            <a:off x="517601" y="3674378"/>
            <a:ext cx="2558642" cy="2692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E02445DA-7743-1645-9804-DC2E0B41A41B}"/>
              </a:ext>
            </a:extLst>
          </p:cNvPr>
          <p:cNvSpPr/>
          <p:nvPr/>
        </p:nvSpPr>
        <p:spPr>
          <a:xfrm>
            <a:off x="3705615" y="4022360"/>
            <a:ext cx="1022607" cy="6082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Private data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78CC1-7143-F044-B9FD-70BDB4D3D08B}"/>
              </a:ext>
            </a:extLst>
          </p:cNvPr>
          <p:cNvSpPr txBox="1"/>
          <p:nvPr/>
        </p:nvSpPr>
        <p:spPr>
          <a:xfrm>
            <a:off x="4109650" y="5969346"/>
            <a:ext cx="1456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Non-IID &amp; Private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447180-5F09-E840-987A-3CFC246099EB}"/>
              </a:ext>
            </a:extLst>
          </p:cNvPr>
          <p:cNvSpPr/>
          <p:nvPr/>
        </p:nvSpPr>
        <p:spPr>
          <a:xfrm>
            <a:off x="3518261" y="3674378"/>
            <a:ext cx="2558642" cy="26928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23BBF7C9-61F7-534D-8C1E-8074E0478667}"/>
              </a:ext>
            </a:extLst>
          </p:cNvPr>
          <p:cNvSpPr/>
          <p:nvPr/>
        </p:nvSpPr>
        <p:spPr>
          <a:xfrm>
            <a:off x="4915576" y="4630644"/>
            <a:ext cx="1022607" cy="6082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Private data B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0F725CCC-C984-4B4A-BA95-6038E6820699}"/>
              </a:ext>
            </a:extLst>
          </p:cNvPr>
          <p:cNvSpPr/>
          <p:nvPr/>
        </p:nvSpPr>
        <p:spPr>
          <a:xfrm>
            <a:off x="3705614" y="5215485"/>
            <a:ext cx="1022607" cy="60828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Private data C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537C6A1A-FD49-804D-8FED-3648CCF477EF}"/>
              </a:ext>
            </a:extLst>
          </p:cNvPr>
          <p:cNvCxnSpPr>
            <a:stCxn id="7" idx="0"/>
            <a:endCxn id="4" idx="1"/>
          </p:cNvCxnSpPr>
          <p:nvPr/>
        </p:nvCxnSpPr>
        <p:spPr>
          <a:xfrm rot="5400000" flipH="1" flipV="1">
            <a:off x="1669240" y="2713670"/>
            <a:ext cx="1088391" cy="8330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04CEB19-0EDF-4643-8893-FB82DA78798B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3844884" y="2721680"/>
            <a:ext cx="1088391" cy="8170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AD220E-1AEF-4641-AA37-0AA6E86896F6}"/>
              </a:ext>
            </a:extLst>
          </p:cNvPr>
          <p:cNvSpPr txBox="1"/>
          <p:nvPr/>
        </p:nvSpPr>
        <p:spPr>
          <a:xfrm>
            <a:off x="710548" y="3124791"/>
            <a:ext cx="24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Centralized Learning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6ECEDF-8935-6446-8782-098E18FDC3F0}"/>
              </a:ext>
            </a:extLst>
          </p:cNvPr>
          <p:cNvSpPr txBox="1"/>
          <p:nvPr/>
        </p:nvSpPr>
        <p:spPr>
          <a:xfrm>
            <a:off x="3632484" y="3124791"/>
            <a:ext cx="228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Federated Learning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9EECF1-A61B-2D4E-95BA-D511341D0A36}"/>
              </a:ext>
            </a:extLst>
          </p:cNvPr>
          <p:cNvSpPr txBox="1"/>
          <p:nvPr/>
        </p:nvSpPr>
        <p:spPr>
          <a:xfrm>
            <a:off x="6258334" y="4849841"/>
            <a:ext cx="5816253" cy="15174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Goal</a:t>
            </a:r>
            <a:r>
              <a:rPr lang="en-US" sz="1600" dirty="0"/>
              <a:t>: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70C0"/>
                </a:solidFill>
              </a:rPr>
              <a:t>Protect data privacy</a:t>
            </a:r>
            <a:r>
              <a:rPr lang="en-US" sz="1600" dirty="0"/>
              <a:t>: no infringement on data privacy.</a:t>
            </a:r>
            <a:endParaRPr lang="en-US" sz="1600" u="sng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70C0"/>
                </a:solidFill>
              </a:rPr>
              <a:t>Personalization</a:t>
            </a:r>
            <a:r>
              <a:rPr lang="en-US" sz="1600" dirty="0"/>
              <a:t>: personalized models for different clients.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70C0"/>
                </a:solidFill>
              </a:rPr>
              <a:t>Attentive Collaboration</a:t>
            </a:r>
            <a:r>
              <a:rPr lang="en-US" sz="1600" dirty="0"/>
              <a:t>: not all collaborations are useful.</a:t>
            </a:r>
          </a:p>
        </p:txBody>
      </p:sp>
    </p:spTree>
    <p:extLst>
      <p:ext uri="{BB962C8B-B14F-4D97-AF65-F5344CB8AC3E}">
        <p14:creationId xmlns:p14="http://schemas.microsoft.com/office/powerpoint/2010/main" val="86884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512E5-C88B-AA4D-9FAE-E55FF71F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Potential Applications of Federated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095827-CFEA-0942-BF57-2AB580A75DD7}"/>
              </a:ext>
            </a:extLst>
          </p:cNvPr>
          <p:cNvSpPr txBox="1"/>
          <p:nvPr/>
        </p:nvSpPr>
        <p:spPr>
          <a:xfrm>
            <a:off x="7525514" y="1721922"/>
            <a:ext cx="4236719" cy="45205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57190">
              <a:lnSpc>
                <a:spcPct val="120000"/>
              </a:lnSpc>
              <a:spcAft>
                <a:spcPts val="600"/>
              </a:spcAft>
            </a:pPr>
            <a:r>
              <a:rPr lang="en-US" b="1" dirty="0"/>
              <a:t>Applications:</a:t>
            </a: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Collaborative Medical Diagnosis</a:t>
            </a:r>
            <a:r>
              <a:rPr lang="en-US" sz="1400" dirty="0"/>
              <a:t>: collaboration between hospitals.</a:t>
            </a:r>
            <a:endParaRPr lang="en-US" sz="1400" b="1" dirty="0">
              <a:solidFill>
                <a:schemeClr val="dk1"/>
              </a:solidFill>
            </a:endParaRP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dk1"/>
                </a:solidFill>
              </a:rPr>
              <a:t>Collaborative Credit Score Evaluation</a:t>
            </a:r>
            <a:r>
              <a:rPr lang="en-US" sz="1400" dirty="0">
                <a:solidFill>
                  <a:schemeClr val="dk1"/>
                </a:solidFill>
              </a:rPr>
              <a:t>: collaboration between banks.</a:t>
            </a: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dk1"/>
                </a:solidFill>
              </a:rPr>
              <a:t>Collaborative Targeted Advertisement</a:t>
            </a:r>
            <a:r>
              <a:rPr lang="en-US" sz="1400" dirty="0">
                <a:solidFill>
                  <a:schemeClr val="dk1"/>
                </a:solidFill>
              </a:rPr>
              <a:t>: collaboration between retailers.</a:t>
            </a: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dk1"/>
                </a:solidFill>
              </a:rPr>
              <a:t>…….</a:t>
            </a: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57150">
              <a:lnSpc>
                <a:spcPct val="120000"/>
              </a:lnSpc>
              <a:spcAft>
                <a:spcPts val="600"/>
              </a:spcAft>
            </a:pPr>
            <a:r>
              <a:rPr lang="en-US" b="1" dirty="0"/>
              <a:t>Practical Issues</a:t>
            </a:r>
            <a:r>
              <a:rPr lang="en-US" dirty="0"/>
              <a:t>: </a:t>
            </a: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</a:rPr>
              <a:t>Data privacy:</a:t>
            </a:r>
            <a:r>
              <a:rPr lang="en-US" sz="1400" dirty="0"/>
              <a:t> data owners do not want to share their private data with each other.</a:t>
            </a:r>
          </a:p>
          <a:p>
            <a:pPr marL="28579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>
                <a:solidFill>
                  <a:schemeClr val="accent1"/>
                </a:solidFill>
              </a:rPr>
              <a:t>Non-IID data:</a:t>
            </a:r>
            <a:r>
              <a:rPr lang="en-US" sz="1400" dirty="0"/>
              <a:t> different data distribution on different clients.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74588C-01C4-5741-89A1-D5A7BDDBF08F}"/>
              </a:ext>
            </a:extLst>
          </p:cNvPr>
          <p:cNvSpPr txBox="1"/>
          <p:nvPr/>
        </p:nvSpPr>
        <p:spPr>
          <a:xfrm>
            <a:off x="1145434" y="5873149"/>
            <a:ext cx="5729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Collaboration </a:t>
            </a:r>
            <a:r>
              <a:rPr lang="en-US" dirty="0">
                <a:sym typeface="Wingdings" pitchFamily="2" charset="2"/>
              </a:rPr>
              <a:t> More information   Better Models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0089F8-FC8F-A44D-A18B-06B8AE72B25A}"/>
              </a:ext>
            </a:extLst>
          </p:cNvPr>
          <p:cNvGrpSpPr/>
          <p:nvPr/>
        </p:nvGrpSpPr>
        <p:grpSpPr>
          <a:xfrm>
            <a:off x="1355490" y="1877178"/>
            <a:ext cx="5309469" cy="3816334"/>
            <a:chOff x="1355490" y="1877178"/>
            <a:chExt cx="5309469" cy="38163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73909C0-85DF-EE46-8E4C-FD17C7A5E0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467"/>
            <a:stretch/>
          </p:blipFill>
          <p:spPr>
            <a:xfrm>
              <a:off x="1355490" y="1877178"/>
              <a:ext cx="5309469" cy="3636697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428E28-4BC8-BD4B-BFC3-4152629E08DA}"/>
                </a:ext>
              </a:extLst>
            </p:cNvPr>
            <p:cNvSpPr txBox="1"/>
            <p:nvPr/>
          </p:nvSpPr>
          <p:spPr>
            <a:xfrm>
              <a:off x="1828800" y="3244334"/>
              <a:ext cx="95981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0CA47A-7CEA-2E46-89BE-B506104049A0}"/>
                </a:ext>
              </a:extLst>
            </p:cNvPr>
            <p:cNvSpPr txBox="1"/>
            <p:nvPr/>
          </p:nvSpPr>
          <p:spPr>
            <a:xfrm>
              <a:off x="1828799" y="5324180"/>
              <a:ext cx="10063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79FC9E-6A5D-B243-A327-282BF225CEA0}"/>
                </a:ext>
              </a:extLst>
            </p:cNvPr>
            <p:cNvSpPr txBox="1"/>
            <p:nvPr/>
          </p:nvSpPr>
          <p:spPr>
            <a:xfrm>
              <a:off x="5267738" y="5324180"/>
              <a:ext cx="100630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Client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7812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7F145-C0F8-7F41-B5BE-498747F5C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Personalized Federated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28325-5D20-2641-964C-8A62A5F14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" y="2090763"/>
            <a:ext cx="11084560" cy="1672854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600" b="1" dirty="0"/>
              <a:t>Challenges</a:t>
            </a:r>
            <a:r>
              <a:rPr lang="en-US" sz="1600" dirty="0"/>
              <a:t>:</a:t>
            </a:r>
          </a:p>
          <a:p>
            <a:r>
              <a:rPr lang="en-US" sz="1600" dirty="0"/>
              <a:t>Data privacy is strictly required by many regulations such as GDPR if Europe and the Cyber Security Law of China. [1]</a:t>
            </a:r>
          </a:p>
          <a:p>
            <a:r>
              <a:rPr lang="en-US" sz="1600" dirty="0"/>
              <a:t>A single model cannot fit the different distributions of different clients well.</a:t>
            </a:r>
          </a:p>
          <a:p>
            <a:r>
              <a:rPr lang="en-US" sz="1600" dirty="0"/>
              <a:t>Not all collaborations are useful on non-IID data. Uniform collaboration among all clients easily collapses.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9EECF1-A61B-2D4E-95BA-D511341D0A36}"/>
              </a:ext>
            </a:extLst>
          </p:cNvPr>
          <p:cNvSpPr txBox="1"/>
          <p:nvPr/>
        </p:nvSpPr>
        <p:spPr>
          <a:xfrm>
            <a:off x="558800" y="4301201"/>
            <a:ext cx="11084560" cy="15174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Goal</a:t>
            </a:r>
            <a:r>
              <a:rPr lang="en-US" sz="1600" dirty="0"/>
              <a:t>: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70C0"/>
                </a:solidFill>
              </a:rPr>
              <a:t>Protected data privacy</a:t>
            </a:r>
            <a:r>
              <a:rPr lang="en-US" sz="1600" dirty="0"/>
              <a:t>: no infringement on data privacy.</a:t>
            </a:r>
            <a:endParaRPr lang="en-US" sz="1600" u="sng" dirty="0"/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70C0"/>
                </a:solidFill>
              </a:rPr>
              <a:t>Personalized models</a:t>
            </a:r>
            <a:r>
              <a:rPr lang="en-US" sz="1600" dirty="0"/>
              <a:t>: personalize models for different clients to produce a better model for every client.</a:t>
            </a: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u="sng" dirty="0">
                <a:solidFill>
                  <a:srgbClr val="0070C0"/>
                </a:solidFill>
              </a:rPr>
              <a:t>Customized collaboration</a:t>
            </a:r>
            <a:r>
              <a:rPr lang="en-US" sz="1600" dirty="0"/>
              <a:t>: encourage useful collaborations and depress harmful collaborations.</a:t>
            </a:r>
          </a:p>
        </p:txBody>
      </p:sp>
    </p:spTree>
    <p:extLst>
      <p:ext uri="{BB962C8B-B14F-4D97-AF65-F5344CB8AC3E}">
        <p14:creationId xmlns:p14="http://schemas.microsoft.com/office/powerpoint/2010/main" val="3339128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8453-F239-164E-A386-205E73FB9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A5113FB-8524-AB43-A700-7DE922765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015896"/>
              </p:ext>
            </p:extLst>
          </p:nvPr>
        </p:nvGraphicFramePr>
        <p:xfrm>
          <a:off x="548639" y="2120628"/>
          <a:ext cx="11112055" cy="382716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900583">
                  <a:extLst>
                    <a:ext uri="{9D8B030D-6E8A-4147-A177-3AD203B41FA5}">
                      <a16:colId xmlns:a16="http://schemas.microsoft.com/office/drawing/2014/main" val="533016335"/>
                    </a:ext>
                  </a:extLst>
                </a:gridCol>
                <a:gridCol w="2811891">
                  <a:extLst>
                    <a:ext uri="{9D8B030D-6E8A-4147-A177-3AD203B41FA5}">
                      <a16:colId xmlns:a16="http://schemas.microsoft.com/office/drawing/2014/main" val="1183781795"/>
                    </a:ext>
                  </a:extLst>
                </a:gridCol>
                <a:gridCol w="2866306">
                  <a:extLst>
                    <a:ext uri="{9D8B030D-6E8A-4147-A177-3AD203B41FA5}">
                      <a16:colId xmlns:a16="http://schemas.microsoft.com/office/drawing/2014/main" val="3643103590"/>
                    </a:ext>
                  </a:extLst>
                </a:gridCol>
                <a:gridCol w="3533275">
                  <a:extLst>
                    <a:ext uri="{9D8B030D-6E8A-4147-A177-3AD203B41FA5}">
                      <a16:colId xmlns:a16="http://schemas.microsoft.com/office/drawing/2014/main" val="3172163540"/>
                    </a:ext>
                  </a:extLst>
                </a:gridCol>
              </a:tblGrid>
              <a:tr h="58083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Methods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Protected Data Privacy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Personalized Models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Customized Collaboration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128711"/>
                  </a:ext>
                </a:extLst>
              </a:tr>
              <a:tr h="811582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FedAMP </a:t>
                      </a:r>
                    </a:p>
                    <a:p>
                      <a:pPr algn="ctr"/>
                      <a:r>
                        <a:rPr lang="en-US" b="1"/>
                        <a:t>(our method)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J"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Protected data privacy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J"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Each client has a personalized model.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J"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Allows each client to adaptively form useful collaborations with some of the other clients.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073610"/>
                  </a:ext>
                </a:extLst>
              </a:tr>
              <a:tr h="8115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FedAvg [2]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J"/>
                        <a:tabLst/>
                        <a:defRPr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Protected data privacy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en-US" altLang="zh-CN" sz="1400" baseline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All clients share one global model.</a:t>
                      </a:r>
                      <a:endParaRPr lang="en-US" altLang="zh-CN" sz="1400" baseline="0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en-US" altLang="zh-CN" sz="1400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Forcing all clients to collaborate uniformly is ineffective on non-IID data.</a:t>
                      </a:r>
                      <a:endParaRPr lang="en-US" altLang="zh-CN" sz="1400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4908"/>
                  </a:ext>
                </a:extLst>
              </a:tr>
              <a:tr h="8115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FedProx [3]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J"/>
                        <a:tabLst/>
                        <a:defRPr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Protected data privacy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L"/>
                        <a:tabLst/>
                        <a:defRPr/>
                      </a:pPr>
                      <a:r>
                        <a:rPr lang="en-US" altLang="zh-CN" sz="1400" baseline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All clients share one global model.</a:t>
                      </a:r>
                      <a:endParaRPr lang="en-US" altLang="zh-CN" sz="1400" baseline="0" dirty="0">
                        <a:solidFill>
                          <a:schemeClr val="accent1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en-US" altLang="zh-CN" sz="1400" kern="1200" baseline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Forcing all clients to collaborate uniformly is ineffective on non-IID data.</a:t>
                      </a:r>
                      <a:endParaRPr lang="en-US" altLang="zh-CN" sz="1400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04570"/>
                  </a:ext>
                </a:extLst>
              </a:tr>
              <a:tr h="81158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MOCHA [4]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J"/>
                        <a:tabLst/>
                        <a:defRPr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Protected data privacy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J"/>
                      </a:pPr>
                      <a:r>
                        <a:rPr lang="en-US" altLang="zh-CN" sz="1400" baseline="0">
                          <a:solidFill>
                            <a:srgbClr val="00B050"/>
                          </a:solidFill>
                          <a:sym typeface="Wingdings" panose="05000000000000000000" pitchFamily="2" charset="2"/>
                        </a:rPr>
                        <a:t>Each client has a personalized model.</a:t>
                      </a:r>
                      <a:endParaRPr lang="en-US" altLang="zh-CN" sz="1400" baseline="0" dirty="0">
                        <a:solidFill>
                          <a:srgbClr val="00B050"/>
                        </a:solidFill>
                        <a:sym typeface="Wingdings" panose="05000000000000000000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en-US" altLang="zh-CN" sz="1400" baseline="0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Complicated collaboration limited to convex problems. </a:t>
                      </a:r>
                    </a:p>
                    <a:p>
                      <a:pPr marL="285750" indent="-285750">
                        <a:buFont typeface="Wingdings" pitchFamily="2" charset="2"/>
                        <a:buChar char="L"/>
                      </a:pPr>
                      <a:r>
                        <a:rPr lang="en-US" altLang="zh-CN" sz="1400" baseline="0" dirty="0">
                          <a:solidFill>
                            <a:schemeClr val="accent1"/>
                          </a:solidFill>
                          <a:sym typeface="Wingdings" panose="05000000000000000000" pitchFamily="2" charset="2"/>
                        </a:rPr>
                        <a:t>Not suitable for neural networks.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01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21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DB768-CF0C-2640-837F-007CC209B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Versions of Federated Learning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20D3960-53D4-E84E-96D0-50A6786A67F6}"/>
              </a:ext>
            </a:extLst>
          </p:cNvPr>
          <p:cNvGrpSpPr/>
          <p:nvPr/>
        </p:nvGrpSpPr>
        <p:grpSpPr>
          <a:xfrm>
            <a:off x="1658933" y="2037448"/>
            <a:ext cx="3919769" cy="4163925"/>
            <a:chOff x="306911" y="2289118"/>
            <a:chExt cx="3919769" cy="41639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BC3D69B-58D5-A646-AD48-61CDC436EE71}"/>
                </a:ext>
              </a:extLst>
            </p:cNvPr>
            <p:cNvGrpSpPr/>
            <p:nvPr/>
          </p:nvGrpSpPr>
          <p:grpSpPr>
            <a:xfrm>
              <a:off x="306911" y="2773280"/>
              <a:ext cx="3697251" cy="3679763"/>
              <a:chOff x="6826907" y="1961402"/>
              <a:chExt cx="4841602" cy="248051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3503BA29-592A-E043-B329-BA227C1FBCB3}"/>
                  </a:ext>
                </a:extLst>
              </p:cNvPr>
              <p:cNvGrpSpPr/>
              <p:nvPr/>
            </p:nvGrpSpPr>
            <p:grpSpPr>
              <a:xfrm>
                <a:off x="7526413" y="1961402"/>
                <a:ext cx="4142096" cy="2238931"/>
                <a:chOff x="7526413" y="1961402"/>
                <a:chExt cx="4142096" cy="2238931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21887F9-6EC9-1D49-BB2A-F33D2C0FB9E6}"/>
                    </a:ext>
                  </a:extLst>
                </p:cNvPr>
                <p:cNvSpPr/>
                <p:nvPr/>
              </p:nvSpPr>
              <p:spPr>
                <a:xfrm>
                  <a:off x="8980227" y="2899852"/>
                  <a:ext cx="2688282" cy="130048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Client 2</a:t>
                  </a: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5CE94A65-7DDE-7741-BF30-39C69F490D6B}"/>
                    </a:ext>
                  </a:extLst>
                </p:cNvPr>
                <p:cNvSpPr/>
                <p:nvPr/>
              </p:nvSpPr>
              <p:spPr>
                <a:xfrm>
                  <a:off x="7526413" y="1961402"/>
                  <a:ext cx="2347742" cy="1300481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Client 1</a:t>
                  </a: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4E37764-EB28-8A49-9DAF-050E3F25240D}"/>
                    </a:ext>
                  </a:extLst>
                </p:cNvPr>
                <p:cNvSpPr/>
                <p:nvPr/>
              </p:nvSpPr>
              <p:spPr>
                <a:xfrm>
                  <a:off x="7526413" y="2899852"/>
                  <a:ext cx="4142096" cy="362031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3DF7DEC-8FDB-574D-84E6-F17BE56D8CC7}"/>
                    </a:ext>
                  </a:extLst>
                </p:cNvPr>
                <p:cNvSpPr txBox="1"/>
                <p:nvPr/>
              </p:nvSpPr>
              <p:spPr>
                <a:xfrm>
                  <a:off x="7594589" y="2894787"/>
                  <a:ext cx="4005742" cy="3173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:r>
                    <a:rPr lang="en-US" sz="1600" b="1" dirty="0">
                      <a:solidFill>
                        <a:srgbClr val="C00000"/>
                      </a:solidFill>
                      <a:ea typeface="Microsoft YaHei" panose="020B0503020204020204" pitchFamily="34" charset="-122"/>
                    </a:rPr>
                    <a:t>Horizontally partitioned data</a:t>
                  </a:r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CE900FA3-AF04-DC4B-B296-400F65BDE02B}"/>
                    </a:ext>
                  </a:extLst>
                </p:cNvPr>
                <p:cNvSpPr/>
                <p:nvPr/>
              </p:nvSpPr>
              <p:spPr>
                <a:xfrm>
                  <a:off x="7526413" y="1961402"/>
                  <a:ext cx="4142096" cy="2233866"/>
                </a:xfrm>
                <a:prstGeom prst="rect">
                  <a:avLst/>
                </a:prstGeom>
                <a:noFill/>
                <a:ln>
                  <a:solidFill>
                    <a:srgbClr val="C7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E95844-C8AA-BD47-AC48-9ECAD8E398E2}"/>
                  </a:ext>
                </a:extLst>
              </p:cNvPr>
              <p:cNvSpPr txBox="1"/>
              <p:nvPr/>
            </p:nvSpPr>
            <p:spPr>
              <a:xfrm rot="16200000">
                <a:off x="6806987" y="2763881"/>
                <a:ext cx="668748" cy="62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dirty="0">
                    <a:ea typeface="Microsoft YaHei" panose="020B0503020204020204" pitchFamily="34" charset="-122"/>
                  </a:rPr>
                  <a:t>Features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9AC84-AAF5-C042-8231-BFF648DC6EF5}"/>
                  </a:ext>
                </a:extLst>
              </p:cNvPr>
              <p:cNvSpPr txBox="1"/>
              <p:nvPr/>
            </p:nvSpPr>
            <p:spPr>
              <a:xfrm>
                <a:off x="8453154" y="4121848"/>
                <a:ext cx="2347741" cy="32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dirty="0">
                    <a:ea typeface="Microsoft YaHei" panose="020B0503020204020204" pitchFamily="34" charset="-122"/>
                  </a:rPr>
                  <a:t>Data Samples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D67898-E233-9446-9693-70A57B9B0A51}"/>
                </a:ext>
              </a:extLst>
            </p:cNvPr>
            <p:cNvSpPr txBox="1"/>
            <p:nvPr/>
          </p:nvSpPr>
          <p:spPr>
            <a:xfrm>
              <a:off x="725657" y="2289118"/>
              <a:ext cx="3501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Horizontal</a:t>
              </a:r>
              <a:r>
                <a:rPr lang="en-US" dirty="0"/>
                <a:t> Federated Learning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7E54F4-8F07-6048-B286-E462D1D69080}"/>
              </a:ext>
            </a:extLst>
          </p:cNvPr>
          <p:cNvGrpSpPr/>
          <p:nvPr/>
        </p:nvGrpSpPr>
        <p:grpSpPr>
          <a:xfrm>
            <a:off x="6280294" y="2037448"/>
            <a:ext cx="3764118" cy="4163925"/>
            <a:chOff x="4145453" y="2289118"/>
            <a:chExt cx="3764118" cy="416392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0A26C1C-7925-F342-9201-B791329DB39A}"/>
                </a:ext>
              </a:extLst>
            </p:cNvPr>
            <p:cNvGrpSpPr/>
            <p:nvPr/>
          </p:nvGrpSpPr>
          <p:grpSpPr>
            <a:xfrm>
              <a:off x="4145453" y="2773280"/>
              <a:ext cx="3697251" cy="3679763"/>
              <a:chOff x="6826907" y="1961402"/>
              <a:chExt cx="4841602" cy="248051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B61ED5C-0022-AB4F-AF18-D826490A1CE0}"/>
                  </a:ext>
                </a:extLst>
              </p:cNvPr>
              <p:cNvGrpSpPr/>
              <p:nvPr/>
            </p:nvGrpSpPr>
            <p:grpSpPr>
              <a:xfrm>
                <a:off x="7526413" y="1961402"/>
                <a:ext cx="4142096" cy="2238931"/>
                <a:chOff x="7526413" y="1961402"/>
                <a:chExt cx="4142096" cy="223893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09D40D6B-A60F-B142-9140-76558001F692}"/>
                    </a:ext>
                  </a:extLst>
                </p:cNvPr>
                <p:cNvSpPr/>
                <p:nvPr/>
              </p:nvSpPr>
              <p:spPr>
                <a:xfrm>
                  <a:off x="8980227" y="2899852"/>
                  <a:ext cx="2688282" cy="1300481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dirty="0"/>
                    <a:t>Client 2</a:t>
                  </a: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A14C103-C409-764F-B34B-302873715988}"/>
                    </a:ext>
                  </a:extLst>
                </p:cNvPr>
                <p:cNvSpPr/>
                <p:nvPr/>
              </p:nvSpPr>
              <p:spPr>
                <a:xfrm>
                  <a:off x="7526413" y="1961402"/>
                  <a:ext cx="2347742" cy="1300481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horz" rtlCol="0" anchor="ctr"/>
                <a:lstStyle/>
                <a:p>
                  <a:pPr algn="ctr"/>
                  <a:r>
                    <a:rPr lang="en-US" dirty="0"/>
                    <a:t>Client 1</a:t>
                  </a: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C26BF4C-F3A4-B047-AF44-928B727B8A63}"/>
                    </a:ext>
                  </a:extLst>
                </p:cNvPr>
                <p:cNvSpPr/>
                <p:nvPr/>
              </p:nvSpPr>
              <p:spPr>
                <a:xfrm>
                  <a:off x="8980226" y="1961402"/>
                  <a:ext cx="893928" cy="2238931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>
                    <a:lnSpc>
                      <a:spcPts val="3440"/>
                    </a:lnSpc>
                  </a:pPr>
                  <a:endParaRPr lang="en-US" sz="1600" b="1" dirty="0">
                    <a:solidFill>
                      <a:srgbClr val="C00000"/>
                    </a:solidFill>
                    <a:ea typeface="Microsoft YaHei" panose="020B0503020204020204" pitchFamily="34" charset="-122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710EC15-5275-6F4D-96FD-A81943B391DB}"/>
                    </a:ext>
                  </a:extLst>
                </p:cNvPr>
                <p:cNvSpPr/>
                <p:nvPr/>
              </p:nvSpPr>
              <p:spPr>
                <a:xfrm>
                  <a:off x="7526413" y="1961402"/>
                  <a:ext cx="4142096" cy="2233866"/>
                </a:xfrm>
                <a:prstGeom prst="rect">
                  <a:avLst/>
                </a:prstGeom>
                <a:noFill/>
                <a:ln>
                  <a:solidFill>
                    <a:srgbClr val="C7000B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F65DC0-01AD-2042-8B2C-32A8DA6480FB}"/>
                  </a:ext>
                </a:extLst>
              </p:cNvPr>
              <p:cNvSpPr txBox="1"/>
              <p:nvPr/>
            </p:nvSpPr>
            <p:spPr>
              <a:xfrm rot="16200000">
                <a:off x="6806987" y="2763881"/>
                <a:ext cx="668748" cy="6289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dirty="0">
                    <a:ea typeface="Microsoft YaHei" panose="020B0503020204020204" pitchFamily="34" charset="-122"/>
                  </a:rPr>
                  <a:t>Features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34A125-BF4E-7F42-A3F2-79294C56FAEC}"/>
                  </a:ext>
                </a:extLst>
              </p:cNvPr>
              <p:cNvSpPr txBox="1"/>
              <p:nvPr/>
            </p:nvSpPr>
            <p:spPr>
              <a:xfrm>
                <a:off x="8453154" y="4121848"/>
                <a:ext cx="2347741" cy="32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dirty="0">
                    <a:ea typeface="Microsoft YaHei" panose="020B0503020204020204" pitchFamily="34" charset="-122"/>
                  </a:rPr>
                  <a:t>Data Samples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D3FCAD-179F-FE46-854F-97427AF93248}"/>
                </a:ext>
              </a:extLst>
            </p:cNvPr>
            <p:cNvSpPr txBox="1"/>
            <p:nvPr/>
          </p:nvSpPr>
          <p:spPr>
            <a:xfrm>
              <a:off x="4707604" y="2289118"/>
              <a:ext cx="32019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Vertical</a:t>
              </a:r>
              <a:r>
                <a:rPr lang="en-US" dirty="0"/>
                <a:t> Federated Learning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504A324-1074-D84D-86B6-1E3364FCBC5D}"/>
                </a:ext>
              </a:extLst>
            </p:cNvPr>
            <p:cNvSpPr/>
            <p:nvPr/>
          </p:nvSpPr>
          <p:spPr>
            <a:xfrm rot="16200000">
              <a:off x="4525649" y="4173475"/>
              <a:ext cx="3081998" cy="4771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3440"/>
                </a:lnSpc>
              </a:pPr>
              <a:r>
                <a:rPr lang="en-US" b="1" dirty="0">
                  <a:solidFill>
                    <a:srgbClr val="C00000"/>
                  </a:solidFill>
                  <a:ea typeface="Microsoft YaHei" panose="020B0503020204020204" pitchFamily="34" charset="-122"/>
                </a:rPr>
                <a:t>Vertically partitioned data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35A5776-F0AB-924A-8C4F-D2A3F511CA57}"/>
              </a:ext>
            </a:extLst>
          </p:cNvPr>
          <p:cNvSpPr txBox="1"/>
          <p:nvPr/>
        </p:nvSpPr>
        <p:spPr>
          <a:xfrm>
            <a:off x="3265303" y="6405126"/>
            <a:ext cx="586865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Our work focuses on </a:t>
            </a:r>
            <a:r>
              <a:rPr lang="en-US" b="1" u="sng" dirty="0"/>
              <a:t>horizontal federated learning.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822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5F0F1-AC4C-B94B-8587-9EAE9453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Formulation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8D145FE-93A4-E74A-A0E3-E0D6796FA0AD}"/>
              </a:ext>
            </a:extLst>
          </p:cNvPr>
          <p:cNvGrpSpPr/>
          <p:nvPr/>
        </p:nvGrpSpPr>
        <p:grpSpPr>
          <a:xfrm>
            <a:off x="508482" y="2088942"/>
            <a:ext cx="4048236" cy="4630366"/>
            <a:chOff x="432982" y="2006756"/>
            <a:chExt cx="4048234" cy="4630366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E456BEE1-C56C-FA42-A2EB-53D4D919C176}"/>
                </a:ext>
              </a:extLst>
            </p:cNvPr>
            <p:cNvSpPr/>
            <p:nvPr/>
          </p:nvSpPr>
          <p:spPr>
            <a:xfrm>
              <a:off x="526580" y="2006756"/>
              <a:ext cx="3954636" cy="4630366"/>
            </a:xfrm>
            <a:prstGeom prst="roundRect">
              <a:avLst>
                <a:gd name="adj" fmla="val 3067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09D76B8-47BA-3C42-A8ED-EABFE67A17DC}"/>
                </a:ext>
              </a:extLst>
            </p:cNvPr>
            <p:cNvSpPr txBox="1"/>
            <p:nvPr/>
          </p:nvSpPr>
          <p:spPr>
            <a:xfrm rot="16200000">
              <a:off x="940276" y="4930911"/>
              <a:ext cx="309699" cy="4559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ts val="3440"/>
                </a:lnSpc>
              </a:pPr>
              <a:r>
                <a:rPr lang="en-US" sz="12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…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5EC3AD-A0F8-5943-9989-DD13CA92CC7E}"/>
                </a:ext>
              </a:extLst>
            </p:cNvPr>
            <p:cNvSpPr/>
            <p:nvPr/>
          </p:nvSpPr>
          <p:spPr>
            <a:xfrm>
              <a:off x="3127798" y="4082263"/>
              <a:ext cx="1217615" cy="359923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chemeClr val="accent1"/>
                  </a:solidFill>
                  <a:ea typeface="Microsoft YaHei" panose="020B0503020204020204" pitchFamily="34" charset="-122"/>
                </a:rPr>
                <a:t>Adaptive Group-wise collaboration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5B83AA9-F4FC-C440-AD60-09C6CB6FFD17}"/>
                </a:ext>
              </a:extLst>
            </p:cNvPr>
            <p:cNvGrpSpPr/>
            <p:nvPr/>
          </p:nvGrpSpPr>
          <p:grpSpPr>
            <a:xfrm>
              <a:off x="604402" y="2104031"/>
              <a:ext cx="1443941" cy="1138773"/>
              <a:chOff x="486956" y="1634247"/>
              <a:chExt cx="1443941" cy="1138773"/>
            </a:xfrm>
          </p:grpSpPr>
          <p:sp>
            <p:nvSpPr>
              <p:cNvPr id="9" name="Flowchart: Magnetic Disk 4">
                <a:extLst>
                  <a:ext uri="{FF2B5EF4-FFF2-40B4-BE49-F238E27FC236}">
                    <a16:creationId xmlns:a16="http://schemas.microsoft.com/office/drawing/2014/main" id="{9AC493AB-E727-DD40-8EBA-AA3F61BA08EE}"/>
                  </a:ext>
                </a:extLst>
              </p:cNvPr>
              <p:cNvSpPr/>
              <p:nvPr/>
            </p:nvSpPr>
            <p:spPr>
              <a:xfrm>
                <a:off x="798244" y="2382476"/>
                <a:ext cx="807394" cy="276488"/>
              </a:xfrm>
              <a:prstGeom prst="flowChartMagneticDisk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Data 1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E729B0-94C1-C649-A4F3-5DF301ABA5E4}"/>
                  </a:ext>
                </a:extLst>
              </p:cNvPr>
              <p:cNvSpPr/>
              <p:nvPr/>
            </p:nvSpPr>
            <p:spPr>
              <a:xfrm>
                <a:off x="798244" y="1714503"/>
                <a:ext cx="807394" cy="35992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Model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41CC1A-533C-6345-B1F4-C570650C602E}"/>
                  </a:ext>
                </a:extLst>
              </p:cNvPr>
              <p:cNvSpPr txBox="1"/>
              <p:nvPr/>
            </p:nvSpPr>
            <p:spPr>
              <a:xfrm rot="16200000">
                <a:off x="275209" y="2051078"/>
                <a:ext cx="6815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200"/>
                  </a:lnSpc>
                </a:pPr>
                <a:r>
                  <a:rPr lang="en-US" altLang="zh-CN" sz="1100" b="1" dirty="0">
                    <a:ea typeface="Microsoft YaHei" panose="020B0503020204020204" pitchFamily="34" charset="-122"/>
                  </a:rPr>
                  <a:t>Client 1</a:t>
                </a: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20F601D5-CAA8-BF4C-9132-8BCB1151E1AA}"/>
                  </a:ext>
                </a:extLst>
              </p:cNvPr>
              <p:cNvSpPr/>
              <p:nvPr/>
            </p:nvSpPr>
            <p:spPr>
              <a:xfrm>
                <a:off x="486956" y="1634247"/>
                <a:ext cx="1252999" cy="1138773"/>
              </a:xfrm>
              <a:prstGeom prst="roundRect">
                <a:avLst>
                  <a:gd name="adj" fmla="val 6818"/>
                </a:avLst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3" name="Left-Right Arrow 12">
                <a:extLst>
                  <a:ext uri="{FF2B5EF4-FFF2-40B4-BE49-F238E27FC236}">
                    <a16:creationId xmlns:a16="http://schemas.microsoft.com/office/drawing/2014/main" id="{8933A9AC-0A08-F042-88F2-9ED8886E7FDF}"/>
                  </a:ext>
                </a:extLst>
              </p:cNvPr>
              <p:cNvSpPr/>
              <p:nvPr/>
            </p:nvSpPr>
            <p:spPr>
              <a:xfrm rot="5400000">
                <a:off x="1048660" y="2153091"/>
                <a:ext cx="306562" cy="152208"/>
              </a:xfrm>
              <a:prstGeom prst="leftRightArrow">
                <a:avLst>
                  <a:gd name="adj1" fmla="val 45681"/>
                  <a:gd name="adj2" fmla="val 6274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84C04D2-5B1F-F94B-B612-0F66FA4D7454}"/>
                  </a:ext>
                </a:extLst>
              </p:cNvPr>
              <p:cNvSpPr txBox="1"/>
              <p:nvPr/>
            </p:nvSpPr>
            <p:spPr>
              <a:xfrm>
                <a:off x="1204178" y="2079046"/>
                <a:ext cx="726719" cy="35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en-US" altLang="zh-CN" sz="900" dirty="0">
                    <a:ea typeface="Microsoft YaHei" panose="020B0503020204020204" pitchFamily="34" charset="-122"/>
                  </a:rPr>
                  <a:t>Fully Access</a:t>
                </a:r>
                <a:endParaRPr lang="en-US" sz="900" dirty="0"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AF51C6-0EAC-0744-9CBB-4AA84A219155}"/>
                </a:ext>
              </a:extLst>
            </p:cNvPr>
            <p:cNvGrpSpPr/>
            <p:nvPr/>
          </p:nvGrpSpPr>
          <p:grpSpPr>
            <a:xfrm>
              <a:off x="433114" y="3772070"/>
              <a:ext cx="1624754" cy="1102580"/>
              <a:chOff x="315668" y="3527788"/>
              <a:chExt cx="1624754" cy="1102580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28917A-8904-6D47-8868-6589212BCDF2}"/>
                  </a:ext>
                </a:extLst>
              </p:cNvPr>
              <p:cNvSpPr txBox="1"/>
              <p:nvPr/>
            </p:nvSpPr>
            <p:spPr>
              <a:xfrm rot="16200000">
                <a:off x="189383" y="3850218"/>
                <a:ext cx="707245" cy="454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altLang="zh-CN" sz="1100" b="1" dirty="0">
                    <a:ea typeface="Microsoft YaHei" panose="020B0503020204020204" pitchFamily="34" charset="-122"/>
                  </a:rPr>
                  <a:t>Client 2</a:t>
                </a:r>
                <a:endParaRPr lang="en-US" sz="1100" b="1" dirty="0">
                  <a:ea typeface="Microsoft YaHei" panose="020B0503020204020204" pitchFamily="34" charset="-122"/>
                </a:endParaRPr>
              </a:p>
            </p:txBody>
          </p:sp>
          <p:sp>
            <p:nvSpPr>
              <p:cNvPr id="17" name="Flowchart: Magnetic Disk 11">
                <a:extLst>
                  <a:ext uri="{FF2B5EF4-FFF2-40B4-BE49-F238E27FC236}">
                    <a16:creationId xmlns:a16="http://schemas.microsoft.com/office/drawing/2014/main" id="{BF254AA1-3403-4148-A6BC-559ECCE80235}"/>
                  </a:ext>
                </a:extLst>
              </p:cNvPr>
              <p:cNvSpPr/>
              <p:nvPr/>
            </p:nvSpPr>
            <p:spPr>
              <a:xfrm>
                <a:off x="798244" y="4275132"/>
                <a:ext cx="807394" cy="276488"/>
              </a:xfrm>
              <a:prstGeom prst="flowChartMagneticDisk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</a:rPr>
                  <a:t>Data 2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88F763A-56B4-6143-8EA2-8F6D2A131227}"/>
                  </a:ext>
                </a:extLst>
              </p:cNvPr>
              <p:cNvSpPr/>
              <p:nvPr/>
            </p:nvSpPr>
            <p:spPr>
              <a:xfrm>
                <a:off x="798244" y="3608043"/>
                <a:ext cx="807394" cy="359923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Model 2</a:t>
                </a: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AAF3C8D9-6D08-7C47-AEC7-648454AD5A3D}"/>
                  </a:ext>
                </a:extLst>
              </p:cNvPr>
              <p:cNvSpPr/>
              <p:nvPr/>
            </p:nvSpPr>
            <p:spPr>
              <a:xfrm>
                <a:off x="486956" y="3527788"/>
                <a:ext cx="1252999" cy="1102580"/>
              </a:xfrm>
              <a:prstGeom prst="roundRect">
                <a:avLst>
                  <a:gd name="adj" fmla="val 6818"/>
                </a:avLst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0" name="Left-Right Arrow 19">
                <a:extLst>
                  <a:ext uri="{FF2B5EF4-FFF2-40B4-BE49-F238E27FC236}">
                    <a16:creationId xmlns:a16="http://schemas.microsoft.com/office/drawing/2014/main" id="{6AF35621-8996-BF43-9680-3DE9556A325B}"/>
                  </a:ext>
                </a:extLst>
              </p:cNvPr>
              <p:cNvSpPr/>
              <p:nvPr/>
            </p:nvSpPr>
            <p:spPr>
              <a:xfrm rot="5400000">
                <a:off x="1048660" y="4049579"/>
                <a:ext cx="306562" cy="152208"/>
              </a:xfrm>
              <a:prstGeom prst="leftRightArrow">
                <a:avLst>
                  <a:gd name="adj1" fmla="val 45681"/>
                  <a:gd name="adj2" fmla="val 6274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1B2C647-417C-4641-9DB6-4DBC2E361A07}"/>
                  </a:ext>
                </a:extLst>
              </p:cNvPr>
              <p:cNvSpPr txBox="1"/>
              <p:nvPr/>
            </p:nvSpPr>
            <p:spPr>
              <a:xfrm>
                <a:off x="1213704" y="3962553"/>
                <a:ext cx="726718" cy="35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en-US" altLang="zh-CN" sz="900" dirty="0">
                    <a:ea typeface="Microsoft YaHei" panose="020B0503020204020204" pitchFamily="34" charset="-122"/>
                  </a:rPr>
                  <a:t>Fully Access</a:t>
                </a:r>
                <a:endParaRPr lang="en-US" sz="900" dirty="0"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10A80A0-1997-AF41-90BE-4209F2B7F495}"/>
                </a:ext>
              </a:extLst>
            </p:cNvPr>
            <p:cNvGrpSpPr/>
            <p:nvPr/>
          </p:nvGrpSpPr>
          <p:grpSpPr>
            <a:xfrm>
              <a:off x="432982" y="5440911"/>
              <a:ext cx="1624886" cy="1102580"/>
              <a:chOff x="315536" y="4971127"/>
              <a:chExt cx="1624886" cy="110258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5EDD2B7-7B59-5A47-93F0-A83078EBA7BF}"/>
                  </a:ext>
                </a:extLst>
              </p:cNvPr>
              <p:cNvSpPr txBox="1"/>
              <p:nvPr/>
            </p:nvSpPr>
            <p:spPr>
              <a:xfrm rot="16200000">
                <a:off x="191785" y="5293429"/>
                <a:ext cx="702436" cy="4549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ts val="3440"/>
                  </a:lnSpc>
                </a:pPr>
                <a:r>
                  <a:rPr lang="en-US" altLang="zh-CN" sz="1100" b="1" dirty="0">
                    <a:ea typeface="Microsoft YaHei" panose="020B0503020204020204" pitchFamily="34" charset="-122"/>
                  </a:rPr>
                  <a:t>Client </a:t>
                </a:r>
                <a:r>
                  <a:rPr lang="en-US" altLang="zh-CN" sz="1100" b="1" i="1" dirty="0">
                    <a:ea typeface="Microsoft YaHei" panose="020B0503020204020204" pitchFamily="34" charset="-122"/>
                  </a:rPr>
                  <a:t>k</a:t>
                </a:r>
                <a:endParaRPr lang="en-US" sz="1100" b="1" i="1" dirty="0">
                  <a:ea typeface="Microsoft YaHei" panose="020B0503020204020204" pitchFamily="34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Flowchart: Magnetic Disk 16">
                    <a:extLst>
                      <a:ext uri="{FF2B5EF4-FFF2-40B4-BE49-F238E27FC236}">
                        <a16:creationId xmlns:a16="http://schemas.microsoft.com/office/drawing/2014/main" id="{E11B2152-F649-1943-A2B5-65B0D4AE10F8}"/>
                      </a:ext>
                    </a:extLst>
                  </p:cNvPr>
                  <p:cNvSpPr/>
                  <p:nvPr/>
                </p:nvSpPr>
                <p:spPr>
                  <a:xfrm>
                    <a:off x="798244" y="5718471"/>
                    <a:ext cx="807394" cy="276488"/>
                  </a:xfrm>
                  <a:prstGeom prst="flowChartMagneticDisk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50" dirty="0">
                        <a:solidFill>
                          <a:schemeClr val="tx1"/>
                        </a:solidFill>
                      </a:rPr>
                      <a:t>Data </a:t>
                    </a:r>
                    <a14:m>
                      <m:oMath xmlns:m="http://schemas.openxmlformats.org/officeDocument/2006/math"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105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Flowchart: Magnetic Disk 16">
                    <a:extLst>
                      <a:ext uri="{FF2B5EF4-FFF2-40B4-BE49-F238E27FC236}">
                        <a16:creationId xmlns:a16="http://schemas.microsoft.com/office/drawing/2014/main" id="{E11B2152-F649-1943-A2B5-65B0D4AE10F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244" y="5718471"/>
                    <a:ext cx="807394" cy="276488"/>
                  </a:xfrm>
                  <a:prstGeom prst="flowChartMagneticDisk">
                    <a:avLst/>
                  </a:prstGeom>
                  <a:blipFill>
                    <a:blip r:embed="rId2"/>
                    <a:stretch>
                      <a:fillRect b="-17391"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33B751A3-89D7-2E44-8CF5-AFE453C02C66}"/>
                      </a:ext>
                    </a:extLst>
                  </p:cNvPr>
                  <p:cNvSpPr/>
                  <p:nvPr/>
                </p:nvSpPr>
                <p:spPr>
                  <a:xfrm>
                    <a:off x="798244" y="5051382"/>
                    <a:ext cx="807394" cy="359923"/>
                  </a:xfrm>
                  <a:prstGeom prst="rect">
                    <a:avLst/>
                  </a:prstGeom>
                  <a:noFill/>
                  <a:ln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Model </a:t>
                    </a:r>
                    <a14:m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a14:m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33B751A3-89D7-2E44-8CF5-AFE453C02C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244" y="5051382"/>
                    <a:ext cx="807394" cy="35992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25083D2-BDA3-1A4E-8E31-8C907D4F4013}"/>
                  </a:ext>
                </a:extLst>
              </p:cNvPr>
              <p:cNvSpPr/>
              <p:nvPr/>
            </p:nvSpPr>
            <p:spPr>
              <a:xfrm>
                <a:off x="486956" y="4971127"/>
                <a:ext cx="1252999" cy="1102580"/>
              </a:xfrm>
              <a:prstGeom prst="roundRect">
                <a:avLst>
                  <a:gd name="adj" fmla="val 6818"/>
                </a:avLst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7" name="Left-Right Arrow 26">
                <a:extLst>
                  <a:ext uri="{FF2B5EF4-FFF2-40B4-BE49-F238E27FC236}">
                    <a16:creationId xmlns:a16="http://schemas.microsoft.com/office/drawing/2014/main" id="{A2C6E79A-B1A2-1A44-AAAE-EC4EE994B3A4}"/>
                  </a:ext>
                </a:extLst>
              </p:cNvPr>
              <p:cNvSpPr/>
              <p:nvPr/>
            </p:nvSpPr>
            <p:spPr>
              <a:xfrm rot="5400000">
                <a:off x="1048660" y="5489286"/>
                <a:ext cx="306562" cy="152208"/>
              </a:xfrm>
              <a:prstGeom prst="leftRightArrow">
                <a:avLst>
                  <a:gd name="adj1" fmla="val 45681"/>
                  <a:gd name="adj2" fmla="val 62740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D1F0C6-F97C-644F-AA34-024B210C2CA8}"/>
                  </a:ext>
                </a:extLst>
              </p:cNvPr>
              <p:cNvSpPr txBox="1"/>
              <p:nvPr/>
            </p:nvSpPr>
            <p:spPr>
              <a:xfrm>
                <a:off x="1213703" y="5398777"/>
                <a:ext cx="726719" cy="3522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000"/>
                  </a:lnSpc>
                </a:pPr>
                <a:r>
                  <a:rPr lang="en-US" altLang="zh-CN" sz="900" dirty="0">
                    <a:ea typeface="Microsoft YaHei" panose="020B0503020204020204" pitchFamily="34" charset="-122"/>
                  </a:rPr>
                  <a:t>Fully Access</a:t>
                </a:r>
                <a:endParaRPr lang="en-US" sz="900" dirty="0">
                  <a:ea typeface="Microsoft YaHei" panose="020B0503020204020204" pitchFamily="34" charset="-122"/>
                </a:endParaRPr>
              </a:p>
            </p:txBody>
          </p:sp>
        </p:grp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7B7E281A-3F3C-E248-BC36-9D038747C990}"/>
                </a:ext>
              </a:extLst>
            </p:cNvPr>
            <p:cNvCxnSpPr/>
            <p:nvPr/>
          </p:nvCxnSpPr>
          <p:spPr>
            <a:xfrm>
              <a:off x="1723085" y="2243551"/>
              <a:ext cx="2143826" cy="1824884"/>
            </a:xfrm>
            <a:prstGeom prst="bentConnector3">
              <a:avLst>
                <a:gd name="adj1" fmla="val 99965"/>
              </a:avLst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>
              <a:extLst>
                <a:ext uri="{FF2B5EF4-FFF2-40B4-BE49-F238E27FC236}">
                  <a16:creationId xmlns:a16="http://schemas.microsoft.com/office/drawing/2014/main" id="{696904FF-9278-3145-9885-D03F6031A8D0}"/>
                </a:ext>
              </a:extLst>
            </p:cNvPr>
            <p:cNvCxnSpPr>
              <a:cxnSpLocks/>
              <a:stCxn id="7" idx="0"/>
              <a:endCxn id="10" idx="3"/>
            </p:cNvCxnSpPr>
            <p:nvPr/>
          </p:nvCxnSpPr>
          <p:spPr>
            <a:xfrm rot="16200000" flipV="1">
              <a:off x="1870838" y="2216495"/>
              <a:ext cx="1718014" cy="201352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6C206E8D-58ED-2B46-9A20-16C83A8BEC5D}"/>
                </a:ext>
              </a:extLst>
            </p:cNvPr>
            <p:cNvCxnSpPr/>
            <p:nvPr/>
          </p:nvCxnSpPr>
          <p:spPr>
            <a:xfrm flipV="1">
              <a:off x="1723085" y="4446618"/>
              <a:ext cx="2057256" cy="1387162"/>
            </a:xfrm>
            <a:prstGeom prst="bentConnector3">
              <a:avLst>
                <a:gd name="adj1" fmla="val 100003"/>
              </a:avLst>
            </a:prstGeom>
            <a:ln w="19050">
              <a:solidFill>
                <a:schemeClr val="accent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8957C996-375D-B746-9B16-3DC58D5A4D63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rot="10800000" flipV="1">
              <a:off x="1723084" y="4456466"/>
              <a:ext cx="1926532" cy="1244661"/>
            </a:xfrm>
            <a:prstGeom prst="bentConnector3">
              <a:avLst>
                <a:gd name="adj1" fmla="val 187"/>
              </a:avLst>
            </a:prstGeom>
            <a:ln w="19050">
              <a:solidFill>
                <a:srgbClr val="0070C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57BACD-8745-2449-8FF3-F50FF232EA68}"/>
                </a:ext>
              </a:extLst>
            </p:cNvPr>
            <p:cNvSpPr txBox="1"/>
            <p:nvPr/>
          </p:nvSpPr>
          <p:spPr>
            <a:xfrm>
              <a:off x="1951449" y="2347009"/>
              <a:ext cx="18038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50" dirty="0">
                  <a:solidFill>
                    <a:schemeClr val="accent1"/>
                  </a:solidFill>
                  <a:ea typeface="Microsoft YaHei" panose="020B0503020204020204" pitchFamily="34" charset="-122"/>
                </a:rPr>
                <a:t>Collaboratively updated model 1</a:t>
              </a:r>
              <a:endParaRPr lang="en-US" sz="105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00C678-55E1-8F48-9E6A-F0852CE3A67C}"/>
                </a:ext>
              </a:extLst>
            </p:cNvPr>
            <p:cNvSpPr txBox="1"/>
            <p:nvPr/>
          </p:nvSpPr>
          <p:spPr>
            <a:xfrm>
              <a:off x="1853389" y="3490490"/>
              <a:ext cx="12963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50" dirty="0">
                  <a:solidFill>
                    <a:srgbClr val="0070C0"/>
                  </a:solidFill>
                  <a:ea typeface="Microsoft YaHei" panose="020B0503020204020204" pitchFamily="34" charset="-122"/>
                </a:rPr>
                <a:t>Locally updated model 2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4AC30E8-DED0-F741-A108-9816838BB95A}"/>
                </a:ext>
              </a:extLst>
            </p:cNvPr>
            <p:cNvSpPr txBox="1"/>
            <p:nvPr/>
          </p:nvSpPr>
          <p:spPr>
            <a:xfrm>
              <a:off x="1894282" y="4252766"/>
              <a:ext cx="14316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050" dirty="0">
                  <a:solidFill>
                    <a:schemeClr val="accent1"/>
                  </a:solidFill>
                  <a:ea typeface="Microsoft YaHei" panose="020B0503020204020204" pitchFamily="34" charset="-122"/>
                </a:rPr>
                <a:t>Collaboratively updated model 2</a:t>
              </a:r>
              <a:endParaRPr lang="en-US" sz="1050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693DAED-9472-5245-9FC7-6CB587B501EA}"/>
                    </a:ext>
                  </a:extLst>
                </p:cNvPr>
                <p:cNvSpPr txBox="1"/>
                <p:nvPr/>
              </p:nvSpPr>
              <p:spPr>
                <a:xfrm>
                  <a:off x="1932763" y="5640239"/>
                  <a:ext cx="2192394" cy="4516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:r>
                    <a:rPr lang="en-US" sz="1050" dirty="0">
                      <a:solidFill>
                        <a:schemeClr val="accent1"/>
                      </a:solidFill>
                      <a:ea typeface="Microsoft YaHei" panose="020B0503020204020204" pitchFamily="34" charset="-122"/>
                    </a:rPr>
                    <a:t>Collaboratively updated model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𝑘</m:t>
                      </m:r>
                    </m:oMath>
                  </a14:m>
                  <a:endParaRPr lang="en-US" sz="1050" dirty="0">
                    <a:solidFill>
                      <a:schemeClr val="accent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693DAED-9472-5245-9FC7-6CB587B50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763" y="5640239"/>
                  <a:ext cx="2192394" cy="451662"/>
                </a:xfrm>
                <a:prstGeom prst="rect">
                  <a:avLst/>
                </a:prstGeom>
                <a:blipFill>
                  <a:blip r:embed="rId4"/>
                  <a:stretch>
                    <a:fillRect b="-108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DE5BB19-C152-2E4E-8A6F-27376A948868}"/>
                    </a:ext>
                  </a:extLst>
                </p:cNvPr>
                <p:cNvSpPr txBox="1"/>
                <p:nvPr/>
              </p:nvSpPr>
              <p:spPr>
                <a:xfrm>
                  <a:off x="1932763" y="5269964"/>
                  <a:ext cx="1708288" cy="4517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ts val="3440"/>
                    </a:lnSpc>
                  </a:pPr>
                  <a:r>
                    <a:rPr lang="en-US" sz="1050" dirty="0">
                      <a:solidFill>
                        <a:srgbClr val="0070C0"/>
                      </a:solidFill>
                      <a:ea typeface="Microsoft YaHei" panose="020B0503020204020204" pitchFamily="34" charset="-122"/>
                    </a:rPr>
                    <a:t>Locally updated model </a:t>
                  </a:r>
                  <a14:m>
                    <m:oMath xmlns:m="http://schemas.openxmlformats.org/officeDocument/2006/math">
                      <m:r>
                        <a:rPr lang="en-US" sz="105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Microsoft YaHei" panose="020B0503020204020204" pitchFamily="34" charset="-122"/>
                        </a:rPr>
                        <m:t>𝑘</m:t>
                      </m:r>
                    </m:oMath>
                  </a14:m>
                  <a:endParaRPr lang="en-US" sz="1050" dirty="0">
                    <a:solidFill>
                      <a:srgbClr val="0070C0"/>
                    </a:solidFill>
                    <a:ea typeface="Microsoft YaHei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DDE5BB19-C152-2E4E-8A6F-27376A9488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763" y="5269964"/>
                  <a:ext cx="1708288" cy="451727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FC11C4-613B-AB41-AF60-0A27CE8276B7}"/>
                </a:ext>
              </a:extLst>
            </p:cNvPr>
            <p:cNvSpPr/>
            <p:nvPr/>
          </p:nvSpPr>
          <p:spPr>
            <a:xfrm>
              <a:off x="3763176" y="4411836"/>
              <a:ext cx="69762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ea typeface="Microsoft YaHei" panose="020B0503020204020204" pitchFamily="34" charset="-122"/>
                </a:rPr>
                <a:t>Cloud</a:t>
              </a:r>
              <a:endParaRPr lang="en-US" sz="1400" dirty="0"/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14053D37-4370-4940-8CB6-13E0EB337B9E}"/>
                </a:ext>
              </a:extLst>
            </p:cNvPr>
            <p:cNvCxnSpPr/>
            <p:nvPr/>
          </p:nvCxnSpPr>
          <p:spPr>
            <a:xfrm>
              <a:off x="1723085" y="3916473"/>
              <a:ext cx="1404713" cy="231322"/>
            </a:xfrm>
            <a:prstGeom prst="bentConnector3">
              <a:avLst/>
            </a:prstGeom>
            <a:ln w="190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717DEA57-065F-2F42-B393-A8CC20E4E472}"/>
                </a:ext>
              </a:extLst>
            </p:cNvPr>
            <p:cNvCxnSpPr>
              <a:cxnSpLocks/>
              <a:stCxn id="7" idx="1"/>
              <a:endCxn id="18" idx="3"/>
            </p:cNvCxnSpPr>
            <p:nvPr/>
          </p:nvCxnSpPr>
          <p:spPr>
            <a:xfrm rot="10800000">
              <a:off x="1723084" y="4032287"/>
              <a:ext cx="1404714" cy="229938"/>
            </a:xfrm>
            <a:prstGeom prst="bentConnector3">
              <a:avLst>
                <a:gd name="adj1" fmla="val 55715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BC21E3A1-C322-A642-8F6D-6526620DE1B2}"/>
              </a:ext>
            </a:extLst>
          </p:cNvPr>
          <p:cNvGrpSpPr/>
          <p:nvPr/>
        </p:nvGrpSpPr>
        <p:grpSpPr>
          <a:xfrm>
            <a:off x="5270589" y="2691026"/>
            <a:ext cx="6851562" cy="3504212"/>
            <a:chOff x="5243119" y="2597058"/>
            <a:chExt cx="6851562" cy="3504212"/>
          </a:xfrm>
        </p:grpSpPr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B493E2DD-74A7-6D4B-BA2B-F7B94B2ED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43119" y="2597058"/>
              <a:ext cx="5626100" cy="9398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F5016F7-2ADD-6F4A-869D-532067211DBF}"/>
                    </a:ext>
                  </a:extLst>
                </p:cNvPr>
                <p:cNvSpPr txBox="1"/>
                <p:nvPr/>
              </p:nvSpPr>
              <p:spPr>
                <a:xfrm>
                  <a:off x="5243119" y="3766657"/>
                  <a:ext cx="6851562" cy="2334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/>
                    <a:t> is the model parameter for the model of client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dirty="0"/>
                    <a:t>.</a:t>
                  </a:r>
                </a:p>
                <a:p>
                  <a:endParaRPr lang="en-US" dirty="0"/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dirty="0"/>
                    <a:t> is the training loss for the model of client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dirty="0"/>
                    <a:t>.</a:t>
                  </a:r>
                </a:p>
                <a:p>
                  <a:endParaRPr lang="en-US" dirty="0"/>
                </a:p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US" dirty="0"/>
                    <a:t> is a hyperparameter.</a:t>
                  </a:r>
                </a:p>
                <a:p>
                  <a:endParaRPr lang="en-US" dirty="0"/>
                </a:p>
                <a:p>
                  <a:r>
                    <a:rPr lang="en-US" dirty="0"/>
                    <a:t>                                                        is an </a:t>
                  </a:r>
                  <a:r>
                    <a:rPr lang="en-US" u="sng" dirty="0"/>
                    <a:t>attention-inducing function</a:t>
                  </a:r>
                  <a:r>
                    <a:rPr lang="en-US" dirty="0"/>
                    <a:t> that measures the difference between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en-US" dirty="0"/>
                    <a:t>. 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EF5016F7-2ADD-6F4A-869D-532067211D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3119" y="3766657"/>
                  <a:ext cx="6851562" cy="2334613"/>
                </a:xfrm>
                <a:prstGeom prst="rect">
                  <a:avLst/>
                </a:prstGeom>
                <a:blipFill>
                  <a:blip r:embed="rId7"/>
                  <a:stretch>
                    <a:fillRect l="-926" t="-1081" b="-21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CE02A5B4-0D6C-074C-8D0B-150A94DFDFB1}"/>
              </a:ext>
            </a:extLst>
          </p:cNvPr>
          <p:cNvSpPr txBox="1"/>
          <p:nvPr/>
        </p:nvSpPr>
        <p:spPr>
          <a:xfrm>
            <a:off x="4829595" y="2200693"/>
            <a:ext cx="294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Optimization problem: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DEF94B98-4F0E-7C4B-A11C-18237B9987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0673" y="5494941"/>
            <a:ext cx="3375697" cy="30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03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668E8-2A54-3249-B57C-0B3277F2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Centralized Solution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D68927-BD7E-444D-8071-CD91C9A59392}"/>
              </a:ext>
            </a:extLst>
          </p:cNvPr>
          <p:cNvGrpSpPr/>
          <p:nvPr/>
        </p:nvGrpSpPr>
        <p:grpSpPr>
          <a:xfrm>
            <a:off x="687070" y="2516797"/>
            <a:ext cx="10688066" cy="939800"/>
            <a:chOff x="687070" y="2208187"/>
            <a:chExt cx="10688066" cy="939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253A4F-DA22-0D44-90AE-FB24B9F69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7070" y="2208187"/>
              <a:ext cx="5626100" cy="9398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CCF41E-4FC8-3E46-B503-6ABDF97D7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45960" y="2414381"/>
              <a:ext cx="4329176" cy="5274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8799CD-3D45-D746-A180-0EF428E170B7}"/>
                </a:ext>
              </a:extLst>
            </p:cNvPr>
            <p:cNvSpPr txBox="1"/>
            <p:nvPr/>
          </p:nvSpPr>
          <p:spPr>
            <a:xfrm>
              <a:off x="6463801" y="2493421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ym typeface="Wingdings" pitchFamily="2" charset="2"/>
                </a:rPr>
                <a:t></a:t>
              </a:r>
              <a:endParaRPr 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8A1B376-0E44-7643-A112-F00D00CA17D0}"/>
              </a:ext>
            </a:extLst>
          </p:cNvPr>
          <p:cNvSpPr txBox="1"/>
          <p:nvPr/>
        </p:nvSpPr>
        <p:spPr>
          <a:xfrm>
            <a:off x="514350" y="2080457"/>
            <a:ext cx="4392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Rewrite the optimization problem: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494B638-F410-BE43-815B-A2C89C8F3728}"/>
              </a:ext>
            </a:extLst>
          </p:cNvPr>
          <p:cNvGrpSpPr/>
          <p:nvPr/>
        </p:nvGrpSpPr>
        <p:grpSpPr>
          <a:xfrm>
            <a:off x="509931" y="3511694"/>
            <a:ext cx="8522058" cy="3046379"/>
            <a:chOff x="509931" y="3646604"/>
            <a:chExt cx="8522058" cy="304637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1FD7CA0-B2FA-5340-BDA5-77D798A37D48}"/>
                </a:ext>
              </a:extLst>
            </p:cNvPr>
            <p:cNvGrpSpPr/>
            <p:nvPr/>
          </p:nvGrpSpPr>
          <p:grpSpPr>
            <a:xfrm>
              <a:off x="509931" y="4125228"/>
              <a:ext cx="8522058" cy="2567755"/>
              <a:chOff x="1091818" y="3685842"/>
              <a:chExt cx="8522058" cy="25677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11975CC-89A0-0B47-AACC-619827D623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15568" y="3685842"/>
                    <a:ext cx="36838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b="1" dirty="0"/>
                      <a:t>Step 1</a:t>
                    </a:r>
                    <a:r>
                      <a:rPr lang="en-US" dirty="0"/>
                      <a:t>: randomly initialize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a14:m>
                    <a:r>
                      <a:rPr lang="en-US" dirty="0"/>
                      <a:t>. </a:t>
                    </a: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E11975CC-89A0-0B47-AACC-619827D623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5568" y="3685842"/>
                    <a:ext cx="3683894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75" t="-6667" r="-344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9B5E275-B656-264B-AC6C-BF0B639D3267}"/>
                  </a:ext>
                </a:extLst>
              </p:cNvPr>
              <p:cNvGrpSpPr/>
              <p:nvPr/>
            </p:nvGrpSpPr>
            <p:grpSpPr>
              <a:xfrm>
                <a:off x="1106424" y="4445959"/>
                <a:ext cx="7549501" cy="450614"/>
                <a:chOff x="514350" y="4134253"/>
                <a:chExt cx="7549501" cy="450614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99FE75-656B-AB47-A1FF-E85D1A854C78}"/>
                    </a:ext>
                  </a:extLst>
                </p:cNvPr>
                <p:cNvSpPr txBox="1"/>
                <p:nvPr/>
              </p:nvSpPr>
              <p:spPr>
                <a:xfrm>
                  <a:off x="514350" y="4136495"/>
                  <a:ext cx="3430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/>
                    <a:t>Step 2</a:t>
                  </a:r>
                  <a:r>
                    <a:rPr lang="en-US" dirty="0"/>
                    <a:t>: optimize              by: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B6742242-3982-5946-BE45-91031C2BEA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77320" r="3885"/>
                <a:stretch/>
              </p:blipFill>
              <p:spPr>
                <a:xfrm>
                  <a:off x="2680937" y="4134253"/>
                  <a:ext cx="695198" cy="450614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16F7D754-CA9A-6748-83B8-58F90D129A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28146" y="4136495"/>
                  <a:ext cx="3935705" cy="448372"/>
                </a:xfrm>
                <a:prstGeom prst="rect">
                  <a:avLst/>
                </a:prstGeom>
              </p:spPr>
            </p:pic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DB6179B-3A42-D749-A7FB-3EF8D9C3956A}"/>
                  </a:ext>
                </a:extLst>
              </p:cNvPr>
              <p:cNvGrpSpPr/>
              <p:nvPr/>
            </p:nvGrpSpPr>
            <p:grpSpPr>
              <a:xfrm>
                <a:off x="1103693" y="5038077"/>
                <a:ext cx="8510183" cy="691806"/>
                <a:chOff x="1115568" y="5346831"/>
                <a:chExt cx="8510183" cy="691806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11643AD5-33F7-EA40-9A43-43ED5931C0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46260" r="34974"/>
                <a:stretch/>
              </p:blipFill>
              <p:spPr>
                <a:xfrm>
                  <a:off x="3274096" y="5518078"/>
                  <a:ext cx="694113" cy="450614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7A49B0-DED5-E148-ACC3-86259E9997AD}"/>
                    </a:ext>
                  </a:extLst>
                </p:cNvPr>
                <p:cNvSpPr txBox="1"/>
                <p:nvPr/>
              </p:nvSpPr>
              <p:spPr>
                <a:xfrm>
                  <a:off x="1115568" y="5508068"/>
                  <a:ext cx="34354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b="1" dirty="0"/>
                    <a:t>Step 3</a:t>
                  </a:r>
                  <a:r>
                    <a:rPr lang="en-US" dirty="0"/>
                    <a:t>: optimize              by: </a:t>
                  </a:r>
                </a:p>
              </p:txBody>
            </p:sp>
            <p:pic>
              <p:nvPicPr>
                <p:cNvPr id="18" name="Picture 17" descr="A picture containing text&#10;&#10;Description automatically generated">
                  <a:extLst>
                    <a:ext uri="{FF2B5EF4-FFF2-40B4-BE49-F238E27FC236}">
                      <a16:creationId xmlns:a16="http://schemas.microsoft.com/office/drawing/2014/main" id="{F944D766-BF96-F44B-9D3F-9EAE3D7C7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20220" y="5346831"/>
                  <a:ext cx="4905531" cy="691806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6A0D92F-0E3F-7348-B829-F4737D06C13F}"/>
                  </a:ext>
                </a:extLst>
              </p:cNvPr>
              <p:cNvSpPr txBox="1"/>
              <p:nvPr/>
            </p:nvSpPr>
            <p:spPr>
              <a:xfrm>
                <a:off x="1091818" y="5884265"/>
                <a:ext cx="6303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Iterate between step 2 and step 3 until convergence.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E7E8893-01FA-864A-BB2E-A6D6A12F2172}"/>
                </a:ext>
              </a:extLst>
            </p:cNvPr>
            <p:cNvSpPr txBox="1"/>
            <p:nvPr/>
          </p:nvSpPr>
          <p:spPr>
            <a:xfrm>
              <a:off x="514350" y="3646604"/>
              <a:ext cx="67756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Solve the optimization problem (</a:t>
              </a:r>
              <a:r>
                <a:rPr lang="en-US" sz="2000" b="1" dirty="0">
                  <a:solidFill>
                    <a:srgbClr val="0070C0"/>
                  </a:solidFill>
                </a:rPr>
                <a:t>Centralized version</a:t>
              </a:r>
              <a:r>
                <a:rPr lang="en-US" sz="2000" b="1" dirty="0"/>
                <a:t>):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24AC4C1D-BE67-1C40-8123-EAA42749EA3D}"/>
              </a:ext>
            </a:extLst>
          </p:cNvPr>
          <p:cNvSpPr/>
          <p:nvPr/>
        </p:nvSpPr>
        <p:spPr>
          <a:xfrm>
            <a:off x="6962835" y="2540547"/>
            <a:ext cx="4458970" cy="8201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C606ED-BD07-E54D-A59F-63D4C35C9AFE}"/>
              </a:ext>
            </a:extLst>
          </p:cNvPr>
          <p:cNvSpPr txBox="1"/>
          <p:nvPr/>
        </p:nvSpPr>
        <p:spPr>
          <a:xfrm>
            <a:off x="8257151" y="4507280"/>
            <a:ext cx="3809931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Does the centralized solution protect data privacy?</a:t>
            </a:r>
          </a:p>
        </p:txBody>
      </p:sp>
    </p:spTree>
    <p:extLst>
      <p:ext uri="{BB962C8B-B14F-4D97-AF65-F5344CB8AC3E}">
        <p14:creationId xmlns:p14="http://schemas.microsoft.com/office/powerpoint/2010/main" val="40419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0BC6-3B0F-FC43-A314-D132DAA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FedAMP: Our Federated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35BFA1-1E12-DC49-802B-50837BDF2793}"/>
              </a:ext>
            </a:extLst>
          </p:cNvPr>
          <p:cNvSpPr txBox="1"/>
          <p:nvPr/>
        </p:nvSpPr>
        <p:spPr>
          <a:xfrm>
            <a:off x="2082391" y="1673224"/>
            <a:ext cx="140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Centralized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CB2EC4-480E-1248-AC56-327D272DEAA9}"/>
              </a:ext>
            </a:extLst>
          </p:cNvPr>
          <p:cNvGrpSpPr/>
          <p:nvPr/>
        </p:nvGrpSpPr>
        <p:grpSpPr>
          <a:xfrm>
            <a:off x="157979" y="2251414"/>
            <a:ext cx="5573414" cy="527412"/>
            <a:chOff x="-273741" y="2251414"/>
            <a:chExt cx="5573414" cy="52741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6B0CF31-61EE-4544-B07C-C5C9099584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497" y="2251414"/>
              <a:ext cx="4329176" cy="52741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8140B6-553A-2247-AE2A-ACE5D7DEDBF6}"/>
                </a:ext>
              </a:extLst>
            </p:cNvPr>
            <p:cNvSpPr txBox="1"/>
            <p:nvPr/>
          </p:nvSpPr>
          <p:spPr>
            <a:xfrm>
              <a:off x="-273741" y="2275164"/>
              <a:ext cx="1256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Objective: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C01825C-6441-7C4F-9EC4-BB11CE7D9859}"/>
              </a:ext>
            </a:extLst>
          </p:cNvPr>
          <p:cNvSpPr txBox="1"/>
          <p:nvPr/>
        </p:nvSpPr>
        <p:spPr>
          <a:xfrm>
            <a:off x="157979" y="3545416"/>
            <a:ext cx="1002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50AF25-4420-5E4D-863C-4A8BEC939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41" y="3543349"/>
            <a:ext cx="3935705" cy="4483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ABD1A-E7D8-304A-A4B5-D1F5498B5DA3}"/>
                  </a:ext>
                </a:extLst>
              </p:cNvPr>
              <p:cNvSpPr txBox="1"/>
              <p:nvPr/>
            </p:nvSpPr>
            <p:spPr>
              <a:xfrm>
                <a:off x="157979" y="2937190"/>
                <a:ext cx="33083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1: randomly initialize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i="1" dirty="0"/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6ABD1A-E7D8-304A-A4B5-D1F5498B5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79" y="2937190"/>
                <a:ext cx="3308342" cy="369332"/>
              </a:xfrm>
              <a:prstGeom prst="rect">
                <a:avLst/>
              </a:prstGeom>
              <a:blipFill>
                <a:blip r:embed="rId4"/>
                <a:stretch>
                  <a:fillRect l="-1527" t="-10000" r="-38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C87A329-D70A-3249-AC08-B498282BC7E3}"/>
              </a:ext>
            </a:extLst>
          </p:cNvPr>
          <p:cNvSpPr txBox="1"/>
          <p:nvPr/>
        </p:nvSpPr>
        <p:spPr>
          <a:xfrm>
            <a:off x="11372781" y="3604503"/>
            <a:ext cx="23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870912-E557-C247-BAAD-F1B6EE160AC5}"/>
              </a:ext>
            </a:extLst>
          </p:cNvPr>
          <p:cNvSpPr txBox="1"/>
          <p:nvPr/>
        </p:nvSpPr>
        <p:spPr>
          <a:xfrm>
            <a:off x="155029" y="4722471"/>
            <a:ext cx="1005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3: </a:t>
            </a:r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9A3A937E-3298-7149-9904-DFD4D801BD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039" y="4561234"/>
            <a:ext cx="4905531" cy="69180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0D0E1925-1D9C-9B4D-BAEF-C16D97DF097A}"/>
              </a:ext>
            </a:extLst>
          </p:cNvPr>
          <p:cNvGrpSpPr/>
          <p:nvPr/>
        </p:nvGrpSpPr>
        <p:grpSpPr>
          <a:xfrm>
            <a:off x="3488738" y="1488558"/>
            <a:ext cx="8746434" cy="5369442"/>
            <a:chOff x="3488738" y="1488558"/>
            <a:chExt cx="8746434" cy="536944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FC7B64D-3FE6-2E4E-AE7D-255467C21EB9}"/>
                </a:ext>
              </a:extLst>
            </p:cNvPr>
            <p:cNvCxnSpPr>
              <a:cxnSpLocks/>
            </p:cNvCxnSpPr>
            <p:nvPr/>
          </p:nvCxnSpPr>
          <p:spPr>
            <a:xfrm>
              <a:off x="6106321" y="2042556"/>
              <a:ext cx="0" cy="48154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840BEC8-05D6-0B4C-8C7F-B31150AD22F5}"/>
                </a:ext>
              </a:extLst>
            </p:cNvPr>
            <p:cNvGrpSpPr/>
            <p:nvPr/>
          </p:nvGrpSpPr>
          <p:grpSpPr>
            <a:xfrm>
              <a:off x="3488738" y="1488558"/>
              <a:ext cx="8746434" cy="3707286"/>
              <a:chOff x="3488738" y="1488558"/>
              <a:chExt cx="8746434" cy="370728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65D308-A7FF-CE4E-B191-C3400FA08111}"/>
                  </a:ext>
                </a:extLst>
              </p:cNvPr>
              <p:cNvSpPr txBox="1"/>
              <p:nvPr/>
            </p:nvSpPr>
            <p:spPr>
              <a:xfrm>
                <a:off x="8546277" y="1673224"/>
                <a:ext cx="12856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Federated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0DA1D57F-3781-E14B-96C7-9D8F03CCCA86}"/>
                  </a:ext>
                </a:extLst>
              </p:cNvPr>
              <p:cNvGrpSpPr/>
              <p:nvPr/>
            </p:nvGrpSpPr>
            <p:grpSpPr>
              <a:xfrm>
                <a:off x="6313166" y="2251414"/>
                <a:ext cx="5573414" cy="527412"/>
                <a:chOff x="-273741" y="2251414"/>
                <a:chExt cx="5573414" cy="527412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BB83DB54-630B-9341-B892-4CB65A15D3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70497" y="2251414"/>
                  <a:ext cx="4329176" cy="527412"/>
                </a:xfrm>
                <a:prstGeom prst="rect">
                  <a:avLst/>
                </a:prstGeom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F717E45-EC01-954D-A061-C9627901984F}"/>
                    </a:ext>
                  </a:extLst>
                </p:cNvPr>
                <p:cNvSpPr txBox="1"/>
                <p:nvPr/>
              </p:nvSpPr>
              <p:spPr>
                <a:xfrm>
                  <a:off x="-273741" y="2275164"/>
                  <a:ext cx="1256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Objective: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EF42C7A-7788-1A41-8185-97C74505B9C8}"/>
                  </a:ext>
                </a:extLst>
              </p:cNvPr>
              <p:cNvGrpSpPr/>
              <p:nvPr/>
            </p:nvGrpSpPr>
            <p:grpSpPr>
              <a:xfrm>
                <a:off x="6313166" y="3455148"/>
                <a:ext cx="5136098" cy="499120"/>
                <a:chOff x="6385879" y="3154066"/>
                <a:chExt cx="5136098" cy="49912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3D2739F-5E61-C349-828A-F6CFF0692D53}"/>
                    </a:ext>
                  </a:extLst>
                </p:cNvPr>
                <p:cNvGrpSpPr/>
                <p:nvPr/>
              </p:nvGrpSpPr>
              <p:grpSpPr>
                <a:xfrm>
                  <a:off x="7289327" y="3154066"/>
                  <a:ext cx="4232650" cy="499120"/>
                  <a:chOff x="6504399" y="3302024"/>
                  <a:chExt cx="4232650" cy="499120"/>
                </a:xfrm>
              </p:grpSpPr>
              <p:pic>
                <p:nvPicPr>
                  <p:cNvPr id="20" name="Picture 19">
                    <a:extLst>
                      <a:ext uri="{FF2B5EF4-FFF2-40B4-BE49-F238E27FC236}">
                        <a16:creationId xmlns:a16="http://schemas.microsoft.com/office/drawing/2014/main" id="{1D680932-68BD-A849-911F-2B3DE3FFC40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t="17416" r="86209" b="65215"/>
                  <a:stretch/>
                </p:blipFill>
                <p:spPr>
                  <a:xfrm>
                    <a:off x="6504399" y="3302024"/>
                    <a:ext cx="597045" cy="498080"/>
                  </a:xfrm>
                  <a:prstGeom prst="rect">
                    <a:avLst/>
                  </a:prstGeom>
                </p:spPr>
              </p:pic>
              <p:pic>
                <p:nvPicPr>
                  <p:cNvPr id="21" name="Picture 20">
                    <a:extLst>
                      <a:ext uri="{FF2B5EF4-FFF2-40B4-BE49-F238E27FC236}">
                        <a16:creationId xmlns:a16="http://schemas.microsoft.com/office/drawing/2014/main" id="{E01E53B6-5FD4-6B42-BFB1-88BA2C8C60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14380" t="84867"/>
                  <a:stretch/>
                </p:blipFill>
                <p:spPr>
                  <a:xfrm>
                    <a:off x="7030430" y="3367183"/>
                    <a:ext cx="3706619" cy="433961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74E3AE29-8D7B-EE46-8776-E7523D70FAC7}"/>
                    </a:ext>
                  </a:extLst>
                </p:cNvPr>
                <p:cNvSpPr txBox="1"/>
                <p:nvPr/>
              </p:nvSpPr>
              <p:spPr>
                <a:xfrm>
                  <a:off x="6385879" y="3250808"/>
                  <a:ext cx="100290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Step 2: 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D256BC6-56D2-A94C-BD7D-93890912B0B8}"/>
                      </a:ext>
                    </a:extLst>
                  </p:cNvPr>
                  <p:cNvSpPr txBox="1"/>
                  <p:nvPr/>
                </p:nvSpPr>
                <p:spPr>
                  <a:xfrm>
                    <a:off x="6313166" y="2937190"/>
                    <a:ext cx="5922006" cy="38850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Step 1: randomly initialize </a:t>
                    </a:r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b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p>
                        </m:sSubSup>
                      </m:oMath>
                    </a14:m>
                    <a:r>
                      <a:rPr lang="en-US" i="1" dirty="0"/>
                      <a:t> </a:t>
                    </a:r>
                    <a:r>
                      <a:rPr lang="en-US" dirty="0"/>
                      <a:t>on each client</a:t>
                    </a:r>
                    <a:r>
                      <a:rPr lang="en-US" i="1" dirty="0"/>
                      <a:t>.</a:t>
                    </a: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D256BC6-56D2-A94C-BD7D-93890912B0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3166" y="2937190"/>
                    <a:ext cx="5922006" cy="38850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71" b="-218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5B4718B-2CFE-A047-983C-F19FB5E4306A}"/>
                  </a:ext>
                </a:extLst>
              </p:cNvPr>
              <p:cNvGrpSpPr/>
              <p:nvPr/>
            </p:nvGrpSpPr>
            <p:grpSpPr>
              <a:xfrm>
                <a:off x="7316069" y="4042643"/>
                <a:ext cx="3090167" cy="369332"/>
                <a:chOff x="8282614" y="4019427"/>
                <a:chExt cx="3090167" cy="369332"/>
              </a:xfrm>
            </p:grpSpPr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E124C259-4FEF-4046-9A2E-3A9560311E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t="12907"/>
                <a:stretch/>
              </p:blipFill>
              <p:spPr>
                <a:xfrm>
                  <a:off x="9137581" y="4062045"/>
                  <a:ext cx="2235200" cy="287581"/>
                </a:xfrm>
                <a:prstGeom prst="rect">
                  <a:avLst/>
                </a:prstGeom>
              </p:spPr>
            </p:pic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813B104-BD11-5247-B63E-48B22DB06D09}"/>
                    </a:ext>
                  </a:extLst>
                </p:cNvPr>
                <p:cNvSpPr txBox="1"/>
                <p:nvPr/>
              </p:nvSpPr>
              <p:spPr>
                <a:xfrm>
                  <a:off x="8282614" y="4019427"/>
                  <a:ext cx="9064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where </a:t>
                  </a: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7DFB097-5365-A243-B77B-36509DD975F1}"/>
                  </a:ext>
                </a:extLst>
              </p:cNvPr>
              <p:cNvSpPr txBox="1"/>
              <p:nvPr/>
            </p:nvSpPr>
            <p:spPr>
              <a:xfrm>
                <a:off x="6310216" y="4722471"/>
                <a:ext cx="1005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3: </a:t>
                </a:r>
              </a:p>
            </p:txBody>
          </p: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BEB5B21B-E9C0-A64E-880D-ADE125BCA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04342" y="4561234"/>
                <a:ext cx="4494076" cy="634610"/>
              </a:xfrm>
              <a:prstGeom prst="rect">
                <a:avLst/>
              </a:prstGeom>
            </p:spPr>
          </p:pic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576D4B1-51F0-DF48-9BDD-FF572E0E303A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3488738" y="1857890"/>
                <a:ext cx="5057539" cy="0"/>
              </a:xfrm>
              <a:prstGeom prst="straightConnector1">
                <a:avLst/>
              </a:prstGeom>
              <a:ln w="53975"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8991BA5-1494-704B-A2CB-E41E75352515}"/>
                  </a:ext>
                </a:extLst>
              </p:cNvPr>
              <p:cNvSpPr txBox="1"/>
              <p:nvPr/>
            </p:nvSpPr>
            <p:spPr>
              <a:xfrm>
                <a:off x="5460631" y="1488558"/>
                <a:ext cx="1291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Equivalent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49B5E91-A462-CF45-9BC1-92D8EA722E07}"/>
              </a:ext>
            </a:extLst>
          </p:cNvPr>
          <p:cNvSpPr txBox="1"/>
          <p:nvPr/>
        </p:nvSpPr>
        <p:spPr>
          <a:xfrm>
            <a:off x="941192" y="5945459"/>
            <a:ext cx="42850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NO</a:t>
            </a:r>
            <a:r>
              <a:rPr lang="en-US" dirty="0">
                <a:solidFill>
                  <a:schemeClr val="accent1"/>
                </a:solidFill>
              </a:rPr>
              <a:t>, it infringes data privacy! </a:t>
            </a:r>
          </a:p>
          <a:p>
            <a:pPr algn="ctr"/>
            <a:r>
              <a:rPr lang="en-US" dirty="0">
                <a:solidFill>
                  <a:schemeClr val="accent1"/>
                </a:solidFill>
              </a:rPr>
              <a:t>Because it requires centralized data.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3326E1-6E15-074F-8C3E-CE29D00808D8}"/>
              </a:ext>
            </a:extLst>
          </p:cNvPr>
          <p:cNvSpPr txBox="1"/>
          <p:nvPr/>
        </p:nvSpPr>
        <p:spPr>
          <a:xfrm>
            <a:off x="7046580" y="5945458"/>
            <a:ext cx="42850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Does FedAMP protect data privacy?</a:t>
            </a:r>
          </a:p>
        </p:txBody>
      </p:sp>
    </p:spTree>
    <p:extLst>
      <p:ext uri="{BB962C8B-B14F-4D97-AF65-F5344CB8AC3E}">
        <p14:creationId xmlns:p14="http://schemas.microsoft.com/office/powerpoint/2010/main" val="58063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F7AFB9A-7364-478C-B48B-8523CDD9A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36678033-86B6-40E6-BE90-78D8ED4E3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D2542E1A-076E-4A34-BB67-2BF961754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8A0036-C189-8947-97FB-3194330D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" y="859536"/>
            <a:ext cx="5324433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Does FedAMP Protect Data Privacy?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9883DA-2CBB-9846-A87B-4A1A3F1B3ED1}"/>
                  </a:ext>
                </a:extLst>
              </p:cNvPr>
              <p:cNvSpPr txBox="1"/>
              <p:nvPr/>
            </p:nvSpPr>
            <p:spPr>
              <a:xfrm>
                <a:off x="438912" y="2534725"/>
                <a:ext cx="5324434" cy="39919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YES, it protects data privacy.</a:t>
                </a:r>
              </a:p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endParaRPr lang="en-US" b="1" dirty="0"/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u="sng" dirty="0"/>
                  <a:t>Step 1:</a:t>
                </a:r>
                <a:r>
                  <a:rPr lang="en-US" dirty="0"/>
                  <a:t> each client initializes its own model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u="sng" dirty="0"/>
                  <a:t>Step 2:</a:t>
                </a:r>
                <a:r>
                  <a:rPr lang="en-US" dirty="0"/>
                  <a:t> each client to send its model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to the cloud server, but no client sends data to the cloud server.</a:t>
                </a:r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57190" indent="-228600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u="sng" dirty="0"/>
                  <a:t>Step 3:</a:t>
                </a:r>
                <a:r>
                  <a:rPr lang="en-US" dirty="0"/>
                  <a:t> each client retrieves the the shadow model parameter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the cloud server and uses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 to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9883DA-2CBB-9846-A87B-4A1A3F1B3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12" y="2534725"/>
                <a:ext cx="5324434" cy="3991900"/>
              </a:xfrm>
              <a:prstGeom prst="rect">
                <a:avLst/>
              </a:prstGeom>
              <a:blipFill>
                <a:blip r:embed="rId2"/>
                <a:stretch>
                  <a:fillRect l="-2143" t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7D9CAE1-8B21-A54B-AC49-5DCF5D5B7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98" y="363564"/>
            <a:ext cx="5575108" cy="36795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7F3D19-5B64-1E4C-91A4-59D436E95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289" y="4199522"/>
            <a:ext cx="4208326" cy="23356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A57B8FE-3C14-E04B-B1B2-BC137E3D3647}"/>
              </a:ext>
            </a:extLst>
          </p:cNvPr>
          <p:cNvGrpSpPr/>
          <p:nvPr/>
        </p:nvGrpSpPr>
        <p:grpSpPr>
          <a:xfrm>
            <a:off x="5973340" y="1736997"/>
            <a:ext cx="695458" cy="1650432"/>
            <a:chOff x="5898184" y="1736997"/>
            <a:chExt cx="695458" cy="16504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48DC7B-A25E-6242-9958-7E109F9BFAC8}"/>
                </a:ext>
              </a:extLst>
            </p:cNvPr>
            <p:cNvSpPr txBox="1"/>
            <p:nvPr/>
          </p:nvSpPr>
          <p:spPr>
            <a:xfrm>
              <a:off x="5901390" y="1736997"/>
              <a:ext cx="667234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Step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32C9B5-5FAD-164F-BBB1-34B1CE837460}"/>
                </a:ext>
              </a:extLst>
            </p:cNvPr>
            <p:cNvSpPr txBox="1"/>
            <p:nvPr/>
          </p:nvSpPr>
          <p:spPr>
            <a:xfrm>
              <a:off x="5898184" y="2262210"/>
              <a:ext cx="67044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Step 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D4A912-59E6-C242-9AED-E765701FB719}"/>
                </a:ext>
              </a:extLst>
            </p:cNvPr>
            <p:cNvSpPr txBox="1"/>
            <p:nvPr/>
          </p:nvSpPr>
          <p:spPr>
            <a:xfrm>
              <a:off x="5901390" y="3110430"/>
              <a:ext cx="670440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0070C0"/>
                  </a:solidFill>
                </a:rPr>
                <a:t>Step 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925A48-6FBE-644E-AC91-5106898B7044}"/>
                </a:ext>
              </a:extLst>
            </p:cNvPr>
            <p:cNvSpPr txBox="1"/>
            <p:nvPr/>
          </p:nvSpPr>
          <p:spPr>
            <a:xfrm>
              <a:off x="6312796" y="2037584"/>
              <a:ext cx="280846" cy="20005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97649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302B1B"/>
      </a:dk2>
      <a:lt2>
        <a:srgbClr val="F0F3F3"/>
      </a:lt2>
      <a:accent1>
        <a:srgbClr val="E72D29"/>
      </a:accent1>
      <a:accent2>
        <a:srgbClr val="D51762"/>
      </a:accent2>
      <a:accent3>
        <a:srgbClr val="E729C3"/>
      </a:accent3>
      <a:accent4>
        <a:srgbClr val="A917D5"/>
      </a:accent4>
      <a:accent5>
        <a:srgbClr val="6C29E7"/>
      </a:accent5>
      <a:accent6>
        <a:srgbClr val="3943DB"/>
      </a:accent6>
      <a:hlink>
        <a:srgbClr val="823FBF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1447</TotalTime>
  <Words>1248</Words>
  <Application>Microsoft Macintosh PowerPoint</Application>
  <PresentationFormat>Widescreen</PresentationFormat>
  <Paragraphs>232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Microsoft YaHei</vt:lpstr>
      <vt:lpstr>Arial</vt:lpstr>
      <vt:lpstr>Calibri</vt:lpstr>
      <vt:lpstr>Cambria Math</vt:lpstr>
      <vt:lpstr>Neue Haas Grotesk Text Pro</vt:lpstr>
      <vt:lpstr>Wingdings</vt:lpstr>
      <vt:lpstr>AccentBoxVTI</vt:lpstr>
      <vt:lpstr>Personalized Federated Learning on Non-IID Data</vt:lpstr>
      <vt:lpstr>Potential Applications of Federated Learning</vt:lpstr>
      <vt:lpstr>Why Do We Need Personalized Federated Learning?</vt:lpstr>
      <vt:lpstr>Related Works</vt:lpstr>
      <vt:lpstr>Two Versions of Federated Learning</vt:lpstr>
      <vt:lpstr>Problem Formulation</vt:lpstr>
      <vt:lpstr>A Centralized Solution</vt:lpstr>
      <vt:lpstr>FedAMP: Our Federated Solution</vt:lpstr>
      <vt:lpstr>Does FedAMP Protect Data Privacy?</vt:lpstr>
      <vt:lpstr>Does FedAMP Allow Model Personalization?</vt:lpstr>
      <vt:lpstr>Does FedAMP Induce Collaboration?</vt:lpstr>
      <vt:lpstr>Adaptively Discover Useful Collaboration</vt:lpstr>
      <vt:lpstr>Customized Collaboration of FedAMP</vt:lpstr>
      <vt:lpstr>A Sample of Experiment Results</vt:lpstr>
      <vt:lpstr>References</vt:lpstr>
      <vt:lpstr>Thanks Q &amp; A</vt:lpstr>
      <vt:lpstr>Personalized Federated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Personalization and Model Fairness in Federated Learning</dc:title>
  <dc:creator>Chu, Lingyang</dc:creator>
  <cp:lastModifiedBy>Chu, Lingyang</cp:lastModifiedBy>
  <cp:revision>718</cp:revision>
  <dcterms:created xsi:type="dcterms:W3CDTF">2021-03-22T14:12:07Z</dcterms:created>
  <dcterms:modified xsi:type="dcterms:W3CDTF">2021-03-26T00:53:54Z</dcterms:modified>
</cp:coreProperties>
</file>