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71" r:id="rId3"/>
    <p:sldId id="272" r:id="rId4"/>
    <p:sldId id="304" r:id="rId5"/>
    <p:sldId id="303" r:id="rId6"/>
    <p:sldId id="330" r:id="rId7"/>
    <p:sldId id="345" r:id="rId8"/>
    <p:sldId id="347" r:id="rId9"/>
    <p:sldId id="305" r:id="rId10"/>
    <p:sldId id="314" r:id="rId11"/>
    <p:sldId id="307" r:id="rId12"/>
    <p:sldId id="308" r:id="rId13"/>
    <p:sldId id="318" r:id="rId14"/>
    <p:sldId id="310" r:id="rId15"/>
    <p:sldId id="311" r:id="rId16"/>
    <p:sldId id="312" r:id="rId17"/>
    <p:sldId id="325" r:id="rId18"/>
    <p:sldId id="333" r:id="rId19"/>
    <p:sldId id="340" r:id="rId20"/>
    <p:sldId id="335" r:id="rId21"/>
    <p:sldId id="336" r:id="rId22"/>
    <p:sldId id="341" r:id="rId23"/>
    <p:sldId id="338" r:id="rId24"/>
    <p:sldId id="346" r:id="rId25"/>
    <p:sldId id="339" r:id="rId26"/>
    <p:sldId id="30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C37"/>
    <a:srgbClr val="159FDD"/>
    <a:srgbClr val="FF5B59"/>
    <a:srgbClr val="138FC7"/>
    <a:srgbClr val="1286BA"/>
    <a:srgbClr val="1181B3"/>
    <a:srgbClr val="584D5E"/>
    <a:srgbClr val="DDDCE2"/>
    <a:srgbClr val="B40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0295" autoAdjust="0"/>
  </p:normalViewPr>
  <p:slideViewPr>
    <p:cSldViewPr snapToGrid="0">
      <p:cViewPr varScale="1">
        <p:scale>
          <a:sx n="58" d="100"/>
          <a:sy n="58" d="100"/>
        </p:scale>
        <p:origin x="1140" y="78"/>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CFF56-3F64-4027-8D93-4D43CCB44BFF}" type="datetimeFigureOut">
              <a:rPr lang="zh-CN" altLang="en-US" smtClean="0"/>
              <a:t>2018/7/21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A0FFA5-1BA8-4110-A96A-63749EA03EBE}" type="slidenum">
              <a:rPr lang="zh-CN" altLang="en-US" smtClean="0"/>
              <a:t>‹#›</a:t>
            </a:fld>
            <a:endParaRPr lang="zh-CN" altLang="en-US"/>
          </a:p>
        </p:txBody>
      </p:sp>
    </p:spTree>
    <p:extLst>
      <p:ext uri="{BB962C8B-B14F-4D97-AF65-F5344CB8AC3E}">
        <p14:creationId xmlns:p14="http://schemas.microsoft.com/office/powerpoint/2010/main" val="411540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02F78-EB2E-4E2F-814F-23438320A95C}" type="datetimeFigureOut">
              <a:rPr lang="zh-CN" altLang="en-US" smtClean="0"/>
              <a:t>2018/7/21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00AB8-3ED4-4EE4-9BC8-476788F339EB}" type="slidenum">
              <a:rPr lang="zh-CN" altLang="en-US" smtClean="0"/>
              <a:t>‹#›</a:t>
            </a:fld>
            <a:endParaRPr lang="zh-CN" altLang="en-US"/>
          </a:p>
        </p:txBody>
      </p:sp>
    </p:spTree>
    <p:extLst>
      <p:ext uri="{BB962C8B-B14F-4D97-AF65-F5344CB8AC3E}">
        <p14:creationId xmlns:p14="http://schemas.microsoft.com/office/powerpoint/2010/main" val="381823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各位老师好，我的毕业设计论文题目是基于句法和语义理解的细粒度情感倾向分析，我是答辩人陈飞宇，我的校内导师是王志春老师，是车皓阳老师。</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a:t>
            </a:fld>
            <a:endParaRPr lang="zh-CN" altLang="en-US"/>
          </a:p>
        </p:txBody>
      </p:sp>
    </p:spTree>
    <p:extLst>
      <p:ext uri="{BB962C8B-B14F-4D97-AF65-F5344CB8AC3E}">
        <p14:creationId xmlns:p14="http://schemas.microsoft.com/office/powerpoint/2010/main" val="1330422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所谓的评价兑现抽取就是</a:t>
            </a:r>
            <a:r>
              <a:rPr lang="zh-CN" altLang="en-US" sz="1200" b="1" dirty="0" smtClean="0">
                <a:solidFill>
                  <a:schemeClr val="bg1"/>
                </a:solidFill>
                <a:latin typeface="微软雅黑" panose="020B0503020204020204" pitchFamily="34" charset="-122"/>
                <a:ea typeface="微软雅黑" panose="020B0503020204020204" pitchFamily="34" charset="-122"/>
              </a:rPr>
              <a:t>指的是从评论中提取出核心评论对象，即要评价的是主体的哪些部分。</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r>
              <a:rPr lang="zh-CN" altLang="en-US" sz="1200" b="0" dirty="0" smtClean="0">
                <a:solidFill>
                  <a:schemeClr val="bg1"/>
                </a:solidFill>
                <a:latin typeface="微软雅黑" panose="020B0503020204020204" pitchFamily="34" charset="-122"/>
                <a:ea typeface="微软雅黑" panose="020B0503020204020204" pitchFamily="34" charset="-122"/>
              </a:rPr>
              <a:t>一般而言有三种方式：基于规则的方法，基于机器学习的方法和基于深度学习的方法，下面先来看基于规则的方法。</a:t>
            </a:r>
            <a:endParaRPr lang="en-US" altLang="zh-CN" sz="1200" b="0" dirty="0" smtClean="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0A00AB8-3ED4-4EE4-9BC8-476788F339EB}" type="slidenum">
              <a:rPr lang="zh-CN" altLang="en-US" smtClean="0"/>
              <a:t>10</a:t>
            </a:fld>
            <a:endParaRPr lang="zh-CN" altLang="en-US"/>
          </a:p>
        </p:txBody>
      </p:sp>
    </p:spTree>
    <p:extLst>
      <p:ext uri="{BB962C8B-B14F-4D97-AF65-F5344CB8AC3E}">
        <p14:creationId xmlns:p14="http://schemas.microsoft.com/office/powerpoint/2010/main" val="259591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baseline="0" dirty="0" smtClean="0">
                <a:solidFill>
                  <a:schemeClr val="bg1"/>
                </a:solidFill>
              </a:rPr>
              <a:t>基于规则的方法：</a:t>
            </a:r>
            <a:r>
              <a:rPr lang="en-US" altLang="zh-CN" b="0" baseline="0" dirty="0" smtClean="0">
                <a:solidFill>
                  <a:schemeClr val="bg1"/>
                </a:solidFill>
              </a:rPr>
              <a:t> </a:t>
            </a:r>
            <a:r>
              <a:rPr lang="zh-CN" altLang="en-US" b="0" dirty="0" smtClean="0">
                <a:solidFill>
                  <a:schemeClr val="bg1"/>
                </a:solidFill>
              </a:rPr>
              <a:t>根据语言学知识及相应的领域知识制定规则模板 , 与规则模板匹配的视为评价对象。</a:t>
            </a:r>
            <a:endParaRPr lang="en-US" altLang="zh-CN"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bg1"/>
                </a:solidFill>
              </a:rPr>
              <a:t>主要步骤先经过分词和词性标注，然后通过经典的</a:t>
            </a:r>
            <a:r>
              <a:rPr lang="en-US" altLang="zh-CN" b="0" dirty="0" err="1" smtClean="0">
                <a:solidFill>
                  <a:schemeClr val="bg1"/>
                </a:solidFill>
              </a:rPr>
              <a:t>Apriori</a:t>
            </a:r>
            <a:r>
              <a:rPr lang="zh-CN" altLang="en-US" b="0" dirty="0" smtClean="0">
                <a:solidFill>
                  <a:schemeClr val="bg1"/>
                </a:solidFill>
              </a:rPr>
              <a:t>（先验）算法来获得对应评论文本中的频繁集（支持度和置信度超过某阈值的项集）视为所要抽取的对象。还有人通过计算互信息的方式对名词进一步筛选，这些都属于基于规则的方法。</a:t>
            </a:r>
            <a:endParaRPr lang="en-US" altLang="zh-CN"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bg1"/>
                </a:solidFill>
              </a:rPr>
              <a:t>可以看出，基于规则的方式基本都是在给定的语料上面做文章，结果的好坏受限于规则的选取。</a:t>
            </a:r>
            <a:endParaRPr lang="en-US" altLang="zh-CN"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bg1"/>
                </a:solidFill>
              </a:rPr>
              <a:t>基于规则的方法主要是制定规则模板，与模板匹配的即为评价对象。比如这两个人，他们认为出现次数最多的最有可能是对象，从而在进一步筛选。</a:t>
            </a:r>
            <a:endParaRPr lang="en-US" altLang="zh-CN" b="1" dirty="0" smtClean="0">
              <a:solidFill>
                <a:schemeClr val="bg1"/>
              </a:solidFill>
            </a:endParaRPr>
          </a:p>
        </p:txBody>
      </p:sp>
      <p:sp>
        <p:nvSpPr>
          <p:cNvPr id="4" name="灯片编号占位符 3"/>
          <p:cNvSpPr>
            <a:spLocks noGrp="1"/>
          </p:cNvSpPr>
          <p:nvPr>
            <p:ph type="sldNum" sz="quarter" idx="10"/>
          </p:nvPr>
        </p:nvSpPr>
        <p:spPr/>
        <p:txBody>
          <a:bodyPr/>
          <a:lstStyle/>
          <a:p>
            <a:fld id="{B0A00AB8-3ED4-4EE4-9BC8-476788F339EB}" type="slidenum">
              <a:rPr lang="zh-CN" altLang="en-US" smtClean="0"/>
              <a:t>11</a:t>
            </a:fld>
            <a:endParaRPr lang="zh-CN" altLang="en-US"/>
          </a:p>
        </p:txBody>
      </p:sp>
    </p:spTree>
    <p:extLst>
      <p:ext uri="{BB962C8B-B14F-4D97-AF65-F5344CB8AC3E}">
        <p14:creationId xmlns:p14="http://schemas.microsoft.com/office/powerpoint/2010/main" val="428563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基于机器学习的方式一般指的是监督学习，至于无监督学习的方式一般归类于上一类中。</a:t>
            </a:r>
            <a:endParaRPr lang="en-US" altLang="zh-CN" dirty="0" smtClean="0"/>
          </a:p>
          <a:p>
            <a:r>
              <a:rPr lang="en-US" altLang="zh-CN" dirty="0" smtClean="0"/>
              <a:t>HMM</a:t>
            </a:r>
            <a:r>
              <a:rPr lang="zh-CN" altLang="en-US" dirty="0" smtClean="0"/>
              <a:t>模型中所作的假设决定了它的缺点，解决不了长距离依赖问题，但是</a:t>
            </a:r>
            <a:r>
              <a:rPr lang="en-US" altLang="zh-CN" dirty="0" err="1" smtClean="0"/>
              <a:t>crf</a:t>
            </a:r>
            <a:r>
              <a:rPr lang="zh-CN" altLang="en-US" dirty="0" smtClean="0"/>
              <a:t>是没有这种假设，因此一般效果更好。</a:t>
            </a:r>
            <a:endParaRPr lang="en-US" altLang="zh-CN" dirty="0" smtClean="0"/>
          </a:p>
          <a:p>
            <a:r>
              <a:rPr lang="zh-CN" altLang="en-US" dirty="0" smtClean="0"/>
              <a:t>由于机器学习的方式参考了给出的语料之外的内容，因此效果一般比基于规则的方式要好， 但是基于机器学习的方式需要大量的人工语料训练模型，这也是该方法的一个难以解决的问题。</a:t>
            </a:r>
            <a:endParaRPr lang="en-US" altLang="zh-CN" dirty="0" smtClean="0"/>
          </a:p>
          <a:p>
            <a:r>
              <a:rPr lang="en-US" altLang="zh-CN" dirty="0" smtClean="0"/>
              <a:t>Eg1:Jin </a:t>
            </a:r>
            <a:r>
              <a:rPr lang="zh-CN" altLang="en-US" dirty="0" smtClean="0"/>
              <a:t>和 </a:t>
            </a:r>
            <a:r>
              <a:rPr lang="en-US" altLang="zh-CN" dirty="0" smtClean="0"/>
              <a:t>Ho</a:t>
            </a:r>
            <a:r>
              <a:rPr lang="zh-CN" altLang="en-US" dirty="0" smtClean="0"/>
              <a:t>提出了词汇化的隐马尔科夫模型</a:t>
            </a:r>
            <a:r>
              <a:rPr lang="en-US" altLang="zh-CN" dirty="0" smtClean="0"/>
              <a:t>,</a:t>
            </a:r>
            <a:r>
              <a:rPr lang="zh-CN" altLang="en-US" dirty="0" smtClean="0"/>
              <a:t>该模型在 </a:t>
            </a:r>
            <a:r>
              <a:rPr lang="en-US" altLang="zh-CN" dirty="0" smtClean="0"/>
              <a:t>HMM </a:t>
            </a:r>
            <a:r>
              <a:rPr lang="zh-CN" altLang="en-US" dirty="0" smtClean="0"/>
              <a:t>的前提下整合单词 及其词性，使用</a:t>
            </a:r>
            <a:r>
              <a:rPr lang="en-US" altLang="zh-CN" dirty="0" smtClean="0"/>
              <a:t>Viterbi</a:t>
            </a:r>
            <a:r>
              <a:rPr lang="zh-CN" altLang="en-US" dirty="0" smtClean="0"/>
              <a:t>算法抽取出评价对象</a:t>
            </a:r>
            <a:endParaRPr lang="en-US" altLang="zh-CN" dirty="0" smtClean="0"/>
          </a:p>
          <a:p>
            <a:r>
              <a:rPr lang="en-US" altLang="zh-CN" sz="1200" dirty="0" smtClean="0">
                <a:latin typeface="华文细黑" panose="02010600040101010101" pitchFamily="2" charset="-122"/>
                <a:ea typeface="华文细黑" panose="02010600040101010101" pitchFamily="2" charset="-122"/>
              </a:rPr>
              <a:t>Eg3:</a:t>
            </a:r>
            <a:r>
              <a:rPr lang="zh-CN" altLang="en-US" sz="1200" dirty="0" smtClean="0">
                <a:latin typeface="华文细黑" panose="02010600040101010101" pitchFamily="2" charset="-122"/>
                <a:ea typeface="华文细黑" panose="02010600040101010101" pitchFamily="2" charset="-122"/>
              </a:rPr>
              <a:t>郑敏洁等人提出的基于层叠条件随机场评价对象抽取方法。</a:t>
            </a:r>
            <a:endParaRPr lang="en-US" altLang="zh-CN" dirty="0" smtClean="0"/>
          </a:p>
          <a:p>
            <a:r>
              <a:rPr lang="zh-CN" altLang="en-US" b="1" dirty="0" smtClean="0"/>
              <a:t>一般指的是监督学习， 比如这两个人，他们把抽取问题转为标注问题，利用隐马尔科夫，</a:t>
            </a:r>
            <a:r>
              <a:rPr lang="en-US" altLang="zh-CN" b="1" dirty="0" smtClean="0"/>
              <a:t>x</a:t>
            </a:r>
            <a:r>
              <a:rPr lang="en-US" altLang="zh-CN" b="1" baseline="0" dirty="0" smtClean="0"/>
              <a:t> y</a:t>
            </a:r>
            <a:r>
              <a:rPr lang="zh-CN" altLang="en-US" b="1" baseline="0" dirty="0" smtClean="0"/>
              <a:t>分别表示词语和词性，但是机器学习的方式需要大量标注语料，是一个难以解决的问题。</a:t>
            </a:r>
            <a:endParaRPr lang="zh-CN" altLang="en-US" b="1"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12</a:t>
            </a:fld>
            <a:endParaRPr lang="zh-CN" altLang="en-US"/>
          </a:p>
        </p:txBody>
      </p:sp>
    </p:spTree>
    <p:extLst>
      <p:ext uri="{BB962C8B-B14F-4D97-AF65-F5344CB8AC3E}">
        <p14:creationId xmlns:p14="http://schemas.microsoft.com/office/powerpoint/2010/main" val="308119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他们分别训练了单隐含层的循环神经网络、多隐含层的深度循环神经网络和双向深度循环神经网络等。实验利用 </a:t>
            </a:r>
            <a:r>
              <a:rPr lang="en-US" altLang="zh-CN" dirty="0" smtClean="0"/>
              <a:t>Yang </a:t>
            </a:r>
            <a:r>
              <a:rPr lang="zh-CN" altLang="en-US" dirty="0" smtClean="0"/>
              <a:t>和 </a:t>
            </a:r>
            <a:r>
              <a:rPr lang="en-US" altLang="zh-CN" dirty="0" err="1" smtClean="0"/>
              <a:t>Cardie</a:t>
            </a:r>
            <a:r>
              <a:rPr lang="zh-CN" altLang="en-US" dirty="0" smtClean="0"/>
              <a:t>的</a:t>
            </a:r>
            <a:r>
              <a:rPr lang="en-US" altLang="zh-CN" dirty="0" smtClean="0"/>
              <a:t>CRF</a:t>
            </a:r>
            <a:r>
              <a:rPr lang="zh-CN" altLang="en-US" dirty="0" smtClean="0"/>
              <a:t>模型作为基线系统，输入则利用 </a:t>
            </a:r>
            <a:r>
              <a:rPr lang="en-US" altLang="zh-CN" dirty="0" err="1" smtClean="0"/>
              <a:t>Mikolov</a:t>
            </a:r>
            <a:r>
              <a:rPr lang="zh-CN" altLang="en-US" dirty="0" smtClean="0"/>
              <a:t>提出的词的分布式表达，结果证明 </a:t>
            </a:r>
            <a:r>
              <a:rPr lang="en-US" altLang="zh-CN" dirty="0" smtClean="0"/>
              <a:t>RNN </a:t>
            </a:r>
            <a:r>
              <a:rPr lang="zh-CN" altLang="en-US" dirty="0" smtClean="0"/>
              <a:t>能显著提高评价对象抽取的准确率， 其中双向深度循环神经网络实验对象抽取最精准。</a:t>
            </a:r>
            <a:endParaRPr lang="en-US" altLang="zh-CN" dirty="0" smtClean="0"/>
          </a:p>
          <a:p>
            <a:r>
              <a:rPr lang="en-US" altLang="zh-CN" dirty="0" err="1" smtClean="0"/>
              <a:t>Eg</a:t>
            </a:r>
            <a:r>
              <a:rPr lang="en-US" altLang="zh-CN" dirty="0" smtClean="0"/>
              <a:t>:</a:t>
            </a:r>
            <a:r>
              <a:rPr lang="zh-CN" altLang="en-US" dirty="0" smtClean="0"/>
              <a:t> 针对</a:t>
            </a:r>
            <a:r>
              <a:rPr lang="en-US" altLang="zh-CN" dirty="0" smtClean="0"/>
              <a:t>RNN </a:t>
            </a:r>
            <a:r>
              <a:rPr lang="zh-CN" altLang="en-US" dirty="0" smtClean="0"/>
              <a:t>存在的梯度爆炸问题，</a:t>
            </a:r>
            <a:r>
              <a:rPr lang="en-US" altLang="zh-CN" dirty="0" smtClean="0"/>
              <a:t>Liu </a:t>
            </a:r>
            <a:r>
              <a:rPr lang="zh-CN" altLang="en-US" dirty="0" smtClean="0"/>
              <a:t>等人提出了含有特殊构造即门结构的 </a:t>
            </a:r>
            <a:r>
              <a:rPr lang="en-US" altLang="zh-CN" dirty="0" smtClean="0"/>
              <a:t>RNN </a:t>
            </a:r>
            <a:r>
              <a:rPr lang="zh-CN" altLang="en-US" dirty="0" smtClean="0"/>
              <a:t>模型，包括长短期记忆网络 模型和门循环网络模型</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神经网络的方式不需要标注语料，一般词向量即可，他们训练了四种模型， 最终双向深度循环神经网络实验对象抽取最精准。</a:t>
            </a:r>
            <a:endParaRPr lang="en-US" altLang="zh-CN" b="1"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13</a:t>
            </a:fld>
            <a:endParaRPr lang="zh-CN" altLang="en-US"/>
          </a:p>
        </p:txBody>
      </p:sp>
    </p:spTree>
    <p:extLst>
      <p:ext uri="{BB962C8B-B14F-4D97-AF65-F5344CB8AC3E}">
        <p14:creationId xmlns:p14="http://schemas.microsoft.com/office/powerpoint/2010/main" val="556446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14</a:t>
            </a:fld>
            <a:endParaRPr lang="zh-CN" altLang="en-US"/>
          </a:p>
        </p:txBody>
      </p:sp>
    </p:spTree>
    <p:extLst>
      <p:ext uri="{BB962C8B-B14F-4D97-AF65-F5344CB8AC3E}">
        <p14:creationId xmlns:p14="http://schemas.microsoft.com/office/powerpoint/2010/main" val="20386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第一个是，，，，，这是最普遍的方式</a:t>
            </a:r>
            <a:endParaRPr lang="en-US" altLang="zh-CN" dirty="0" smtClean="0"/>
          </a:p>
          <a:p>
            <a:r>
              <a:rPr lang="zh-CN" altLang="en-US" dirty="0" smtClean="0"/>
              <a:t>第二种是去年的文章，作者建立了一个双层</a:t>
            </a:r>
            <a:r>
              <a:rPr lang="en-US" altLang="zh-CN" dirty="0" smtClean="0"/>
              <a:t>CRF</a:t>
            </a:r>
            <a:r>
              <a:rPr lang="zh-CN" altLang="en-US" dirty="0" smtClean="0"/>
              <a:t>模型，对象提取和情感识别同时进行。这个后面还有多次提及。</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15</a:t>
            </a:fld>
            <a:endParaRPr lang="zh-CN" altLang="en-US"/>
          </a:p>
        </p:txBody>
      </p:sp>
    </p:spTree>
    <p:extLst>
      <p:ext uri="{BB962C8B-B14F-4D97-AF65-F5344CB8AC3E}">
        <p14:creationId xmlns:p14="http://schemas.microsoft.com/office/powerpoint/2010/main" val="2389626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Duyu</a:t>
            </a:r>
            <a:r>
              <a:rPr lang="en-US" altLang="zh-CN" dirty="0" smtClean="0"/>
              <a:t> Tang </a:t>
            </a:r>
            <a:r>
              <a:rPr lang="zh-CN" altLang="en-US" dirty="0" smtClean="0"/>
              <a:t>等提出了一种深度记忆网络模型，该模型包含一个 </a:t>
            </a:r>
            <a:r>
              <a:rPr lang="en-US" altLang="zh-CN" dirty="0" smtClean="0"/>
              <a:t>Memory</a:t>
            </a:r>
            <a:r>
              <a:rPr lang="zh-CN" altLang="en-US" dirty="0" smtClean="0"/>
              <a:t>，我理解的就是一个内存槽，用来存储上下文的语义信息从而解决长期大量的记忆问题（本文中是词向量，我认为也可以是其他词特征），还有多个 </a:t>
            </a:r>
            <a:r>
              <a:rPr lang="en-US" altLang="zh-CN" dirty="0" smtClean="0"/>
              <a:t>Computational layer</a:t>
            </a:r>
            <a:r>
              <a:rPr lang="zh-CN" altLang="en-US" dirty="0" smtClean="0"/>
              <a:t>，</a:t>
            </a:r>
            <a:r>
              <a:rPr lang="en-US" altLang="zh-CN" dirty="0" smtClean="0"/>
              <a:t>Computational layer </a:t>
            </a:r>
            <a:r>
              <a:rPr lang="zh-CN" altLang="en-US" dirty="0" smtClean="0"/>
              <a:t>包括一个 </a:t>
            </a:r>
            <a:r>
              <a:rPr lang="en-US" altLang="zh-CN" dirty="0" smtClean="0"/>
              <a:t>Attention layer </a:t>
            </a:r>
            <a:r>
              <a:rPr lang="zh-CN" altLang="en-US" dirty="0" smtClean="0"/>
              <a:t>和一个 </a:t>
            </a:r>
            <a:r>
              <a:rPr lang="en-US" altLang="zh-CN" dirty="0" smtClean="0"/>
              <a:t>Linear layer</a:t>
            </a:r>
            <a:r>
              <a:rPr lang="zh-CN" altLang="en-US" dirty="0" smtClean="0"/>
              <a:t>，他们的输入是评价对象词向量，输出两个模型的加和，然后输入到下一层，，最后一层的输出把句子中所有词的运算结果送入 </a:t>
            </a:r>
            <a:r>
              <a:rPr lang="en-US" altLang="zh-CN" dirty="0" err="1" smtClean="0"/>
              <a:t>Softmax</a:t>
            </a:r>
            <a:r>
              <a:rPr lang="en-US" altLang="zh-CN" dirty="0" smtClean="0"/>
              <a:t> </a:t>
            </a:r>
            <a:r>
              <a:rPr lang="zh-CN" altLang="en-US" dirty="0" smtClean="0"/>
              <a:t>中进行分类。</a:t>
            </a:r>
            <a:endParaRPr lang="en-US" altLang="zh-CN" dirty="0" smtClean="0"/>
          </a:p>
          <a:p>
            <a:r>
              <a:rPr lang="zh-CN" altLang="en-US" b="1" dirty="0" smtClean="0"/>
              <a:t>基本原理是利用内存槽记忆上下文信息（本文用的是词向量，我决定也能是其他特征），并在每层加入</a:t>
            </a:r>
            <a:r>
              <a:rPr lang="en-US" altLang="zh-CN" b="1" dirty="0" smtClean="0"/>
              <a:t>Attention</a:t>
            </a:r>
            <a:r>
              <a:rPr lang="zh-CN" altLang="en-US" b="1" dirty="0" smtClean="0"/>
              <a:t>机制和线性层，最后在</a:t>
            </a:r>
            <a:r>
              <a:rPr lang="en-US" altLang="zh-CN" b="1" dirty="0" err="1" smtClean="0"/>
              <a:t>sofimax</a:t>
            </a:r>
            <a:r>
              <a:rPr lang="zh-CN" altLang="en-US" b="1" dirty="0" smtClean="0"/>
              <a:t>中分类。</a:t>
            </a:r>
            <a:endParaRPr lang="zh-CN" altLang="en-US" b="1"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16</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，本来是两个相互独立的过程，现在可以同时抽取，可以有效地保持两者在句子中的关系</a:t>
            </a:r>
            <a:endParaRPr lang="en-US" altLang="zh-CN" dirty="0" smtClean="0"/>
          </a:p>
          <a:p>
            <a:r>
              <a:rPr lang="en-US" altLang="zh-CN" dirty="0" smtClean="0"/>
              <a:t>2</a:t>
            </a:r>
            <a:r>
              <a:rPr lang="zh-CN" altLang="en-US" dirty="0" smtClean="0"/>
              <a:t>，固定领域内研究，不求普适性</a:t>
            </a:r>
            <a:endParaRPr lang="en-US" altLang="zh-CN" dirty="0" smtClean="0"/>
          </a:p>
          <a:p>
            <a:r>
              <a:rPr lang="en-US" altLang="zh-CN" dirty="0" smtClean="0"/>
              <a:t>3</a:t>
            </a:r>
            <a:r>
              <a:rPr lang="zh-CN" altLang="en-US" dirty="0" smtClean="0"/>
              <a:t>，神经网络。。。。</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17</a:t>
            </a:fld>
            <a:endParaRPr lang="zh-CN" altLang="en-US"/>
          </a:p>
        </p:txBody>
      </p:sp>
    </p:spTree>
    <p:extLst>
      <p:ext uri="{BB962C8B-B14F-4D97-AF65-F5344CB8AC3E}">
        <p14:creationId xmlns:p14="http://schemas.microsoft.com/office/powerpoint/2010/main" val="376528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18</a:t>
            </a:fld>
            <a:endParaRPr lang="zh-CN" altLang="en-US"/>
          </a:p>
        </p:txBody>
      </p:sp>
    </p:spTree>
    <p:extLst>
      <p:ext uri="{BB962C8B-B14F-4D97-AF65-F5344CB8AC3E}">
        <p14:creationId xmlns:p14="http://schemas.microsoft.com/office/powerpoint/2010/main" val="135667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，全部都是汽车领域的语料，不求普适性，只求在在汽车领域的效果</a:t>
            </a:r>
            <a:endParaRPr lang="en-US" altLang="zh-CN" dirty="0" smtClean="0"/>
          </a:p>
          <a:p>
            <a:r>
              <a:rPr lang="en-US" altLang="zh-CN" dirty="0" smtClean="0"/>
              <a:t>2</a:t>
            </a:r>
            <a:r>
              <a:rPr lang="zh-CN" altLang="en-US" dirty="0" smtClean="0"/>
              <a:t>，近些年深度学习比较热门，我看的论文中有用到餐馆评价的，也有社交平台的，在汽车领域还没有，拟应用神经网络</a:t>
            </a:r>
            <a:endParaRPr lang="en-US" altLang="zh-CN" dirty="0" smtClean="0"/>
          </a:p>
          <a:p>
            <a:r>
              <a:rPr lang="en-US" altLang="zh-CN" dirty="0" smtClean="0"/>
              <a:t>3</a:t>
            </a:r>
            <a:r>
              <a:rPr lang="zh-CN" altLang="en-US" dirty="0" smtClean="0"/>
              <a:t>，迁移学习一会会提到</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19</a:t>
            </a:fld>
            <a:endParaRPr lang="zh-CN" altLang="en-US"/>
          </a:p>
        </p:txBody>
      </p:sp>
    </p:spTree>
    <p:extLst>
      <p:ext uri="{BB962C8B-B14F-4D97-AF65-F5344CB8AC3E}">
        <p14:creationId xmlns:p14="http://schemas.microsoft.com/office/powerpoint/2010/main" val="59514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下面我将从这四个方面进行我的开题答辩</a:t>
            </a:r>
            <a:r>
              <a:rPr lang="en-US" altLang="zh-CN" dirty="0" smtClean="0"/>
              <a:t>——</a:t>
            </a:r>
            <a:r>
              <a:rPr lang="zh-CN" altLang="en-US" dirty="0" smtClean="0"/>
              <a:t>研究背景、研究现状、项目内容和实施流程。下面开始第一章，研究背景。</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a:t>
            </a:fld>
            <a:endParaRPr lang="zh-CN" altLang="en-US"/>
          </a:p>
        </p:txBody>
      </p:sp>
    </p:spTree>
    <p:extLst>
      <p:ext uri="{BB962C8B-B14F-4D97-AF65-F5344CB8AC3E}">
        <p14:creationId xmlns:p14="http://schemas.microsoft.com/office/powerpoint/2010/main" val="712902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这只是一个最基本的结果，会有其他各种展现形式。</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20</a:t>
            </a:fld>
            <a:endParaRPr lang="zh-CN" altLang="en-US"/>
          </a:p>
        </p:txBody>
      </p:sp>
    </p:spTree>
    <p:extLst>
      <p:ext uri="{BB962C8B-B14F-4D97-AF65-F5344CB8AC3E}">
        <p14:creationId xmlns:p14="http://schemas.microsoft.com/office/powerpoint/2010/main" val="3489882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，可能会用到</a:t>
            </a:r>
            <a:r>
              <a:rPr lang="en-US" altLang="zh-CN" dirty="0" smtClean="0"/>
              <a:t>BIO</a:t>
            </a:r>
            <a:r>
              <a:rPr lang="zh-CN" altLang="en-US" dirty="0" smtClean="0"/>
              <a:t>、</a:t>
            </a:r>
            <a:r>
              <a:rPr lang="en-US" altLang="zh-CN" sz="1200" b="0" i="0" kern="1200" smtClean="0">
                <a:solidFill>
                  <a:schemeClr val="tx1"/>
                </a:solidFill>
                <a:effectLst/>
                <a:latin typeface="+mn-lt"/>
                <a:ea typeface="+mn-ea"/>
                <a:cs typeface="+mn-cs"/>
              </a:rPr>
              <a:t>SBME</a:t>
            </a:r>
            <a:r>
              <a:rPr lang="zh-CN" altLang="en-US" smtClean="0"/>
              <a:t>等</a:t>
            </a:r>
            <a:r>
              <a:rPr lang="zh-CN" altLang="en-US" dirty="0" smtClean="0"/>
              <a:t>方式，还会用到迁移学习，充分利用其他领域已经标注的预料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21</a:t>
            </a:fld>
            <a:endParaRPr lang="zh-CN" altLang="en-US"/>
          </a:p>
        </p:txBody>
      </p:sp>
    </p:spTree>
    <p:extLst>
      <p:ext uri="{BB962C8B-B14F-4D97-AF65-F5344CB8AC3E}">
        <p14:creationId xmlns:p14="http://schemas.microsoft.com/office/powerpoint/2010/main" val="2359304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，在细粒度情感分析方面应用非常少，我打算应用到训练数据标注和特征提取两部分，可能还有其他地方用得到。</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22</a:t>
            </a:fld>
            <a:endParaRPr lang="zh-CN" altLang="en-US"/>
          </a:p>
        </p:txBody>
      </p:sp>
    </p:spTree>
    <p:extLst>
      <p:ext uri="{BB962C8B-B14F-4D97-AF65-F5344CB8AC3E}">
        <p14:creationId xmlns:p14="http://schemas.microsoft.com/office/powerpoint/2010/main" val="2359304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细黑" panose="02010600040101010101" pitchFamily="2" charset="-122"/>
                <a:ea typeface="华文细黑" panose="02010600040101010101" pitchFamily="2" charset="-122"/>
              </a:rPr>
              <a:t>在汽车领域内，对于评价对象的提取目前还多使用有监督的机器学习的方法，其缺点是需要大量的人工标注，费时费力。</a:t>
            </a:r>
            <a:endParaRPr lang="en-US" altLang="zh-CN" sz="1200" dirty="0" smtClean="0">
              <a:latin typeface="华文细黑" panose="02010600040101010101" pitchFamily="2" charset="-122"/>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23</a:t>
            </a:fld>
            <a:endParaRPr lang="zh-CN" altLang="en-US"/>
          </a:p>
        </p:txBody>
      </p:sp>
    </p:spTree>
    <p:extLst>
      <p:ext uri="{BB962C8B-B14F-4D97-AF65-F5344CB8AC3E}">
        <p14:creationId xmlns:p14="http://schemas.microsoft.com/office/powerpoint/2010/main" val="3393952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24</a:t>
            </a:fld>
            <a:endParaRPr lang="zh-CN" altLang="en-US"/>
          </a:p>
        </p:txBody>
      </p:sp>
    </p:spTree>
    <p:extLst>
      <p:ext uri="{BB962C8B-B14F-4D97-AF65-F5344CB8AC3E}">
        <p14:creationId xmlns:p14="http://schemas.microsoft.com/office/powerpoint/2010/main" val="794441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25</a:t>
            </a:fld>
            <a:endParaRPr lang="zh-CN" altLang="en-US"/>
          </a:p>
        </p:txBody>
      </p:sp>
    </p:spTree>
    <p:extLst>
      <p:ext uri="{BB962C8B-B14F-4D97-AF65-F5344CB8AC3E}">
        <p14:creationId xmlns:p14="http://schemas.microsoft.com/office/powerpoint/2010/main" val="2238291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67E84C-2B3E-4FD9-92B0-5E27C0B6A8AA}" type="slidenum">
              <a:rPr lang="zh-CN" altLang="en-US" smtClean="0"/>
              <a:t>26</a:t>
            </a:fld>
            <a:endParaRPr lang="zh-CN" altLang="en-US"/>
          </a:p>
        </p:txBody>
      </p:sp>
    </p:spTree>
    <p:extLst>
      <p:ext uri="{BB962C8B-B14F-4D97-AF65-F5344CB8AC3E}">
        <p14:creationId xmlns:p14="http://schemas.microsoft.com/office/powerpoint/2010/main" val="227340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我将从以下三个方面介绍第一章，首先是背景介绍。</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3</a:t>
            </a:fld>
            <a:endParaRPr lang="zh-CN" altLang="en-US"/>
          </a:p>
        </p:txBody>
      </p:sp>
    </p:spTree>
    <p:extLst>
      <p:ext uri="{BB962C8B-B14F-4D97-AF65-F5344CB8AC3E}">
        <p14:creationId xmlns:p14="http://schemas.microsoft.com/office/powerpoint/2010/main" val="3553581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数据多了，但是由此也产生了一个很严重的问题，我们如何从海量数据中挖掘出我们需要的信息呢？这也就涉及到数据挖掘相关的知识了，本次毕业设计所涉及的就是数据挖掘和自然语言处理交叉的一个方面，即情感倾向分析。</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4</a:t>
            </a:fld>
            <a:endParaRPr lang="zh-CN" altLang="en-US"/>
          </a:p>
        </p:txBody>
      </p:sp>
    </p:spTree>
    <p:extLst>
      <p:ext uri="{BB962C8B-B14F-4D97-AF65-F5344CB8AC3E}">
        <p14:creationId xmlns:p14="http://schemas.microsoft.com/office/powerpoint/2010/main" val="351578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5</a:t>
            </a:fld>
            <a:endParaRPr lang="zh-CN" altLang="en-US"/>
          </a:p>
        </p:txBody>
      </p:sp>
    </p:spTree>
    <p:extLst>
      <p:ext uri="{BB962C8B-B14F-4D97-AF65-F5344CB8AC3E}">
        <p14:creationId xmlns:p14="http://schemas.microsoft.com/office/powerpoint/2010/main" val="355600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在汽车领域，情感分析的意义跟前面大同小异，主要作用也有三个：</a:t>
            </a:r>
            <a:endParaRPr lang="en-US" altLang="zh-CN" dirty="0" smtClean="0"/>
          </a:p>
          <a:p>
            <a:r>
              <a:rPr lang="zh-CN" altLang="en-US" dirty="0" smtClean="0"/>
              <a:t>其一经过对海量评价语句的分析</a:t>
            </a:r>
            <a:endParaRPr lang="en-US" altLang="zh-CN" dirty="0" smtClean="0"/>
          </a:p>
          <a:p>
            <a:r>
              <a:rPr lang="zh-CN" altLang="en-US" dirty="0" smtClean="0"/>
              <a:t>其二有效利用评价反馈，找到不足，改善性能</a:t>
            </a:r>
            <a:endParaRPr lang="en-US" altLang="zh-CN" dirty="0" smtClean="0"/>
          </a:p>
          <a:p>
            <a:r>
              <a:rPr lang="zh-CN" altLang="en-US" dirty="0" smtClean="0"/>
              <a:t>其三就是帮助汽车制造商改善车辆的各方面性能</a:t>
            </a:r>
            <a:endParaRPr lang="en-US" altLang="zh-CN"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6</a:t>
            </a:fld>
            <a:endParaRPr lang="zh-CN" altLang="en-US"/>
          </a:p>
        </p:txBody>
      </p:sp>
    </p:spTree>
    <p:extLst>
      <p:ext uri="{BB962C8B-B14F-4D97-AF65-F5344CB8AC3E}">
        <p14:creationId xmlns:p14="http://schemas.microsoft.com/office/powerpoint/2010/main" val="4135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7</a:t>
            </a:fld>
            <a:endParaRPr lang="zh-CN" altLang="en-US"/>
          </a:p>
        </p:txBody>
      </p:sp>
    </p:spTree>
    <p:extLst>
      <p:ext uri="{BB962C8B-B14F-4D97-AF65-F5344CB8AC3E}">
        <p14:creationId xmlns:p14="http://schemas.microsoft.com/office/powerpoint/2010/main" val="244605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0A00AB8-3ED4-4EE4-9BC8-476788F339EB}" type="slidenum">
              <a:rPr lang="zh-CN" altLang="en-US" smtClean="0"/>
              <a:t>8</a:t>
            </a:fld>
            <a:endParaRPr lang="zh-CN" altLang="en-US"/>
          </a:p>
        </p:txBody>
      </p:sp>
    </p:spTree>
    <p:extLst>
      <p:ext uri="{BB962C8B-B14F-4D97-AF65-F5344CB8AC3E}">
        <p14:creationId xmlns:p14="http://schemas.microsoft.com/office/powerpoint/2010/main" val="244605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下面是第二部分，研究现状，我将从以下四个方面进行分析，对于情感分析而言，有两个步骤：</a:t>
            </a:r>
            <a:endParaRPr lang="en-US" altLang="zh-CN" dirty="0" smtClean="0"/>
          </a:p>
          <a:p>
            <a:r>
              <a:rPr lang="zh-CN" altLang="en-US" dirty="0" smtClean="0"/>
              <a:t>其一是评价对象抽取，其二是情感倾向分析</a:t>
            </a:r>
            <a:endParaRPr lang="en-US" altLang="zh-CN" dirty="0" smtClean="0"/>
          </a:p>
          <a:p>
            <a:r>
              <a:rPr lang="zh-CN" altLang="en-US" dirty="0" smtClean="0"/>
              <a:t>下面先看一下评价对象抽取的研究现状。</a:t>
            </a:r>
            <a:endParaRPr lang="zh-CN" altLang="en-US" dirty="0"/>
          </a:p>
        </p:txBody>
      </p:sp>
      <p:sp>
        <p:nvSpPr>
          <p:cNvPr id="4" name="灯片编号占位符 3"/>
          <p:cNvSpPr>
            <a:spLocks noGrp="1"/>
          </p:cNvSpPr>
          <p:nvPr>
            <p:ph type="sldNum" sz="quarter" idx="10"/>
          </p:nvPr>
        </p:nvSpPr>
        <p:spPr/>
        <p:txBody>
          <a:bodyPr/>
          <a:lstStyle/>
          <a:p>
            <a:fld id="{B0A00AB8-3ED4-4EE4-9BC8-476788F339EB}" type="slidenum">
              <a:rPr lang="zh-CN" altLang="en-US" smtClean="0"/>
              <a:t>9</a:t>
            </a:fld>
            <a:endParaRPr lang="zh-CN" altLang="en-US"/>
          </a:p>
        </p:txBody>
      </p:sp>
    </p:spTree>
    <p:extLst>
      <p:ext uri="{BB962C8B-B14F-4D97-AF65-F5344CB8AC3E}">
        <p14:creationId xmlns:p14="http://schemas.microsoft.com/office/powerpoint/2010/main" val="201022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678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524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39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428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75000"/>
            </a:schemeClr>
          </a:fgClr>
          <a:bgClr>
            <a:srgbClr val="DDDCE2"/>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29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矩形 34"/>
          <p:cNvSpPr/>
          <p:nvPr/>
        </p:nvSpPr>
        <p:spPr>
          <a:xfrm>
            <a:off x="-11582" y="0"/>
            <a:ext cx="12191999" cy="685800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094772" y="5639753"/>
            <a:ext cx="8242299" cy="795605"/>
          </a:xfrm>
          <a:prstGeom prst="rect">
            <a:avLst/>
          </a:prstGeom>
          <a:solidFill>
            <a:srgbClr val="1181B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166218" y="2487778"/>
            <a:ext cx="7836401" cy="2012807"/>
            <a:chOff x="4498806" y="3707857"/>
            <a:chExt cx="7836401" cy="2012807"/>
          </a:xfrm>
        </p:grpSpPr>
        <p:sp>
          <p:nvSpPr>
            <p:cNvPr id="43" name="TextBox 25"/>
            <p:cNvSpPr txBox="1"/>
            <p:nvPr/>
          </p:nvSpPr>
          <p:spPr>
            <a:xfrm>
              <a:off x="5911523" y="5222771"/>
              <a:ext cx="4680520" cy="497893"/>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r>
                <a:rPr lang="zh-CN" altLang="en-US" sz="2000" b="1" dirty="0">
                  <a:solidFill>
                    <a:schemeClr val="bg1"/>
                  </a:solidFill>
                </a:rPr>
                <a:t>信息科学与技术</a:t>
              </a:r>
              <a:r>
                <a:rPr lang="zh-CN" altLang="en-US" sz="2000" b="1" dirty="0" smtClean="0">
                  <a:solidFill>
                    <a:schemeClr val="bg1"/>
                  </a:solidFill>
                </a:rPr>
                <a:t>学院</a:t>
              </a:r>
              <a:endParaRPr lang="zh-CN" altLang="en-US" sz="2000" b="1" dirty="0">
                <a:solidFill>
                  <a:schemeClr val="bg1"/>
                </a:solidFill>
              </a:endParaRPr>
            </a:p>
          </p:txBody>
        </p:sp>
        <p:sp>
          <p:nvSpPr>
            <p:cNvPr id="45" name="文本框 44"/>
            <p:cNvSpPr txBox="1"/>
            <p:nvPr/>
          </p:nvSpPr>
          <p:spPr>
            <a:xfrm>
              <a:off x="4498806" y="3707857"/>
              <a:ext cx="7836401" cy="1323439"/>
            </a:xfrm>
            <a:prstGeom prst="rect">
              <a:avLst/>
            </a:prstGeom>
            <a:noFill/>
          </p:spPr>
          <p:txBody>
            <a:bodyPr wrap="square" rtlCol="0">
              <a:spAutoFit/>
            </a:bodyPr>
            <a:lstStyle/>
            <a:p>
              <a:pPr algn="ctr"/>
              <a:r>
                <a:rPr lang="zh-CN" altLang="en-US" sz="4000" b="1" dirty="0">
                  <a:solidFill>
                    <a:schemeClr val="bg1"/>
                  </a:solidFill>
                  <a:latin typeface="微软雅黑" pitchFamily="34" charset="-122"/>
                  <a:ea typeface="微软雅黑" pitchFamily="34" charset="-122"/>
                </a:rPr>
                <a:t>基于句法和</a:t>
              </a:r>
              <a:r>
                <a:rPr lang="zh-CN" altLang="en-US" sz="4000" b="1" dirty="0" smtClean="0">
                  <a:solidFill>
                    <a:schemeClr val="bg1"/>
                  </a:solidFill>
                  <a:latin typeface="微软雅黑" pitchFamily="34" charset="-122"/>
                  <a:ea typeface="微软雅黑" pitchFamily="34" charset="-122"/>
                </a:rPr>
                <a:t>语义理解</a:t>
              </a:r>
              <a:r>
                <a:rPr lang="zh-CN" altLang="en-US" sz="4000" b="1" dirty="0">
                  <a:solidFill>
                    <a:schemeClr val="bg1"/>
                  </a:solidFill>
                  <a:latin typeface="微软雅黑" pitchFamily="34" charset="-122"/>
                  <a:ea typeface="微软雅黑" pitchFamily="34" charset="-122"/>
                </a:rPr>
                <a:t>的</a:t>
              </a:r>
              <a:endParaRPr lang="en-US" altLang="zh-CN" sz="4000" b="1" dirty="0">
                <a:solidFill>
                  <a:schemeClr val="bg1"/>
                </a:solidFill>
                <a:latin typeface="微软雅黑" pitchFamily="34" charset="-122"/>
                <a:ea typeface="微软雅黑" pitchFamily="34" charset="-122"/>
              </a:endParaRPr>
            </a:p>
            <a:p>
              <a:pPr algn="ctr"/>
              <a:r>
                <a:rPr lang="zh-CN" altLang="en-US" sz="4000" b="1" dirty="0">
                  <a:solidFill>
                    <a:schemeClr val="bg1"/>
                  </a:solidFill>
                  <a:latin typeface="微软雅黑" pitchFamily="34" charset="-122"/>
                  <a:ea typeface="微软雅黑" pitchFamily="34" charset="-122"/>
                </a:rPr>
                <a:t>细粒度情感倾向分析</a:t>
              </a:r>
            </a:p>
          </p:txBody>
        </p:sp>
      </p:grpSp>
      <p:sp>
        <p:nvSpPr>
          <p:cNvPr id="46" name="TextBox 34"/>
          <p:cNvSpPr txBox="1"/>
          <p:nvPr/>
        </p:nvSpPr>
        <p:spPr>
          <a:xfrm>
            <a:off x="3270288" y="5581082"/>
            <a:ext cx="1396618" cy="738664"/>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答辩人</a:t>
            </a:r>
            <a:endParaRPr lang="en-US" altLang="zh-CN" sz="2400" dirty="0">
              <a:solidFill>
                <a:schemeClr val="bg1"/>
              </a:solidFill>
            </a:endParaRPr>
          </a:p>
          <a:p>
            <a:pPr algn="dist">
              <a:lnSpc>
                <a:spcPct val="100000"/>
              </a:lnSpc>
            </a:pPr>
            <a:r>
              <a:rPr lang="zh-CN" altLang="en-US" sz="1800" b="1" dirty="0" smtClean="0">
                <a:solidFill>
                  <a:schemeClr val="bg1"/>
                </a:solidFill>
              </a:rPr>
              <a:t>陈飞宇</a:t>
            </a:r>
            <a:endParaRPr lang="zh-CN" altLang="en-US" sz="1800" b="1" dirty="0">
              <a:solidFill>
                <a:schemeClr val="bg1"/>
              </a:solidFill>
            </a:endParaRPr>
          </a:p>
        </p:txBody>
      </p:sp>
      <p:sp>
        <p:nvSpPr>
          <p:cNvPr id="47" name="TextBox 34"/>
          <p:cNvSpPr txBox="1"/>
          <p:nvPr/>
        </p:nvSpPr>
        <p:spPr>
          <a:xfrm>
            <a:off x="5932799" y="5602178"/>
            <a:ext cx="1550198" cy="1015663"/>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校内导师</a:t>
            </a:r>
            <a:endParaRPr lang="en-US" altLang="zh-CN" sz="2400" b="1" dirty="0">
              <a:solidFill>
                <a:schemeClr val="bg1"/>
              </a:solidFill>
            </a:endParaRPr>
          </a:p>
          <a:p>
            <a:pPr algn="dist">
              <a:lnSpc>
                <a:spcPct val="100000"/>
              </a:lnSpc>
            </a:pPr>
            <a:r>
              <a:rPr lang="zh-CN" altLang="en-US" sz="1800" b="1" dirty="0">
                <a:solidFill>
                  <a:schemeClr val="bg1"/>
                </a:solidFill>
              </a:rPr>
              <a:t>王志春</a:t>
            </a:r>
            <a:endParaRPr lang="en-US" altLang="zh-CN" sz="1800" b="1" dirty="0">
              <a:solidFill>
                <a:schemeClr val="bg1"/>
              </a:solidFill>
            </a:endParaRPr>
          </a:p>
          <a:p>
            <a:pPr algn="dist">
              <a:lnSpc>
                <a:spcPct val="100000"/>
              </a:lnSpc>
            </a:pPr>
            <a:endParaRPr lang="zh-CN" altLang="en-US" sz="1800" dirty="0">
              <a:solidFill>
                <a:schemeClr val="bg1"/>
              </a:solidFill>
              <a:latin typeface="华文细黑" panose="02010600040101010101" pitchFamily="2" charset="-122"/>
              <a:ea typeface="华文细黑" panose="02010600040101010101" pitchFamily="2" charset="-122"/>
            </a:endParaRPr>
          </a:p>
        </p:txBody>
      </p:sp>
      <p:cxnSp>
        <p:nvCxnSpPr>
          <p:cNvPr id="49" name="直接连接符 48"/>
          <p:cNvCxnSpPr/>
          <p:nvPr/>
        </p:nvCxnSpPr>
        <p:spPr>
          <a:xfrm>
            <a:off x="3658595" y="4446176"/>
            <a:ext cx="4521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498336" y="5647157"/>
            <a:ext cx="655271" cy="606514"/>
            <a:chOff x="385338" y="2302387"/>
            <a:chExt cx="995227" cy="921175"/>
          </a:xfrm>
        </p:grpSpPr>
        <p:sp>
          <p:nvSpPr>
            <p:cNvPr id="52" name="菱形 51"/>
            <p:cNvSpPr/>
            <p:nvPr/>
          </p:nvSpPr>
          <p:spPr>
            <a:xfrm>
              <a:off x="403412" y="2492188"/>
              <a:ext cx="977153" cy="355553"/>
            </a:xfrm>
            <a:prstGeom prst="diamond">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94447" y="2669965"/>
              <a:ext cx="0" cy="3332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28918" y="2717257"/>
              <a:ext cx="0" cy="3815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237130" y="2717257"/>
              <a:ext cx="0" cy="3815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弧形 55"/>
            <p:cNvSpPr/>
            <p:nvPr/>
          </p:nvSpPr>
          <p:spPr>
            <a:xfrm rot="8081288">
              <a:off x="406190" y="2281535"/>
              <a:ext cx="921175" cy="962880"/>
            </a:xfrm>
            <a:prstGeom prst="arc">
              <a:avLst>
                <a:gd name="adj1" fmla="val 15943526"/>
                <a:gd name="adj2" fmla="val 23334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p:cNvGrpSpPr/>
          <p:nvPr/>
        </p:nvGrpSpPr>
        <p:grpSpPr>
          <a:xfrm>
            <a:off x="5071248" y="5700917"/>
            <a:ext cx="813169" cy="555009"/>
            <a:chOff x="-1129498" y="1162050"/>
            <a:chExt cx="1400826" cy="956101"/>
          </a:xfrm>
        </p:grpSpPr>
        <p:sp>
          <p:nvSpPr>
            <p:cNvPr id="58" name="椭圆 57"/>
            <p:cNvSpPr/>
            <p:nvPr/>
          </p:nvSpPr>
          <p:spPr>
            <a:xfrm>
              <a:off x="-590550" y="116205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893604" y="1734909"/>
              <a:ext cx="1164932" cy="383242"/>
            </a:xfrm>
            <a:custGeom>
              <a:avLst/>
              <a:gdLst>
                <a:gd name="connsiteX0" fmla="*/ 582466 w 1164932"/>
                <a:gd name="connsiteY0" fmla="*/ 0 h 383242"/>
                <a:gd name="connsiteX1" fmla="*/ 1128199 w 1164932"/>
                <a:gd name="connsiteY1" fmla="*/ 310762 h 383242"/>
                <a:gd name="connsiteX2" fmla="*/ 1164932 w 1164932"/>
                <a:gd name="connsiteY2" fmla="*/ 383242 h 383242"/>
                <a:gd name="connsiteX3" fmla="*/ 0 w 1164932"/>
                <a:gd name="connsiteY3" fmla="*/ 383242 h 383242"/>
                <a:gd name="connsiteX4" fmla="*/ 36733 w 1164932"/>
                <a:gd name="connsiteY4" fmla="*/ 310762 h 383242"/>
                <a:gd name="connsiteX5" fmla="*/ 582466 w 1164932"/>
                <a:gd name="connsiteY5" fmla="*/ 0 h 38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932" h="383242">
                  <a:moveTo>
                    <a:pt x="582466" y="0"/>
                  </a:moveTo>
                  <a:cubicBezTo>
                    <a:pt x="809639" y="0"/>
                    <a:pt x="1009928" y="123270"/>
                    <a:pt x="1128199" y="310762"/>
                  </a:cubicBezTo>
                  <a:lnTo>
                    <a:pt x="1164932" y="383242"/>
                  </a:lnTo>
                  <a:lnTo>
                    <a:pt x="0" y="383242"/>
                  </a:lnTo>
                  <a:lnTo>
                    <a:pt x="36733" y="310762"/>
                  </a:lnTo>
                  <a:cubicBezTo>
                    <a:pt x="155004" y="123270"/>
                    <a:pt x="355294" y="0"/>
                    <a:pt x="582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a:off x="-1129498" y="1191984"/>
              <a:ext cx="428625" cy="714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6" name="TextBox 34"/>
          <p:cNvSpPr txBox="1"/>
          <p:nvPr/>
        </p:nvSpPr>
        <p:spPr>
          <a:xfrm>
            <a:off x="8599793" y="5593214"/>
            <a:ext cx="1482034" cy="1015663"/>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dist">
              <a:lnSpc>
                <a:spcPct val="100000"/>
              </a:lnSpc>
            </a:pPr>
            <a:r>
              <a:rPr lang="zh-CN" altLang="en-US" sz="2400" b="1" dirty="0">
                <a:solidFill>
                  <a:schemeClr val="bg1"/>
                </a:solidFill>
              </a:rPr>
              <a:t>校外导师</a:t>
            </a:r>
            <a:endParaRPr lang="en-US" altLang="zh-CN" sz="2400" b="1" dirty="0">
              <a:solidFill>
                <a:schemeClr val="bg1"/>
              </a:solidFill>
            </a:endParaRPr>
          </a:p>
          <a:p>
            <a:pPr algn="dist">
              <a:lnSpc>
                <a:spcPct val="100000"/>
              </a:lnSpc>
            </a:pPr>
            <a:r>
              <a:rPr lang="zh-CN" altLang="en-US" sz="1800" b="1" dirty="0" smtClean="0">
                <a:solidFill>
                  <a:schemeClr val="bg1"/>
                </a:solidFill>
              </a:rPr>
              <a:t>车皓阳</a:t>
            </a:r>
            <a:endParaRPr lang="en-US" altLang="zh-CN" sz="1800" b="1" dirty="0">
              <a:solidFill>
                <a:schemeClr val="bg1"/>
              </a:solidFill>
            </a:endParaRPr>
          </a:p>
          <a:p>
            <a:pPr algn="dist">
              <a:lnSpc>
                <a:spcPct val="100000"/>
              </a:lnSpc>
            </a:pPr>
            <a:endParaRPr lang="zh-CN" altLang="en-US" sz="1800" dirty="0">
              <a:solidFill>
                <a:schemeClr val="bg1"/>
              </a:solidFill>
              <a:latin typeface="华文细黑" panose="02010600040101010101" pitchFamily="2" charset="-122"/>
              <a:ea typeface="华文细黑" panose="02010600040101010101" pitchFamily="2" charset="-122"/>
            </a:endParaRPr>
          </a:p>
        </p:txBody>
      </p:sp>
      <p:grpSp>
        <p:nvGrpSpPr>
          <p:cNvPr id="67" name="组合 66"/>
          <p:cNvGrpSpPr/>
          <p:nvPr/>
        </p:nvGrpSpPr>
        <p:grpSpPr>
          <a:xfrm>
            <a:off x="7738242" y="5691953"/>
            <a:ext cx="813169" cy="555009"/>
            <a:chOff x="-1129498" y="1162050"/>
            <a:chExt cx="1400826" cy="956101"/>
          </a:xfrm>
        </p:grpSpPr>
        <p:sp>
          <p:nvSpPr>
            <p:cNvPr id="68" name="椭圆 67"/>
            <p:cNvSpPr/>
            <p:nvPr/>
          </p:nvSpPr>
          <p:spPr>
            <a:xfrm>
              <a:off x="-590550" y="116205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893604" y="1734909"/>
              <a:ext cx="1164932" cy="383242"/>
            </a:xfrm>
            <a:custGeom>
              <a:avLst/>
              <a:gdLst>
                <a:gd name="connsiteX0" fmla="*/ 582466 w 1164932"/>
                <a:gd name="connsiteY0" fmla="*/ 0 h 383242"/>
                <a:gd name="connsiteX1" fmla="*/ 1128199 w 1164932"/>
                <a:gd name="connsiteY1" fmla="*/ 310762 h 383242"/>
                <a:gd name="connsiteX2" fmla="*/ 1164932 w 1164932"/>
                <a:gd name="connsiteY2" fmla="*/ 383242 h 383242"/>
                <a:gd name="connsiteX3" fmla="*/ 0 w 1164932"/>
                <a:gd name="connsiteY3" fmla="*/ 383242 h 383242"/>
                <a:gd name="connsiteX4" fmla="*/ 36733 w 1164932"/>
                <a:gd name="connsiteY4" fmla="*/ 310762 h 383242"/>
                <a:gd name="connsiteX5" fmla="*/ 582466 w 1164932"/>
                <a:gd name="connsiteY5" fmla="*/ 0 h 38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932" h="383242">
                  <a:moveTo>
                    <a:pt x="582466" y="0"/>
                  </a:moveTo>
                  <a:cubicBezTo>
                    <a:pt x="809639" y="0"/>
                    <a:pt x="1009928" y="123270"/>
                    <a:pt x="1128199" y="310762"/>
                  </a:cubicBezTo>
                  <a:lnTo>
                    <a:pt x="1164932" y="383242"/>
                  </a:lnTo>
                  <a:lnTo>
                    <a:pt x="0" y="383242"/>
                  </a:lnTo>
                  <a:lnTo>
                    <a:pt x="36733" y="310762"/>
                  </a:lnTo>
                  <a:cubicBezTo>
                    <a:pt x="155004" y="123270"/>
                    <a:pt x="355294" y="0"/>
                    <a:pt x="582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129498" y="1191984"/>
              <a:ext cx="428625" cy="7143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531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79976" y="1967750"/>
            <a:ext cx="5521428" cy="4422137"/>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文细黑" panose="02010600040101010101" pitchFamily="2" charset="-122"/>
              <a:ea typeface="华文细黑" panose="02010600040101010101" pitchFamily="2" charset="-122"/>
            </a:endParaRPr>
          </a:p>
        </p:txBody>
      </p:sp>
      <p:sp>
        <p:nvSpPr>
          <p:cNvPr id="46" name="文本框 45"/>
          <p:cNvSpPr txBox="1"/>
          <p:nvPr/>
        </p:nvSpPr>
        <p:spPr>
          <a:xfrm>
            <a:off x="-871882" y="1580614"/>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sp>
        <p:nvSpPr>
          <p:cNvPr id="56" name="文本框 55"/>
          <p:cNvSpPr txBox="1"/>
          <p:nvPr/>
        </p:nvSpPr>
        <p:spPr>
          <a:xfrm rot="10800000">
            <a:off x="6098052" y="4211122"/>
            <a:ext cx="1193982" cy="2646878"/>
          </a:xfrm>
          <a:prstGeom prst="rect">
            <a:avLst/>
          </a:prstGeom>
          <a:noFill/>
        </p:spPr>
        <p:txBody>
          <a:bodyPr wrap="square" rtlCol="0">
            <a:spAutoFit/>
          </a:bodyPr>
          <a:lstStyle/>
          <a:p>
            <a:r>
              <a:rPr lang="en-US" altLang="zh-CN" sz="16600" dirty="0">
                <a:solidFill>
                  <a:schemeClr val="bg1"/>
                </a:solidFill>
              </a:rPr>
              <a:t>“</a:t>
            </a:r>
            <a:endParaRPr lang="zh-CN" altLang="en-US" sz="16600" dirty="0">
              <a:solidFill>
                <a:schemeClr val="bg1"/>
              </a:solidFill>
            </a:endParaRPr>
          </a:p>
        </p:txBody>
      </p:sp>
      <p:sp>
        <p:nvSpPr>
          <p:cNvPr id="57" name="Rectangle 628"/>
          <p:cNvSpPr>
            <a:spLocks noChangeArrowheads="1"/>
          </p:cNvSpPr>
          <p:nvPr/>
        </p:nvSpPr>
        <p:spPr bwMode="auto">
          <a:xfrm>
            <a:off x="701247" y="3601110"/>
            <a:ext cx="51408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800" b="1" dirty="0" smtClean="0">
                <a:solidFill>
                  <a:schemeClr val="bg1"/>
                </a:solidFill>
                <a:latin typeface="华文细黑" panose="02010600040101010101" pitchFamily="2" charset="-122"/>
                <a:ea typeface="华文细黑" panose="02010600040101010101" pitchFamily="2"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评价对象抽取指的是从评论中提取出核心评论对象，即要评价的是主体的哪些部分。</a:t>
            </a:r>
            <a:endParaRPr lang="en-GB" altLang="zh-CN" sz="28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1562804" y="2257722"/>
            <a:ext cx="4106185"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评价对象抽取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6566947" y="1967750"/>
            <a:ext cx="5184893" cy="4471376"/>
            <a:chOff x="445353" y="2344576"/>
            <a:chExt cx="3579474" cy="3086886"/>
          </a:xfrm>
        </p:grpSpPr>
        <p:sp>
          <p:nvSpPr>
            <p:cNvPr id="48" name="椭圆 47"/>
            <p:cNvSpPr/>
            <p:nvPr/>
          </p:nvSpPr>
          <p:spPr>
            <a:xfrm>
              <a:off x="445353" y="2344576"/>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1</a:t>
              </a:r>
              <a:endParaRPr lang="zh-CN" altLang="en-US" sz="4400" b="1" dirty="0"/>
            </a:p>
          </p:txBody>
        </p:sp>
        <p:sp>
          <p:nvSpPr>
            <p:cNvPr id="49" name="椭圆 48"/>
            <p:cNvSpPr/>
            <p:nvPr/>
          </p:nvSpPr>
          <p:spPr>
            <a:xfrm>
              <a:off x="445353" y="3448678"/>
              <a:ext cx="878682" cy="878682"/>
            </a:xfrm>
            <a:prstGeom prst="ellipse">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2</a:t>
              </a:r>
              <a:endParaRPr lang="zh-CN" altLang="en-US" sz="4400" b="1" dirty="0"/>
            </a:p>
          </p:txBody>
        </p:sp>
        <p:sp>
          <p:nvSpPr>
            <p:cNvPr id="50" name="椭圆 49"/>
            <p:cNvSpPr/>
            <p:nvPr/>
          </p:nvSpPr>
          <p:spPr>
            <a:xfrm>
              <a:off x="445353" y="4552780"/>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t>3</a:t>
              </a:r>
              <a:endParaRPr lang="zh-CN" altLang="en-US" sz="4400" b="1" dirty="0"/>
            </a:p>
          </p:txBody>
        </p:sp>
        <p:sp>
          <p:nvSpPr>
            <p:cNvPr id="51" name="矩形 50"/>
            <p:cNvSpPr/>
            <p:nvPr/>
          </p:nvSpPr>
          <p:spPr>
            <a:xfrm>
              <a:off x="1459424" y="2630028"/>
              <a:ext cx="2053073"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基于规则的方法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a:xfrm>
              <a:off x="1440558" y="3725462"/>
              <a:ext cx="2584269"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基于机器学习的方法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1440558" y="4820896"/>
              <a:ext cx="2517870"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基于深度学习的方法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66988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5" name="矩形 24"/>
          <p:cNvSpPr/>
          <p:nvPr/>
        </p:nvSpPr>
        <p:spPr>
          <a:xfrm>
            <a:off x="5203571" y="1525117"/>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b="1" dirty="0">
                <a:latin typeface="华文细黑" panose="02010600040101010101" pitchFamily="2" charset="-122"/>
                <a:ea typeface="华文细黑" panose="02010600040101010101" pitchFamily="2" charset="-122"/>
              </a:rPr>
              <a:t>	</a:t>
            </a:r>
            <a:r>
              <a:rPr lang="en-US" altLang="zh-CN" sz="2400" b="1" dirty="0" smtClean="0">
                <a:latin typeface="微软雅黑" panose="020B0503020204020204" pitchFamily="34" charset="-122"/>
                <a:ea typeface="微软雅黑" panose="020B0503020204020204" pitchFamily="34" charset="-122"/>
              </a:rPr>
              <a:t>Hu </a:t>
            </a:r>
            <a:r>
              <a:rPr lang="zh-CN" altLang="en-US" sz="2400" b="1" dirty="0">
                <a:latin typeface="微软雅黑" panose="020B0503020204020204" pitchFamily="34" charset="-122"/>
                <a:ea typeface="微软雅黑" panose="020B0503020204020204" pitchFamily="34" charset="-122"/>
              </a:rPr>
              <a:t>和 </a:t>
            </a:r>
            <a:r>
              <a:rPr lang="en-US" altLang="zh-CN" sz="2400" b="1" dirty="0">
                <a:latin typeface="微软雅黑" panose="020B0503020204020204" pitchFamily="34" charset="-122"/>
                <a:ea typeface="微软雅黑" panose="020B0503020204020204" pitchFamily="34" charset="-122"/>
              </a:rPr>
              <a:t>Liu</a:t>
            </a:r>
            <a:r>
              <a:rPr lang="zh-CN" altLang="en-US" sz="2400" b="1" dirty="0">
                <a:latin typeface="微软雅黑" panose="020B0503020204020204" pitchFamily="34" charset="-122"/>
                <a:ea typeface="微软雅黑" panose="020B0503020204020204" pitchFamily="34" charset="-122"/>
              </a:rPr>
              <a:t>最早提出名词挖掘技术，认为高频词更有可能是评价对象。</a:t>
            </a:r>
            <a:endParaRPr lang="en-US" altLang="zh-CN"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46488" y="2560319"/>
            <a:ext cx="3711665" cy="3927301"/>
          </a:xfrm>
          <a:prstGeom prst="rect">
            <a:avLst/>
          </a:prstGeom>
        </p:spPr>
      </p:pic>
      <p:sp>
        <p:nvSpPr>
          <p:cNvPr id="3" name="矩形 2"/>
          <p:cNvSpPr/>
          <p:nvPr/>
        </p:nvSpPr>
        <p:spPr>
          <a:xfrm>
            <a:off x="8811491" y="4093029"/>
            <a:ext cx="947651" cy="1243742"/>
          </a:xfrm>
          <a:prstGeom prst="rect">
            <a:avLst/>
          </a:prstGeom>
          <a:noFill/>
          <a:ln w="38100">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endParaRPr lang="zh-CN" altLang="en-US"/>
          </a:p>
        </p:txBody>
      </p:sp>
      <p:sp>
        <p:nvSpPr>
          <p:cNvPr id="23" name="剪去对角的矩形 22"/>
          <p:cNvSpPr/>
          <p:nvPr/>
        </p:nvSpPr>
        <p:spPr>
          <a:xfrm>
            <a:off x="6822256" y="983174"/>
            <a:ext cx="3143253"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noProof="0" dirty="0">
                <a:solidFill>
                  <a:schemeClr val="bg1"/>
                </a:solidFill>
                <a:latin typeface="微软雅黑" panose="020B0503020204020204" pitchFamily="34" charset="-122"/>
                <a:ea typeface="微软雅黑" panose="020B0503020204020204" pitchFamily="34" charset="-122"/>
              </a:rPr>
              <a:t>规则</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7180859" y="6470591"/>
            <a:ext cx="2917786" cy="369332"/>
          </a:xfrm>
          <a:prstGeom prst="rect">
            <a:avLst/>
          </a:prstGeom>
          <a:noFill/>
        </p:spPr>
        <p:txBody>
          <a:bodyPr wrap="none" rtlCol="0">
            <a:spAutoFit/>
          </a:bodyPr>
          <a:lstStyle/>
          <a:p>
            <a:r>
              <a:rPr lang="zh-CN" altLang="zh-CN" b="1" dirty="0" smtClean="0">
                <a:solidFill>
                  <a:schemeClr val="bg1"/>
                </a:solidFill>
                <a:latin typeface="微软雅黑" panose="020B0503020204020204" pitchFamily="34" charset="-122"/>
                <a:ea typeface="微软雅黑" panose="020B0503020204020204" pitchFamily="34" charset="-122"/>
              </a:rPr>
              <a:t>图</a:t>
            </a:r>
            <a:r>
              <a:rPr lang="en-US" altLang="zh-CN" b="1" dirty="0" smtClean="0">
                <a:solidFill>
                  <a:schemeClr val="bg1"/>
                </a:solidFill>
                <a:latin typeface="微软雅黑" panose="020B0503020204020204" pitchFamily="34" charset="-122"/>
                <a:ea typeface="微软雅黑" panose="020B0503020204020204" pitchFamily="34" charset="-122"/>
              </a:rPr>
              <a:t>4</a:t>
            </a:r>
            <a:r>
              <a:rPr lang="en-US" altLang="zh-CN" b="1" baseline="30000" dirty="0" smtClean="0">
                <a:solidFill>
                  <a:schemeClr val="bg1"/>
                </a:solidFill>
                <a:latin typeface="微软雅黑" panose="020B0503020204020204" pitchFamily="34" charset="-122"/>
                <a:ea typeface="微软雅黑" panose="020B0503020204020204" pitchFamily="34" charset="-122"/>
              </a:rPr>
              <a:t>[1]</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zh-CN" b="1" dirty="0" smtClean="0">
                <a:solidFill>
                  <a:schemeClr val="bg1"/>
                </a:solidFill>
                <a:latin typeface="微软雅黑" panose="020B0503020204020204" pitchFamily="34" charset="-122"/>
                <a:ea typeface="微软雅黑" panose="020B0503020204020204" pitchFamily="34" charset="-122"/>
              </a:rPr>
              <a:t>基于规则的名词挖掘</a:t>
            </a:r>
            <a:endParaRPr lang="zh-CN"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869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 name="矩形 9"/>
          <p:cNvSpPr/>
          <p:nvPr/>
        </p:nvSpPr>
        <p:spPr>
          <a:xfrm>
            <a:off x="5203577" y="1520923"/>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Wong </a:t>
            </a:r>
            <a:r>
              <a:rPr lang="zh-CN" altLang="en-US" sz="2400" b="1" dirty="0">
                <a:latin typeface="微软雅黑" panose="020B0503020204020204" pitchFamily="34" charset="-122"/>
                <a:ea typeface="微软雅黑" panose="020B0503020204020204" pitchFamily="34" charset="-122"/>
              </a:rPr>
              <a:t>和 </a:t>
            </a:r>
            <a:r>
              <a:rPr lang="en-US" altLang="zh-CN" sz="2400" b="1" dirty="0" smtClean="0">
                <a:latin typeface="微软雅黑" panose="020B0503020204020204" pitchFamily="34" charset="-122"/>
                <a:ea typeface="微软雅黑" panose="020B0503020204020204" pitchFamily="34" charset="-122"/>
              </a:rPr>
              <a:t>Lam</a:t>
            </a:r>
            <a:r>
              <a:rPr lang="zh-CN" altLang="en-US" sz="2400" b="1" dirty="0" smtClean="0">
                <a:latin typeface="微软雅黑" panose="020B0503020204020204" pitchFamily="34" charset="-122"/>
                <a:ea typeface="微软雅黑" panose="020B0503020204020204" pitchFamily="34" charset="-122"/>
              </a:rPr>
              <a:t>利用</a:t>
            </a:r>
            <a:r>
              <a:rPr lang="en-US" altLang="zh-CN" sz="2400" b="1" dirty="0" smtClean="0">
                <a:latin typeface="微软雅黑" panose="020B0503020204020204" pitchFamily="34" charset="-122"/>
                <a:ea typeface="微软雅黑" panose="020B0503020204020204" pitchFamily="34" charset="-122"/>
              </a:rPr>
              <a:t>HMM</a:t>
            </a:r>
            <a:r>
              <a:rPr lang="zh-CN" altLang="en-US" sz="2400" b="1" dirty="0" smtClean="0">
                <a:latin typeface="微软雅黑" panose="020B0503020204020204" pitchFamily="34" charset="-122"/>
                <a:ea typeface="微软雅黑" panose="020B0503020204020204" pitchFamily="34" charset="-122"/>
              </a:rPr>
              <a:t>来</a:t>
            </a:r>
            <a:r>
              <a:rPr lang="zh-CN" altLang="en-US" sz="2400" b="1" dirty="0">
                <a:latin typeface="微软雅黑" panose="020B0503020204020204" pitchFamily="34" charset="-122"/>
                <a:ea typeface="微软雅黑" panose="020B0503020204020204" pitchFamily="34" charset="-122"/>
              </a:rPr>
              <a:t>识别出</a:t>
            </a:r>
            <a:r>
              <a:rPr lang="zh-CN" altLang="en-US" sz="2400" b="1" dirty="0" smtClean="0">
                <a:latin typeface="微软雅黑" panose="020B0503020204020204" pitchFamily="34" charset="-122"/>
                <a:ea typeface="微软雅黑" panose="020B0503020204020204" pitchFamily="34" charset="-122"/>
              </a:rPr>
              <a:t>网页中</a:t>
            </a:r>
            <a:r>
              <a:rPr lang="zh-CN" altLang="en-US" sz="2400" b="1" dirty="0">
                <a:latin typeface="微软雅黑" panose="020B0503020204020204" pitchFamily="34" charset="-122"/>
                <a:ea typeface="微软雅黑" panose="020B0503020204020204" pitchFamily="34" charset="-122"/>
              </a:rPr>
              <a:t>的所涉及的商品</a:t>
            </a:r>
            <a:r>
              <a:rPr lang="zh-CN" altLang="en-US" sz="2400" b="1" dirty="0" smtClean="0">
                <a:latin typeface="微软雅黑" panose="020B0503020204020204" pitchFamily="34" charset="-122"/>
                <a:ea typeface="微软雅黑" panose="020B0503020204020204" pitchFamily="34" charset="-122"/>
              </a:rPr>
              <a:t>属性</a:t>
            </a:r>
            <a:r>
              <a:rPr lang="zh-CN" altLang="en-US" sz="2400" b="1" dirty="0">
                <a:latin typeface="微软雅黑" panose="020B0503020204020204" pitchFamily="34" charset="-122"/>
                <a:ea typeface="微软雅黑" panose="020B0503020204020204" pitchFamily="34" charset="-122"/>
              </a:rPr>
              <a:t>。</a:t>
            </a:r>
          </a:p>
        </p:txBody>
      </p:sp>
      <p:pic>
        <p:nvPicPr>
          <p:cNvPr id="15" name="图片 14"/>
          <p:cNvPicPr>
            <a:picLocks noChangeAspect="1"/>
          </p:cNvPicPr>
          <p:nvPr/>
        </p:nvPicPr>
        <p:blipFill>
          <a:blip r:embed="rId3"/>
          <a:stretch>
            <a:fillRect/>
          </a:stretch>
        </p:blipFill>
        <p:spPr>
          <a:xfrm>
            <a:off x="5966211" y="2528103"/>
            <a:ext cx="4856960" cy="4012271"/>
          </a:xfrm>
          <a:prstGeom prst="rect">
            <a:avLst/>
          </a:prstGeom>
        </p:spPr>
      </p:pic>
      <p:sp>
        <p:nvSpPr>
          <p:cNvPr id="16" name="剪去对角的矩形 15"/>
          <p:cNvSpPr/>
          <p:nvPr/>
        </p:nvSpPr>
        <p:spPr>
          <a:xfrm>
            <a:off x="6822254"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a:solidFill>
                  <a:schemeClr val="bg1"/>
                </a:solidFill>
                <a:latin typeface="微软雅黑" panose="020B0503020204020204" pitchFamily="34" charset="-122"/>
                <a:ea typeface="微软雅黑" panose="020B0503020204020204" pitchFamily="34" charset="-122"/>
              </a:rPr>
              <a:t>机器</a:t>
            </a:r>
            <a:r>
              <a:rPr lang="zh-CN" altLang="en-US" sz="2400" b="1" kern="0" dirty="0" smtClean="0">
                <a:solidFill>
                  <a:schemeClr val="bg1"/>
                </a:solidFill>
                <a:latin typeface="微软雅黑" panose="020B0503020204020204" pitchFamily="34" charset="-122"/>
                <a:ea typeface="微软雅黑" panose="020B0503020204020204" pitchFamily="34" charset="-122"/>
              </a:rPr>
              <a:t>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7450998" y="6504285"/>
            <a:ext cx="2225289" cy="369332"/>
          </a:xfrm>
          <a:prstGeom prst="rect">
            <a:avLst/>
          </a:prstGeom>
          <a:noFill/>
        </p:spPr>
        <p:txBody>
          <a:bodyPr wrap="none" rtlCol="0">
            <a:spAutoFit/>
          </a:bodyPr>
          <a:lstStyle/>
          <a:p>
            <a:r>
              <a:rPr lang="zh-CN" altLang="zh-CN" b="1" dirty="0">
                <a:solidFill>
                  <a:schemeClr val="bg1"/>
                </a:solidFill>
                <a:latin typeface="微软雅黑" panose="020B0503020204020204" pitchFamily="34" charset="-122"/>
                <a:ea typeface="微软雅黑" panose="020B0503020204020204" pitchFamily="34" charset="-122"/>
              </a:rPr>
              <a:t>图</a:t>
            </a:r>
            <a:r>
              <a:rPr lang="en-US" altLang="zh-CN" b="1" dirty="0">
                <a:solidFill>
                  <a:schemeClr val="bg1"/>
                </a:solidFill>
                <a:latin typeface="微软雅黑" panose="020B0503020204020204" pitchFamily="34" charset="-122"/>
                <a:ea typeface="微软雅黑" panose="020B0503020204020204" pitchFamily="34" charset="-122"/>
              </a:rPr>
              <a:t>5</a:t>
            </a:r>
            <a:r>
              <a:rPr lang="en-US" altLang="zh-CN" b="1" baseline="30000" dirty="0">
                <a:solidFill>
                  <a:schemeClr val="bg1"/>
                </a:solidFill>
                <a:latin typeface="微软雅黑" panose="020B0503020204020204" pitchFamily="34" charset="-122"/>
                <a:ea typeface="微软雅黑" panose="020B0503020204020204" pitchFamily="34" charset="-122"/>
              </a:rPr>
              <a:t>[2]</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隐马尔可夫链</a:t>
            </a:r>
            <a:endParaRPr lang="zh-CN"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419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评价</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对象</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抽取</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822254"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smtClean="0">
                <a:solidFill>
                  <a:schemeClr val="bg1"/>
                </a:solidFill>
                <a:latin typeface="微软雅黑" panose="020B0503020204020204" pitchFamily="34" charset="-122"/>
                <a:ea typeface="微软雅黑" panose="020B0503020204020204" pitchFamily="34" charset="-122"/>
              </a:rPr>
              <a:t>深度学习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0" name="矩形 9"/>
          <p:cNvSpPr/>
          <p:nvPr/>
        </p:nvSpPr>
        <p:spPr>
          <a:xfrm>
            <a:off x="5203573" y="1519308"/>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华文细黑" panose="02010600040101010101" pitchFamily="2" charset="-122"/>
                <a:ea typeface="华文细黑" panose="02010600040101010101" pitchFamily="2" charset="-122"/>
              </a:rPr>
              <a:t>	</a:t>
            </a:r>
            <a:r>
              <a:rPr lang="en-US" altLang="zh-CN" sz="2400" b="1" dirty="0" smtClean="0">
                <a:latin typeface="微软雅黑" panose="020B0503020204020204" pitchFamily="34" charset="-122"/>
                <a:ea typeface="微软雅黑" panose="020B0503020204020204" pitchFamily="34" charset="-122"/>
              </a:rPr>
              <a:t>Irsoy</a:t>
            </a:r>
            <a:r>
              <a:rPr lang="zh-CN" altLang="en-US" sz="2400" b="1" dirty="0" smtClean="0">
                <a:latin typeface="微软雅黑" panose="020B0503020204020204" pitchFamily="34" charset="-122"/>
                <a:ea typeface="微软雅黑" panose="020B0503020204020204" pitchFamily="34" charset="-122"/>
              </a:rPr>
              <a:t>和</a:t>
            </a:r>
            <a:r>
              <a:rPr lang="en-US" altLang="zh-CN" sz="2400" b="1" dirty="0" smtClean="0">
                <a:latin typeface="微软雅黑" panose="020B0503020204020204" pitchFamily="34" charset="-122"/>
                <a:ea typeface="微软雅黑" panose="020B0503020204020204" pitchFamily="34" charset="-122"/>
              </a:rPr>
              <a:t>Cardie</a:t>
            </a:r>
            <a:r>
              <a:rPr lang="zh-CN" altLang="en-US" sz="2400" b="1" dirty="0" smtClean="0">
                <a:latin typeface="微软雅黑" panose="020B0503020204020204" pitchFamily="34" charset="-122"/>
                <a:ea typeface="微软雅黑" panose="020B0503020204020204" pitchFamily="34" charset="-122"/>
              </a:rPr>
              <a:t>首先提出</a:t>
            </a:r>
            <a:r>
              <a:rPr lang="zh-CN" altLang="en-US" sz="2400" b="1" dirty="0">
                <a:latin typeface="微软雅黑" panose="020B0503020204020204" pitchFamily="34" charset="-122"/>
                <a:ea typeface="微软雅黑" panose="020B0503020204020204" pitchFamily="34" charset="-122"/>
              </a:rPr>
              <a:t>利用循环神经网络模型来抽取评价</a:t>
            </a:r>
            <a:r>
              <a:rPr lang="zh-CN" altLang="en-US" sz="2400" b="1" dirty="0" smtClean="0">
                <a:latin typeface="微软雅黑" panose="020B0503020204020204" pitchFamily="34" charset="-122"/>
                <a:ea typeface="微软雅黑" panose="020B0503020204020204" pitchFamily="34" charset="-122"/>
              </a:rPr>
              <a:t>对象</a:t>
            </a:r>
            <a:r>
              <a:rPr lang="zh-CN" altLang="en-US" sz="2400" b="1"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a:stretch>
            <a:fillRect/>
          </a:stretch>
        </p:blipFill>
        <p:spPr>
          <a:xfrm>
            <a:off x="5962488" y="2531876"/>
            <a:ext cx="4844057" cy="4001613"/>
          </a:xfrm>
          <a:prstGeom prst="rect">
            <a:avLst/>
          </a:prstGeom>
        </p:spPr>
      </p:pic>
      <p:sp>
        <p:nvSpPr>
          <p:cNvPr id="12" name="文本框 11"/>
          <p:cNvSpPr txBox="1"/>
          <p:nvPr/>
        </p:nvSpPr>
        <p:spPr>
          <a:xfrm>
            <a:off x="7450998" y="6520910"/>
            <a:ext cx="2225289" cy="369332"/>
          </a:xfrm>
          <a:prstGeom prst="rect">
            <a:avLst/>
          </a:prstGeom>
          <a:noFill/>
        </p:spPr>
        <p:txBody>
          <a:bodyPr wrap="none" rtlCol="0">
            <a:spAutoFit/>
          </a:bodyPr>
          <a:lstStyle/>
          <a:p>
            <a:r>
              <a:rPr lang="zh-CN" altLang="zh-CN" b="1" dirty="0">
                <a:solidFill>
                  <a:schemeClr val="bg1"/>
                </a:solidFill>
                <a:latin typeface="微软雅黑" panose="020B0503020204020204" pitchFamily="34" charset="-122"/>
                <a:ea typeface="微软雅黑" panose="020B0503020204020204" pitchFamily="34" charset="-122"/>
              </a:rPr>
              <a:t>图</a:t>
            </a:r>
            <a:r>
              <a:rPr lang="en-US" altLang="zh-CN" b="1" dirty="0">
                <a:solidFill>
                  <a:schemeClr val="bg1"/>
                </a:solidFill>
                <a:latin typeface="微软雅黑" panose="020B0503020204020204" pitchFamily="34" charset="-122"/>
                <a:ea typeface="微软雅黑" panose="020B0503020204020204" pitchFamily="34" charset="-122"/>
              </a:rPr>
              <a:t>6</a:t>
            </a:r>
            <a:r>
              <a:rPr lang="en-US" altLang="zh-CN" b="1" baseline="30000" dirty="0">
                <a:solidFill>
                  <a:schemeClr val="bg1"/>
                </a:solidFill>
                <a:latin typeface="微软雅黑" panose="020B0503020204020204" pitchFamily="34" charset="-122"/>
                <a:ea typeface="微软雅黑" panose="020B0503020204020204" pitchFamily="34" charset="-122"/>
              </a:rPr>
              <a:t>[3]</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zh-CN" b="1" dirty="0">
                <a:solidFill>
                  <a:schemeClr val="bg1"/>
                </a:solidFill>
                <a:latin typeface="微软雅黑" panose="020B0503020204020204" pitchFamily="34" charset="-122"/>
                <a:ea typeface="微软雅黑" panose="020B0503020204020204" pitchFamily="34" charset="-122"/>
              </a:rPr>
              <a:t>四种神经网络</a:t>
            </a:r>
            <a:endParaRPr lang="zh-CN"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5019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1990" y="1809590"/>
            <a:ext cx="5521428" cy="4422137"/>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华文细黑" panose="02010600040101010101" pitchFamily="2" charset="-122"/>
              <a:ea typeface="华文细黑" panose="02010600040101010101" pitchFamily="2" charset="-122"/>
            </a:endParaRPr>
          </a:p>
        </p:txBody>
      </p:sp>
      <p:sp>
        <p:nvSpPr>
          <p:cNvPr id="13" name="文本框 12"/>
          <p:cNvSpPr txBox="1"/>
          <p:nvPr/>
        </p:nvSpPr>
        <p:spPr>
          <a:xfrm>
            <a:off x="-749868" y="1422454"/>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sp>
        <p:nvSpPr>
          <p:cNvPr id="14" name="Rectangle 628"/>
          <p:cNvSpPr>
            <a:spLocks noChangeArrowheads="1"/>
          </p:cNvSpPr>
          <p:nvPr/>
        </p:nvSpPr>
        <p:spPr bwMode="auto">
          <a:xfrm>
            <a:off x="823261" y="3442950"/>
            <a:ext cx="514082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800" dirty="0" smtClean="0">
                <a:solidFill>
                  <a:schemeClr val="bg1"/>
                </a:solidFill>
                <a:latin typeface="华文细黑" panose="02010600040101010101" pitchFamily="2" charset="-122"/>
                <a:ea typeface="华文细黑" panose="02010600040101010101" pitchFamily="2"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对提取的对象进行情感倾向分析，即对评价对象的态度是</a:t>
            </a:r>
            <a:r>
              <a:rPr lang="zh-CN" altLang="en-US" sz="2800" b="1" dirty="0">
                <a:solidFill>
                  <a:schemeClr val="bg1"/>
                </a:solidFill>
                <a:latin typeface="微软雅黑" panose="020B0503020204020204" pitchFamily="34" charset="-122"/>
                <a:ea typeface="微软雅黑" panose="020B0503020204020204" pitchFamily="34" charset="-122"/>
              </a:rPr>
              <a:t>积极</a:t>
            </a:r>
            <a:r>
              <a:rPr lang="zh-CN" altLang="en-US" sz="2800" b="1" dirty="0" smtClean="0">
                <a:solidFill>
                  <a:schemeClr val="bg1"/>
                </a:solidFill>
                <a:latin typeface="微软雅黑" panose="020B0503020204020204" pitchFamily="34" charset="-122"/>
                <a:ea typeface="微软雅黑" panose="020B0503020204020204" pitchFamily="34" charset="-122"/>
              </a:rPr>
              <a:t>还是消极。</a:t>
            </a:r>
            <a:endParaRPr lang="en-GB" altLang="zh-CN" sz="28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84818" y="2099562"/>
            <a:ext cx="4106185" cy="646331"/>
          </a:xfrm>
          <a:prstGeom prst="rect">
            <a:avLst/>
          </a:prstGeom>
          <a:noFill/>
        </p:spPr>
        <p:txBody>
          <a:bodyPr wrap="square" rtlCol="0">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情感倾向分析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rot="10800000">
            <a:off x="6710049" y="4020658"/>
            <a:ext cx="586315" cy="2646878"/>
          </a:xfrm>
          <a:prstGeom prst="rect">
            <a:avLst/>
          </a:prstGeom>
          <a:noFill/>
        </p:spPr>
        <p:txBody>
          <a:bodyPr wrap="square" rtlCol="0">
            <a:spAutoFit/>
          </a:bodyPr>
          <a:lstStyle/>
          <a:p>
            <a:r>
              <a:rPr lang="en-US" altLang="zh-CN" sz="16600" dirty="0" smtClean="0">
                <a:solidFill>
                  <a:schemeClr val="bg1"/>
                </a:solidFill>
              </a:rPr>
              <a:t>“</a:t>
            </a:r>
            <a:endParaRPr lang="zh-CN" altLang="en-US" sz="16600" dirty="0">
              <a:solidFill>
                <a:schemeClr val="bg1"/>
              </a:solidFill>
            </a:endParaRPr>
          </a:p>
        </p:txBody>
      </p:sp>
      <p:grpSp>
        <p:nvGrpSpPr>
          <p:cNvPr id="19" name="组合 18"/>
          <p:cNvGrpSpPr/>
          <p:nvPr/>
        </p:nvGrpSpPr>
        <p:grpSpPr>
          <a:xfrm>
            <a:off x="6688961" y="2633294"/>
            <a:ext cx="5252297" cy="2872076"/>
            <a:chOff x="445353" y="2344576"/>
            <a:chExt cx="3626007" cy="1982784"/>
          </a:xfrm>
        </p:grpSpPr>
        <p:sp>
          <p:nvSpPr>
            <p:cNvPr id="20" name="椭圆 19"/>
            <p:cNvSpPr/>
            <p:nvPr/>
          </p:nvSpPr>
          <p:spPr>
            <a:xfrm>
              <a:off x="445353" y="2344576"/>
              <a:ext cx="878682" cy="878682"/>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1</a:t>
              </a:r>
              <a:endParaRPr lang="zh-CN" altLang="en-US" sz="4400" dirty="0"/>
            </a:p>
          </p:txBody>
        </p:sp>
        <p:sp>
          <p:nvSpPr>
            <p:cNvPr id="21" name="椭圆 20"/>
            <p:cNvSpPr/>
            <p:nvPr/>
          </p:nvSpPr>
          <p:spPr>
            <a:xfrm>
              <a:off x="445353" y="3448678"/>
              <a:ext cx="878682" cy="878682"/>
            </a:xfrm>
            <a:prstGeom prst="ellipse">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2</a:t>
              </a:r>
              <a:endParaRPr lang="zh-CN" altLang="en-US" sz="4400" dirty="0"/>
            </a:p>
          </p:txBody>
        </p:sp>
        <p:sp>
          <p:nvSpPr>
            <p:cNvPr id="23" name="矩形 22"/>
            <p:cNvSpPr/>
            <p:nvPr/>
          </p:nvSpPr>
          <p:spPr>
            <a:xfrm>
              <a:off x="1459424" y="2630028"/>
              <a:ext cx="2611936"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基于机器学习的方法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440558" y="3725462"/>
              <a:ext cx="2584269" cy="382461"/>
            </a:xfrm>
            <a:prstGeom prst="rect">
              <a:avLst/>
            </a:prstGeom>
          </p:spPr>
          <p:txBody>
            <a:bodyPr wrap="none">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基于深度学习的方法</a:t>
              </a:r>
              <a:r>
                <a:rPr lang="en-US" altLang="zh-CN" sz="3000" b="1" dirty="0" smtClean="0">
                  <a:solidFill>
                    <a:schemeClr val="bg1"/>
                  </a:solidFill>
                  <a:latin typeface="微软雅黑" panose="020B0503020204020204" pitchFamily="34" charset="-122"/>
                  <a:ea typeface="微软雅黑" panose="020B0503020204020204" pitchFamily="34" charset="-122"/>
                </a:rPr>
                <a:t> </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24254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情感</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倾向</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793228"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dirty="0" smtClean="0">
                <a:solidFill>
                  <a:schemeClr val="bg1"/>
                </a:solidFill>
                <a:latin typeface="微软雅黑" panose="020B0503020204020204" pitchFamily="34" charset="-122"/>
                <a:ea typeface="微软雅黑" panose="020B0503020204020204" pitchFamily="34" charset="-122"/>
              </a:rPr>
              <a:t>机器学习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5174547" y="2771008"/>
            <a:ext cx="6303351" cy="3721232"/>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itchFamily="2" charset="2"/>
              <a:buChar char="Ø"/>
            </a:pPr>
            <a:r>
              <a:rPr lang="en-US" altLang="zh-CN" sz="2400" b="1" dirty="0">
                <a:latin typeface="微软雅黑" pitchFamily="34" charset="-122"/>
                <a:ea typeface="微软雅黑" pitchFamily="34" charset="-122"/>
              </a:rPr>
              <a:t>Svetlana </a:t>
            </a:r>
            <a:r>
              <a:rPr lang="en-US" altLang="zh-CN" sz="2400" b="1" dirty="0" err="1">
                <a:latin typeface="微软雅黑" pitchFamily="34" charset="-122"/>
                <a:ea typeface="微软雅黑" pitchFamily="34" charset="-122"/>
              </a:rPr>
              <a:t>Kiritchenko</a:t>
            </a:r>
            <a:r>
              <a:rPr lang="en-US" altLang="zh-CN"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等创建</a:t>
            </a:r>
            <a:r>
              <a:rPr lang="zh-CN" altLang="en-US" sz="2400" b="1" dirty="0">
                <a:latin typeface="微软雅黑" pitchFamily="34" charset="-122"/>
                <a:ea typeface="微软雅黑" pitchFamily="34" charset="-122"/>
              </a:rPr>
              <a:t>了适合于</a:t>
            </a:r>
            <a:r>
              <a:rPr lang="zh-CN" altLang="en-US" sz="2400" b="1" dirty="0" smtClean="0">
                <a:latin typeface="微软雅黑" pitchFamily="34" charset="-122"/>
                <a:ea typeface="微软雅黑" pitchFamily="34" charset="-122"/>
              </a:rPr>
              <a:t>其任务</a:t>
            </a:r>
            <a:r>
              <a:rPr lang="zh-CN" altLang="en-US" sz="2400" b="1" dirty="0">
                <a:latin typeface="微软雅黑" pitchFamily="34" charset="-122"/>
                <a:ea typeface="微软雅黑" pitchFamily="34" charset="-122"/>
              </a:rPr>
              <a:t>领域的情感词典并提取情感词典特征、评价对象的上下文特征、</a:t>
            </a:r>
            <a:r>
              <a:rPr lang="zh-CN" altLang="en-US" sz="2400" b="1" dirty="0" smtClean="0">
                <a:latin typeface="微软雅黑" pitchFamily="34" charset="-122"/>
                <a:ea typeface="微软雅黑" pitchFamily="34" charset="-122"/>
              </a:rPr>
              <a:t>句法分析</a:t>
            </a:r>
            <a:r>
              <a:rPr lang="zh-CN" altLang="en-US" sz="2400" b="1" dirty="0">
                <a:latin typeface="微软雅黑" pitchFamily="34" charset="-122"/>
                <a:ea typeface="微软雅黑" pitchFamily="34" charset="-122"/>
              </a:rPr>
              <a:t>树特征等利用</a:t>
            </a:r>
            <a:r>
              <a:rPr lang="en-US" altLang="zh-CN" sz="2400" b="1" dirty="0" smtClean="0">
                <a:latin typeface="微软雅黑" pitchFamily="34" charset="-122"/>
                <a:ea typeface="微软雅黑" pitchFamily="34" charset="-122"/>
              </a:rPr>
              <a:t>SVM</a:t>
            </a:r>
            <a:r>
              <a:rPr lang="zh-CN" altLang="en-US" sz="2400" b="1" dirty="0" smtClean="0">
                <a:latin typeface="微软雅黑" pitchFamily="34" charset="-122"/>
                <a:ea typeface="微软雅黑" pitchFamily="34" charset="-122"/>
              </a:rPr>
              <a:t>作为</a:t>
            </a:r>
            <a:r>
              <a:rPr lang="zh-CN" altLang="en-US" sz="2400" b="1" dirty="0">
                <a:latin typeface="微软雅黑" pitchFamily="34" charset="-122"/>
                <a:ea typeface="微软雅黑" pitchFamily="34" charset="-122"/>
              </a:rPr>
              <a:t>分类器进行</a:t>
            </a:r>
            <a:r>
              <a:rPr lang="zh-CN" altLang="en-US" sz="2400" b="1" dirty="0" smtClean="0">
                <a:latin typeface="微软雅黑" pitchFamily="34" charset="-122"/>
                <a:ea typeface="微软雅黑" pitchFamily="34" charset="-122"/>
              </a:rPr>
              <a:t>实验。</a:t>
            </a:r>
            <a:endParaRPr lang="en-US" altLang="zh-CN" sz="2400" b="1" dirty="0" smtClean="0">
              <a:latin typeface="微软雅黑" pitchFamily="34" charset="-122"/>
              <a:ea typeface="微软雅黑" pitchFamily="34" charset="-122"/>
            </a:endParaRPr>
          </a:p>
        </p:txBody>
      </p:sp>
      <p:sp>
        <p:nvSpPr>
          <p:cNvPr id="12" name="矩形 11"/>
          <p:cNvSpPr/>
          <p:nvPr/>
        </p:nvSpPr>
        <p:spPr>
          <a:xfrm>
            <a:off x="5174546" y="1486154"/>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latin typeface="华文细黑" panose="02010600040101010101" pitchFamily="2" charset="-122"/>
                <a:ea typeface="华文细黑" panose="02010600040101010101" pitchFamily="2" charset="-122"/>
              </a:rPr>
              <a:t>	</a:t>
            </a:r>
            <a:r>
              <a:rPr lang="zh-CN" altLang="en-US" sz="2400" b="1" dirty="0">
                <a:latin typeface="微软雅黑" panose="020B0503020204020204" pitchFamily="34" charset="-122"/>
                <a:ea typeface="微软雅黑" panose="020B0503020204020204" pitchFamily="34" charset="-122"/>
              </a:rPr>
              <a:t>将评价极性判别看作简单的分类问题，通过传统的机器学习方法进行训练。</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9943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情感</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倾向</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分析</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1" name="剪去对角的矩形 20"/>
          <p:cNvSpPr/>
          <p:nvPr/>
        </p:nvSpPr>
        <p:spPr>
          <a:xfrm>
            <a:off x="6778713" y="983174"/>
            <a:ext cx="3077938" cy="377093"/>
          </a:xfrm>
          <a:prstGeom prst="snip2DiagRect">
            <a:avLst/>
          </a:prstGeom>
          <a:noFill/>
          <a:ln w="25400" cap="flat" cmpd="sng" algn="ctr">
            <a:solidFill>
              <a:schemeClr val="accent1">
                <a:lumMod val="75000"/>
              </a:schemeClr>
            </a:solidFill>
            <a:prstDash val="solid"/>
            <a:miter lim="800000"/>
          </a:ln>
          <a:effectLst/>
        </p:spPr>
        <p:txBody>
          <a:bodyPr rtlCol="0" anchor="ctr"/>
          <a:lstStyle/>
          <a:p>
            <a:pPr marL="0" marR="0" lvl="0" indent="0" algn="ctr" defTabSz="91421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基于</a:t>
            </a:r>
            <a:r>
              <a:rPr lang="zh-CN" altLang="en-US" sz="2400" b="1" kern="0" noProof="0" dirty="0">
                <a:solidFill>
                  <a:schemeClr val="bg1"/>
                </a:solidFill>
                <a:latin typeface="微软雅黑" panose="020B0503020204020204" pitchFamily="34" charset="-122"/>
                <a:ea typeface="微软雅黑" panose="020B0503020204020204" pitchFamily="34" charset="-122"/>
              </a:rPr>
              <a:t>深度</a:t>
            </a:r>
            <a:r>
              <a:rPr lang="zh-CN" altLang="en-US" sz="2400" b="1" kern="0" dirty="0" smtClean="0">
                <a:solidFill>
                  <a:schemeClr val="bg1"/>
                </a:solidFill>
                <a:latin typeface="微软雅黑" panose="020B0503020204020204" pitchFamily="34" charset="-122"/>
                <a:ea typeface="微软雅黑" panose="020B0503020204020204" pitchFamily="34" charset="-122"/>
              </a:rPr>
              <a:t>学习</a:t>
            </a: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的方法</a:t>
            </a: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0" name="矩形 9"/>
          <p:cNvSpPr/>
          <p:nvPr/>
        </p:nvSpPr>
        <p:spPr>
          <a:xfrm>
            <a:off x="5166006" y="1475463"/>
            <a:ext cx="6303351" cy="846524"/>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latin typeface="华文细黑" panose="02010600040101010101" pitchFamily="2" charset="-122"/>
                <a:ea typeface="华文细黑" panose="02010600040101010101" pitchFamily="2" charset="-122"/>
              </a:rPr>
              <a:t>	</a:t>
            </a:r>
            <a:r>
              <a:rPr lang="en-US" altLang="zh-CN" sz="2400"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Duyu</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Tang</a:t>
            </a:r>
            <a:r>
              <a:rPr lang="zh-CN" altLang="en-US" sz="2400" b="1" dirty="0" smtClean="0">
                <a:latin typeface="微软雅黑" panose="020B0503020204020204" pitchFamily="34" charset="-122"/>
                <a:ea typeface="微软雅黑" panose="020B0503020204020204" pitchFamily="34" charset="-122"/>
              </a:rPr>
              <a:t>等</a:t>
            </a:r>
            <a:r>
              <a:rPr lang="zh-CN" altLang="en-US" sz="2400" b="1" dirty="0">
                <a:latin typeface="微软雅黑" panose="020B0503020204020204" pitchFamily="34" charset="-122"/>
                <a:ea typeface="微软雅黑" panose="020B0503020204020204" pitchFamily="34" charset="-122"/>
              </a:rPr>
              <a:t>使用</a:t>
            </a:r>
            <a:r>
              <a:rPr lang="zh-CN" altLang="en-US" sz="2400" b="1" dirty="0" smtClean="0">
                <a:latin typeface="微软雅黑" panose="020B0503020204020204" pitchFamily="34" charset="-122"/>
                <a:ea typeface="微软雅黑" panose="020B0503020204020204" pitchFamily="34" charset="-122"/>
              </a:rPr>
              <a:t>了</a:t>
            </a:r>
            <a:r>
              <a:rPr lang="zh-CN" altLang="en-US" sz="2400" b="1" dirty="0">
                <a:latin typeface="微软雅黑" panose="020B0503020204020204" pitchFamily="34" charset="-122"/>
                <a:ea typeface="微软雅黑" panose="020B0503020204020204" pitchFamily="34" charset="-122"/>
              </a:rPr>
              <a:t>一种深度记忆网络（</a:t>
            </a:r>
            <a:r>
              <a:rPr lang="en-US" altLang="zh-CN" sz="2400" b="1" dirty="0">
                <a:latin typeface="微软雅黑" panose="020B0503020204020204" pitchFamily="34" charset="-122"/>
                <a:ea typeface="微软雅黑" panose="020B0503020204020204" pitchFamily="34" charset="-122"/>
              </a:rPr>
              <a:t> Deep memory network </a:t>
            </a:r>
            <a:r>
              <a:rPr lang="zh-CN" altLang="en-US" sz="2400" b="1" dirty="0">
                <a:latin typeface="微软雅黑" panose="020B0503020204020204" pitchFamily="34" charset="-122"/>
                <a:ea typeface="微软雅黑" panose="020B0503020204020204" pitchFamily="34" charset="-122"/>
              </a:rPr>
              <a:t>）模型。</a:t>
            </a:r>
          </a:p>
        </p:txBody>
      </p:sp>
      <p:pic>
        <p:nvPicPr>
          <p:cNvPr id="3" name="图片 2"/>
          <p:cNvPicPr>
            <a:picLocks noChangeAspect="1"/>
          </p:cNvPicPr>
          <p:nvPr/>
        </p:nvPicPr>
        <p:blipFill>
          <a:blip r:embed="rId3"/>
          <a:stretch>
            <a:fillRect/>
          </a:stretch>
        </p:blipFill>
        <p:spPr>
          <a:xfrm>
            <a:off x="5803041" y="2437184"/>
            <a:ext cx="4920377" cy="4115252"/>
          </a:xfrm>
          <a:prstGeom prst="rect">
            <a:avLst/>
          </a:prstGeom>
        </p:spPr>
      </p:pic>
      <p:sp>
        <p:nvSpPr>
          <p:cNvPr id="12" name="文本框 11"/>
          <p:cNvSpPr txBox="1"/>
          <p:nvPr/>
        </p:nvSpPr>
        <p:spPr>
          <a:xfrm>
            <a:off x="6996646" y="6535811"/>
            <a:ext cx="2642070" cy="369332"/>
          </a:xfrm>
          <a:prstGeom prst="rect">
            <a:avLst/>
          </a:prstGeom>
          <a:noFill/>
        </p:spPr>
        <p:txBody>
          <a:bodyPr wrap="none" rtlCol="0">
            <a:spAutoFit/>
          </a:bodyPr>
          <a:lstStyle/>
          <a:p>
            <a:r>
              <a:rPr lang="zh-CN" altLang="zh-CN" b="1" dirty="0">
                <a:solidFill>
                  <a:schemeClr val="bg1"/>
                </a:solidFill>
              </a:rPr>
              <a:t>图</a:t>
            </a:r>
            <a:r>
              <a:rPr lang="en-US" altLang="zh-CN" b="1" dirty="0">
                <a:solidFill>
                  <a:schemeClr val="bg1"/>
                </a:solidFill>
              </a:rPr>
              <a:t>7</a:t>
            </a:r>
            <a:r>
              <a:rPr lang="en-US" altLang="zh-CN" b="1" baseline="30000" dirty="0">
                <a:solidFill>
                  <a:schemeClr val="bg1"/>
                </a:solidFill>
              </a:rPr>
              <a:t>[4]</a:t>
            </a:r>
            <a:r>
              <a:rPr lang="en-US" altLang="zh-CN" b="1" dirty="0">
                <a:solidFill>
                  <a:schemeClr val="bg1"/>
                </a:solidFill>
              </a:rPr>
              <a:t> </a:t>
            </a:r>
            <a:r>
              <a:rPr lang="zh-CN" altLang="zh-CN" b="1" dirty="0">
                <a:solidFill>
                  <a:schemeClr val="bg1"/>
                </a:solidFill>
              </a:rPr>
              <a:t>深度记忆神经网络</a:t>
            </a:r>
            <a:endParaRPr lang="zh-CN" altLang="zh-CN" dirty="0">
              <a:solidFill>
                <a:schemeClr val="bg1"/>
              </a:solidFill>
            </a:endParaRPr>
          </a:p>
        </p:txBody>
      </p:sp>
    </p:spTree>
    <p:extLst>
      <p:ext uri="{BB962C8B-B14F-4D97-AF65-F5344CB8AC3E}">
        <p14:creationId xmlns:p14="http://schemas.microsoft.com/office/powerpoint/2010/main" val="92676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01990" y="2050210"/>
            <a:ext cx="4015663" cy="3383939"/>
            <a:chOff x="1127577" y="1762826"/>
            <a:chExt cx="4998015" cy="4211752"/>
          </a:xfrm>
        </p:grpSpPr>
        <p:sp>
          <p:nvSpPr>
            <p:cNvPr id="19" name="椭圆 18"/>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研究</a:t>
              </a:r>
              <a:r>
                <a:rPr lang="en-US" altLang="zh-CN" sz="3600" b="1" dirty="0" smtClean="0">
                  <a:solidFill>
                    <a:schemeClr val="bg1"/>
                  </a:solidFill>
                  <a:latin typeface="微软雅黑" panose="020B0503020204020204" pitchFamily="34" charset="-122"/>
                  <a:ea typeface="微软雅黑" panose="020B0503020204020204" pitchFamily="34" charset="-122"/>
                </a:rPr>
                <a:t/>
              </a:r>
              <a:br>
                <a:rPr lang="en-US" altLang="zh-CN" sz="3600" b="1" dirty="0" smtClean="0">
                  <a:solidFill>
                    <a:schemeClr val="bg1"/>
                  </a:solidFill>
                  <a:latin typeface="微软雅黑" panose="020B0503020204020204" pitchFamily="34" charset="-122"/>
                  <a:ea typeface="微软雅黑" panose="020B0503020204020204" pitchFamily="34" charset="-122"/>
                </a:rPr>
              </a:br>
              <a:r>
                <a:rPr lang="zh-CN" altLang="en-US" sz="3600" b="1" dirty="0" smtClean="0">
                  <a:solidFill>
                    <a:schemeClr val="bg1"/>
                  </a:solidFill>
                  <a:latin typeface="微软雅黑" panose="020B0503020204020204" pitchFamily="34" charset="-122"/>
                  <a:ea typeface="微软雅黑" panose="020B0503020204020204" pitchFamily="34" charset="-122"/>
                </a:rPr>
                <a:t>动态</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3600" b="1" dirty="0" smtClean="0">
                  <a:solidFill>
                    <a:schemeClr val="bg1"/>
                  </a:solidFill>
                  <a:latin typeface="微软雅黑" panose="020B0503020204020204" pitchFamily="34" charset="-122"/>
                  <a:ea typeface="微软雅黑" panose="020B0503020204020204" pitchFamily="34" charset="-122"/>
                </a:rPr>
                <a:t>趋势</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5" name="文本框 46"/>
          <p:cNvSpPr txBox="1"/>
          <p:nvPr/>
        </p:nvSpPr>
        <p:spPr>
          <a:xfrm>
            <a:off x="5866485" y="3382079"/>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基于领域知识的情感分析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椭圆 7"/>
          <p:cNvSpPr>
            <a:spLocks noChangeArrowheads="1"/>
          </p:cNvSpPr>
          <p:nvPr/>
        </p:nvSpPr>
        <p:spPr bwMode="auto">
          <a:xfrm>
            <a:off x="5306207" y="3460384"/>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7" name="文本框 46"/>
          <p:cNvSpPr txBox="1"/>
          <p:nvPr/>
        </p:nvSpPr>
        <p:spPr>
          <a:xfrm>
            <a:off x="5866485" y="1895587"/>
            <a:ext cx="4493538"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评价对象和情感词联合分析</a:t>
            </a:r>
          </a:p>
        </p:txBody>
      </p:sp>
      <p:sp>
        <p:nvSpPr>
          <p:cNvPr id="21" name="椭圆 7"/>
          <p:cNvSpPr>
            <a:spLocks noChangeArrowheads="1"/>
          </p:cNvSpPr>
          <p:nvPr/>
        </p:nvSpPr>
        <p:spPr bwMode="auto">
          <a:xfrm>
            <a:off x="5306207" y="1942896"/>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6" name="文本框 46"/>
          <p:cNvSpPr txBox="1"/>
          <p:nvPr/>
        </p:nvSpPr>
        <p:spPr>
          <a:xfrm>
            <a:off x="5866484" y="4916167"/>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基于神经网络的情感分析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7" name="椭圆 7"/>
          <p:cNvSpPr>
            <a:spLocks noChangeArrowheads="1"/>
          </p:cNvSpPr>
          <p:nvPr/>
        </p:nvSpPr>
        <p:spPr bwMode="auto">
          <a:xfrm>
            <a:off x="5306206" y="4963476"/>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1751297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881218" y="1696997"/>
            <a:ext cx="350365" cy="3926056"/>
            <a:chOff x="6032873" y="1880798"/>
            <a:chExt cx="180975" cy="1925803"/>
          </a:xfrm>
          <a:solidFill>
            <a:srgbClr val="FF5B59"/>
          </a:solidFill>
        </p:grpSpPr>
        <p:sp>
          <p:nvSpPr>
            <p:cNvPr id="49" name="直接连接符 14"/>
            <p:cNvSpPr>
              <a:spLocks noChangeShapeType="1"/>
            </p:cNvSpPr>
            <p:nvPr/>
          </p:nvSpPr>
          <p:spPr bwMode="auto">
            <a:xfrm flipH="1">
              <a:off x="6121648" y="1897848"/>
              <a:ext cx="1714" cy="1908753"/>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3" y="3189270"/>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3" name="TextBox 64"/>
          <p:cNvSpPr txBox="1"/>
          <p:nvPr/>
        </p:nvSpPr>
        <p:spPr>
          <a:xfrm>
            <a:off x="6764136" y="1603522"/>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研究特色</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022231" y="3342398"/>
            <a:ext cx="4501617"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THREE</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7"/>
          <p:cNvSpPr>
            <a:spLocks noChangeArrowheads="1"/>
          </p:cNvSpPr>
          <p:nvPr/>
        </p:nvSpPr>
        <p:spPr bwMode="auto">
          <a:xfrm>
            <a:off x="5877903" y="2955237"/>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4" name="TextBox 49"/>
          <p:cNvSpPr txBox="1"/>
          <p:nvPr/>
        </p:nvSpPr>
        <p:spPr>
          <a:xfrm>
            <a:off x="6796257" y="2939914"/>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预期成果</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椭圆 9"/>
          <p:cNvSpPr>
            <a:spLocks noChangeArrowheads="1"/>
          </p:cNvSpPr>
          <p:nvPr/>
        </p:nvSpPr>
        <p:spPr bwMode="auto">
          <a:xfrm>
            <a:off x="5881220" y="5623055"/>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6" name="TextBox 64"/>
          <p:cNvSpPr txBox="1"/>
          <p:nvPr/>
        </p:nvSpPr>
        <p:spPr>
          <a:xfrm>
            <a:off x="6796258" y="5507331"/>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其他内容</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27" name="TextBox 49"/>
          <p:cNvSpPr txBox="1"/>
          <p:nvPr/>
        </p:nvSpPr>
        <p:spPr>
          <a:xfrm>
            <a:off x="6796258" y="4265728"/>
            <a:ext cx="1723549" cy="553998"/>
          </a:xfrm>
          <a:prstGeom prst="rect">
            <a:avLst/>
          </a:prstGeom>
          <a:noFill/>
        </p:spPr>
        <p:txBody>
          <a:bodyPr wrap="non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关键问题</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9414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10493" y="2252821"/>
            <a:ext cx="4104753" cy="3459014"/>
            <a:chOff x="1127577" y="1762826"/>
            <a:chExt cx="4998015" cy="4211752"/>
          </a:xfrm>
        </p:grpSpPr>
        <p:sp>
          <p:nvSpPr>
            <p:cNvPr id="18" name="椭圆 17"/>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研究</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特色</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0" name="文本框 46"/>
          <p:cNvSpPr txBox="1"/>
          <p:nvPr/>
        </p:nvSpPr>
        <p:spPr>
          <a:xfrm>
            <a:off x="5645157" y="4887658"/>
            <a:ext cx="269817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迁移学习的应用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1" name="椭圆 7"/>
          <p:cNvSpPr>
            <a:spLocks noChangeArrowheads="1"/>
          </p:cNvSpPr>
          <p:nvPr/>
        </p:nvSpPr>
        <p:spPr bwMode="auto">
          <a:xfrm>
            <a:off x="5084879" y="3507693"/>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2" name="文本框 46"/>
          <p:cNvSpPr txBox="1"/>
          <p:nvPr/>
        </p:nvSpPr>
        <p:spPr>
          <a:xfrm>
            <a:off x="5645156" y="1942896"/>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基于汽车领域的情感分析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椭圆 7"/>
          <p:cNvSpPr>
            <a:spLocks noChangeArrowheads="1"/>
          </p:cNvSpPr>
          <p:nvPr/>
        </p:nvSpPr>
        <p:spPr bwMode="auto">
          <a:xfrm>
            <a:off x="5084879" y="1990205"/>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4" name="文本框 46"/>
          <p:cNvSpPr txBox="1"/>
          <p:nvPr/>
        </p:nvSpPr>
        <p:spPr>
          <a:xfrm>
            <a:off x="5645157" y="3397119"/>
            <a:ext cx="413446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基于神经网络的情感分析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椭圆 7"/>
          <p:cNvSpPr>
            <a:spLocks noChangeArrowheads="1"/>
          </p:cNvSpPr>
          <p:nvPr/>
        </p:nvSpPr>
        <p:spPr bwMode="auto">
          <a:xfrm>
            <a:off x="5084878" y="5010785"/>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167397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588"/>
            <a:ext cx="4598126"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29071" y="2645824"/>
            <a:ext cx="2088896" cy="1200329"/>
          </a:xfrm>
          <a:prstGeom prst="rect">
            <a:avLst/>
          </a:prstGeom>
          <a:noFill/>
        </p:spPr>
        <p:txBody>
          <a:bodyPr wrap="square" rtlCol="0">
            <a:spAutoFit/>
          </a:bodyPr>
          <a:lstStyle/>
          <a:p>
            <a:r>
              <a:rPr lang="zh-CN" altLang="en-US" sz="7200" b="1" dirty="0">
                <a:solidFill>
                  <a:srgbClr val="159FDD"/>
                </a:solidFill>
                <a:latin typeface="微软雅黑" panose="020B0503020204020204" pitchFamily="34" charset="-122"/>
                <a:ea typeface="微软雅黑" panose="020B0503020204020204" pitchFamily="34" charset="-122"/>
              </a:rPr>
              <a:t>目录</a:t>
            </a:r>
          </a:p>
        </p:txBody>
      </p:sp>
      <p:sp>
        <p:nvSpPr>
          <p:cNvPr id="17" name="文本框 9"/>
          <p:cNvSpPr txBox="1"/>
          <p:nvPr/>
        </p:nvSpPr>
        <p:spPr>
          <a:xfrm>
            <a:off x="7696635" y="3170890"/>
            <a:ext cx="2670409"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a:latin typeface="微软雅黑" panose="020B0503020204020204" pitchFamily="34" charset="-122"/>
                <a:ea typeface="微软雅黑" panose="020B0503020204020204" pitchFamily="34" charset="-122"/>
              </a:rPr>
              <a:t>研究现状</a:t>
            </a:r>
          </a:p>
        </p:txBody>
      </p:sp>
      <p:sp>
        <p:nvSpPr>
          <p:cNvPr id="18" name="文本框 10"/>
          <p:cNvSpPr txBox="1"/>
          <p:nvPr/>
        </p:nvSpPr>
        <p:spPr>
          <a:xfrm>
            <a:off x="7676594" y="4158514"/>
            <a:ext cx="2675376"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smtClean="0">
                <a:latin typeface="微软雅黑" panose="020B0503020204020204" pitchFamily="34" charset="-122"/>
                <a:ea typeface="微软雅黑" panose="020B0503020204020204" pitchFamily="34" charset="-122"/>
              </a:rPr>
              <a:t>项目内容</a:t>
            </a:r>
            <a:endParaRPr lang="zh-CN" altLang="en-US" b="1" dirty="0">
              <a:latin typeface="微软雅黑" panose="020B0503020204020204" pitchFamily="34" charset="-122"/>
              <a:ea typeface="微软雅黑" panose="020B0503020204020204" pitchFamily="34" charset="-122"/>
            </a:endParaRPr>
          </a:p>
        </p:txBody>
      </p:sp>
      <p:sp>
        <p:nvSpPr>
          <p:cNvPr id="19" name="文本框 11"/>
          <p:cNvSpPr txBox="1"/>
          <p:nvPr/>
        </p:nvSpPr>
        <p:spPr>
          <a:xfrm>
            <a:off x="7676826" y="5146138"/>
            <a:ext cx="2670409" cy="553998"/>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b="1" dirty="0" smtClean="0">
                <a:latin typeface="微软雅黑" panose="020B0503020204020204" pitchFamily="34" charset="-122"/>
                <a:ea typeface="微软雅黑" panose="020B0503020204020204" pitchFamily="34" charset="-122"/>
              </a:rPr>
              <a:t>计划安排</a:t>
            </a:r>
            <a:endParaRPr lang="zh-CN" altLang="en-US" b="1" dirty="0">
              <a:latin typeface="微软雅黑" panose="020B0503020204020204" pitchFamily="34" charset="-122"/>
              <a:ea typeface="微软雅黑" panose="020B0503020204020204" pitchFamily="34" charset="-122"/>
            </a:endParaRPr>
          </a:p>
        </p:txBody>
      </p:sp>
      <p:sp>
        <p:nvSpPr>
          <p:cNvPr id="20" name="文本框 2"/>
          <p:cNvSpPr txBox="1"/>
          <p:nvPr/>
        </p:nvSpPr>
        <p:spPr>
          <a:xfrm>
            <a:off x="7696635" y="2183266"/>
            <a:ext cx="2670409" cy="553998"/>
          </a:xfrm>
          <a:prstGeom prst="rect">
            <a:avLst/>
          </a:prstGeom>
          <a:solidFill>
            <a:schemeClr val="tx2">
              <a:lumMod val="50000"/>
            </a:schemeClr>
          </a:solidFill>
          <a:ln w="19050">
            <a:noFill/>
          </a:ln>
          <a:effectLst/>
        </p:spPr>
        <p:txBody>
          <a:bodyPr wrap="square" rtlCol="0">
            <a:spAutoFit/>
          </a:bodyPr>
          <a:lstStyle/>
          <a:p>
            <a:pPr algn="ctr"/>
            <a:r>
              <a:rPr lang="zh-CN" altLang="en-US" sz="30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39" name="椭圆 38"/>
          <p:cNvSpPr/>
          <p:nvPr/>
        </p:nvSpPr>
        <p:spPr>
          <a:xfrm>
            <a:off x="6850040" y="2111489"/>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1</a:t>
            </a:r>
            <a:endParaRPr lang="zh-CN" altLang="en-US" sz="3000" dirty="0"/>
          </a:p>
        </p:txBody>
      </p:sp>
      <p:sp>
        <p:nvSpPr>
          <p:cNvPr id="43" name="椭圆 42"/>
          <p:cNvSpPr/>
          <p:nvPr/>
        </p:nvSpPr>
        <p:spPr>
          <a:xfrm>
            <a:off x="6840838" y="3099113"/>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2</a:t>
            </a:r>
            <a:endParaRPr lang="zh-CN" altLang="en-US" sz="3000" dirty="0"/>
          </a:p>
        </p:txBody>
      </p:sp>
      <p:sp>
        <p:nvSpPr>
          <p:cNvPr id="44" name="椭圆 43"/>
          <p:cNvSpPr/>
          <p:nvPr/>
        </p:nvSpPr>
        <p:spPr>
          <a:xfrm>
            <a:off x="6850040" y="4152268"/>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3</a:t>
            </a:r>
            <a:endParaRPr lang="zh-CN" altLang="en-US" sz="3000" dirty="0"/>
          </a:p>
        </p:txBody>
      </p:sp>
      <p:sp>
        <p:nvSpPr>
          <p:cNvPr id="45" name="椭圆 44"/>
          <p:cNvSpPr/>
          <p:nvPr/>
        </p:nvSpPr>
        <p:spPr>
          <a:xfrm>
            <a:off x="6827774" y="5113982"/>
            <a:ext cx="625775" cy="625775"/>
          </a:xfrm>
          <a:prstGeom prst="ellipse">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4</a:t>
            </a:r>
            <a:endParaRPr lang="zh-CN" altLang="en-US" sz="3000" dirty="0"/>
          </a:p>
        </p:txBody>
      </p:sp>
    </p:spTree>
    <p:extLst>
      <p:ext uri="{BB962C8B-B14F-4D97-AF65-F5344CB8AC3E}">
        <p14:creationId xmlns:p14="http://schemas.microsoft.com/office/powerpoint/2010/main" val="389685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0">
                                            <p:bg/>
                                          </p:spTgt>
                                        </p:tgtEl>
                                        <p:attrNameLst>
                                          <p:attrName>style.visibility</p:attrName>
                                        </p:attrNameLst>
                                      </p:cBhvr>
                                      <p:to>
                                        <p:strVal val="visible"/>
                                      </p:to>
                                    </p:set>
                                    <p:anim calcmode="lin" valueType="num">
                                      <p:cBhvr additive="base">
                                        <p:cTn id="10" dur="500" fill="hold"/>
                                        <p:tgtEl>
                                          <p:spTgt spid="20">
                                            <p:bg/>
                                          </p:spTgt>
                                        </p:tgtEl>
                                        <p:attrNameLst>
                                          <p:attrName>ppt_x</p:attrName>
                                        </p:attrNameLst>
                                      </p:cBhvr>
                                      <p:tavLst>
                                        <p:tav tm="0">
                                          <p:val>
                                            <p:strVal val="1+#ppt_w/2"/>
                                          </p:val>
                                        </p:tav>
                                        <p:tav tm="100000">
                                          <p:val>
                                            <p:strVal val="#ppt_x"/>
                                          </p:val>
                                        </p:tav>
                                      </p:tavLst>
                                    </p:anim>
                                    <p:anim calcmode="lin" valueType="num">
                                      <p:cBhvr additive="base">
                                        <p:cTn id="11" dur="500" fill="hold"/>
                                        <p:tgtEl>
                                          <p:spTgt spid="20">
                                            <p:bg/>
                                          </p:spTgt>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 calcmode="lin" valueType="num">
                                      <p:cBhvr additive="base">
                                        <p:cTn id="14"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20">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8">
                                            <p:bg/>
                                          </p:spTgt>
                                        </p:tgtEl>
                                        <p:attrNameLst>
                                          <p:attrName>style.visibility</p:attrName>
                                        </p:attrNameLst>
                                      </p:cBhvr>
                                      <p:to>
                                        <p:strVal val="visible"/>
                                      </p:to>
                                    </p:set>
                                    <p:anim calcmode="lin" valueType="num">
                                      <p:cBhvr additive="base">
                                        <p:cTn id="18" dur="500" fill="hold"/>
                                        <p:tgtEl>
                                          <p:spTgt spid="18">
                                            <p:bg/>
                                          </p:spTgt>
                                        </p:tgtEl>
                                        <p:attrNameLst>
                                          <p:attrName>ppt_x</p:attrName>
                                        </p:attrNameLst>
                                      </p:cBhvr>
                                      <p:tavLst>
                                        <p:tav tm="0">
                                          <p:val>
                                            <p:strVal val="1+#ppt_w/2"/>
                                          </p:val>
                                        </p:tav>
                                        <p:tav tm="100000">
                                          <p:val>
                                            <p:strVal val="#ppt_x"/>
                                          </p:val>
                                        </p:tav>
                                      </p:tavLst>
                                    </p:anim>
                                    <p:anim calcmode="lin" valueType="num">
                                      <p:cBhvr additive="base">
                                        <p:cTn id="19" dur="500" fill="hold"/>
                                        <p:tgtEl>
                                          <p:spTgt spid="18">
                                            <p:bg/>
                                          </p:spTgt>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additive="base">
                                        <p:cTn id="22"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9">
                                            <p:bg/>
                                          </p:spTgt>
                                        </p:tgtEl>
                                        <p:attrNameLst>
                                          <p:attrName>style.visibility</p:attrName>
                                        </p:attrNameLst>
                                      </p:cBhvr>
                                      <p:to>
                                        <p:strVal val="visible"/>
                                      </p:to>
                                    </p:set>
                                    <p:anim calcmode="lin" valueType="num">
                                      <p:cBhvr additive="base">
                                        <p:cTn id="26" dur="500" fill="hold"/>
                                        <p:tgtEl>
                                          <p:spTgt spid="19">
                                            <p:bg/>
                                          </p:spTgt>
                                        </p:tgtEl>
                                        <p:attrNameLst>
                                          <p:attrName>ppt_x</p:attrName>
                                        </p:attrNameLst>
                                      </p:cBhvr>
                                      <p:tavLst>
                                        <p:tav tm="0">
                                          <p:val>
                                            <p:strVal val="1+#ppt_w/2"/>
                                          </p:val>
                                        </p:tav>
                                        <p:tav tm="100000">
                                          <p:val>
                                            <p:strVal val="#ppt_x"/>
                                          </p:val>
                                        </p:tav>
                                      </p:tavLst>
                                    </p:anim>
                                    <p:anim calcmode="lin" valueType="num">
                                      <p:cBhvr additive="base">
                                        <p:cTn id="27" dur="500" fill="hold"/>
                                        <p:tgtEl>
                                          <p:spTgt spid="19">
                                            <p:bg/>
                                          </p:spTgt>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 calcmode="lin" valueType="num">
                                      <p:cBhvr additive="base">
                                        <p:cTn id="30"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9">
                                            <p:txEl>
                                              <p:pRg st="0" end="0"/>
                                            </p:txEl>
                                          </p:spTgt>
                                        </p:tgtEl>
                                        <p:attrNameLst>
                                          <p:attrName>ppt_y</p:attrName>
                                        </p:attrNameLst>
                                      </p:cBhvr>
                                      <p:tavLst>
                                        <p:tav tm="0">
                                          <p:val>
                                            <p:strVal val="#ppt_y"/>
                                          </p:val>
                                        </p:tav>
                                        <p:tav tm="100000">
                                          <p:val>
                                            <p:strVal val="#ppt_y"/>
                                          </p:val>
                                        </p:tav>
                                      </p:tavLst>
                                    </p:anim>
                                  </p:childTnLst>
                                </p:cTn>
                              </p:par>
                              <p:par>
                                <p:cTn id="32" presetID="1"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2" presetClass="entr" presetSubtype="2" fill="hold" grpId="0" nodeType="withEffect">
                                  <p:stCondLst>
                                    <p:cond delay="0"/>
                                  </p:stCondLst>
                                  <p:childTnLst>
                                    <p:set>
                                      <p:cBhvr>
                                        <p:cTn id="38" dur="1" fill="hold">
                                          <p:stCondLst>
                                            <p:cond delay="0"/>
                                          </p:stCondLst>
                                        </p:cTn>
                                        <p:tgtEl>
                                          <p:spTgt spid="17">
                                            <p:bg/>
                                          </p:spTgt>
                                        </p:tgtEl>
                                        <p:attrNameLst>
                                          <p:attrName>style.visibility</p:attrName>
                                        </p:attrNameLst>
                                      </p:cBhvr>
                                      <p:to>
                                        <p:strVal val="visible"/>
                                      </p:to>
                                    </p:set>
                                    <p:anim calcmode="lin" valueType="num">
                                      <p:cBhvr additive="base">
                                        <p:cTn id="39" dur="500" fill="hold"/>
                                        <p:tgtEl>
                                          <p:spTgt spid="17">
                                            <p:bg/>
                                          </p:spTgt>
                                        </p:tgtEl>
                                        <p:attrNameLst>
                                          <p:attrName>ppt_x</p:attrName>
                                        </p:attrNameLst>
                                      </p:cBhvr>
                                      <p:tavLst>
                                        <p:tav tm="0">
                                          <p:val>
                                            <p:strVal val="1+#ppt_w/2"/>
                                          </p:val>
                                        </p:tav>
                                        <p:tav tm="100000">
                                          <p:val>
                                            <p:strVal val="#ppt_x"/>
                                          </p:val>
                                        </p:tav>
                                      </p:tavLst>
                                    </p:anim>
                                    <p:anim calcmode="lin" valueType="num">
                                      <p:cBhvr additive="base">
                                        <p:cTn id="40" dur="500" fill="hold"/>
                                        <p:tgtEl>
                                          <p:spTgt spid="17">
                                            <p:bg/>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 calcmode="lin" valueType="num">
                                      <p:cBhvr additive="base">
                                        <p:cTn id="43"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7">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39">
                                            <p:bg/>
                                          </p:spTgt>
                                        </p:tgtEl>
                                        <p:attrNameLst>
                                          <p:attrName>style.visibility</p:attrName>
                                        </p:attrNameLst>
                                      </p:cBhvr>
                                      <p:to>
                                        <p:strVal val="visible"/>
                                      </p:to>
                                    </p:set>
                                    <p:anim calcmode="lin" valueType="num">
                                      <p:cBhvr additive="base">
                                        <p:cTn id="47" dur="500" fill="hold"/>
                                        <p:tgtEl>
                                          <p:spTgt spid="39">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39">
                                            <p:bg/>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 calcmode="lin" valueType="num">
                                      <p:cBhvr additive="base">
                                        <p:cTn id="5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9">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3">
                                            <p:bg/>
                                          </p:spTgt>
                                        </p:tgtEl>
                                        <p:attrNameLst>
                                          <p:attrName>style.visibility</p:attrName>
                                        </p:attrNameLst>
                                      </p:cBhvr>
                                      <p:to>
                                        <p:strVal val="visible"/>
                                      </p:to>
                                    </p:set>
                                    <p:anim calcmode="lin" valueType="num">
                                      <p:cBhvr additive="base">
                                        <p:cTn id="55" dur="500" fill="hold"/>
                                        <p:tgtEl>
                                          <p:spTgt spid="43">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43">
                                            <p:bg/>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3">
                                            <p:txEl>
                                              <p:pRg st="0" end="0"/>
                                            </p:txEl>
                                          </p:spTgt>
                                        </p:tgtEl>
                                        <p:attrNameLst>
                                          <p:attrName>style.visibility</p:attrName>
                                        </p:attrNameLst>
                                      </p:cBhvr>
                                      <p:to>
                                        <p:strVal val="visible"/>
                                      </p:to>
                                    </p:set>
                                    <p:anim calcmode="lin" valueType="num">
                                      <p:cBhvr additive="base">
                                        <p:cTn id="59"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3">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4">
                                            <p:bg/>
                                          </p:spTgt>
                                        </p:tgtEl>
                                        <p:attrNameLst>
                                          <p:attrName>style.visibility</p:attrName>
                                        </p:attrNameLst>
                                      </p:cBhvr>
                                      <p:to>
                                        <p:strVal val="visible"/>
                                      </p:to>
                                    </p:set>
                                    <p:anim calcmode="lin" valueType="num">
                                      <p:cBhvr additive="base">
                                        <p:cTn id="63" dur="500" fill="hold"/>
                                        <p:tgtEl>
                                          <p:spTgt spid="44">
                                            <p:bg/>
                                          </p:spTgt>
                                        </p:tgtEl>
                                        <p:attrNameLst>
                                          <p:attrName>ppt_x</p:attrName>
                                        </p:attrNameLst>
                                      </p:cBhvr>
                                      <p:tavLst>
                                        <p:tav tm="0">
                                          <p:val>
                                            <p:strVal val="1+#ppt_w/2"/>
                                          </p:val>
                                        </p:tav>
                                        <p:tav tm="100000">
                                          <p:val>
                                            <p:strVal val="#ppt_x"/>
                                          </p:val>
                                        </p:tav>
                                      </p:tavLst>
                                    </p:anim>
                                    <p:anim calcmode="lin" valueType="num">
                                      <p:cBhvr additive="base">
                                        <p:cTn id="64" dur="500" fill="hold"/>
                                        <p:tgtEl>
                                          <p:spTgt spid="44">
                                            <p:bg/>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4">
                                            <p:txEl>
                                              <p:pRg st="0" end="0"/>
                                            </p:txEl>
                                          </p:spTgt>
                                        </p:tgtEl>
                                        <p:attrNameLst>
                                          <p:attrName>style.visibility</p:attrName>
                                        </p:attrNameLst>
                                      </p:cBhvr>
                                      <p:to>
                                        <p:strVal val="visible"/>
                                      </p:to>
                                    </p:set>
                                    <p:anim calcmode="lin" valueType="num">
                                      <p:cBhvr additive="base">
                                        <p:cTn id="67"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4">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5">
                                            <p:bg/>
                                          </p:spTgt>
                                        </p:tgtEl>
                                        <p:attrNameLst>
                                          <p:attrName>style.visibility</p:attrName>
                                        </p:attrNameLst>
                                      </p:cBhvr>
                                      <p:to>
                                        <p:strVal val="visible"/>
                                      </p:to>
                                    </p:set>
                                    <p:anim calcmode="lin" valueType="num">
                                      <p:cBhvr additive="base">
                                        <p:cTn id="71" dur="500" fill="hold"/>
                                        <p:tgtEl>
                                          <p:spTgt spid="45">
                                            <p:bg/>
                                          </p:spTgt>
                                        </p:tgtEl>
                                        <p:attrNameLst>
                                          <p:attrName>ppt_x</p:attrName>
                                        </p:attrNameLst>
                                      </p:cBhvr>
                                      <p:tavLst>
                                        <p:tav tm="0">
                                          <p:val>
                                            <p:strVal val="1+#ppt_w/2"/>
                                          </p:val>
                                        </p:tav>
                                        <p:tav tm="100000">
                                          <p:val>
                                            <p:strVal val="#ppt_x"/>
                                          </p:val>
                                        </p:tav>
                                      </p:tavLst>
                                    </p:anim>
                                    <p:anim calcmode="lin" valueType="num">
                                      <p:cBhvr additive="base">
                                        <p:cTn id="72" dur="500" fill="hold"/>
                                        <p:tgtEl>
                                          <p:spTgt spid="45">
                                            <p:bg/>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45">
                                            <p:txEl>
                                              <p:pRg st="0" end="0"/>
                                            </p:txEl>
                                          </p:spTgt>
                                        </p:tgtEl>
                                        <p:attrNameLst>
                                          <p:attrName>style.visibility</p:attrName>
                                        </p:attrNameLst>
                                      </p:cBhvr>
                                      <p:to>
                                        <p:strVal val="visible"/>
                                      </p:to>
                                    </p:set>
                                    <p:anim calcmode="lin" valueType="num">
                                      <p:cBhvr additive="base">
                                        <p:cTn id="75"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7" grpId="0" build="allAtOnce" animBg="1"/>
      <p:bldP spid="18" grpId="0" build="allAtOnce" animBg="1"/>
      <p:bldP spid="19" grpId="0" build="allAtOnce" animBg="1"/>
      <p:bldP spid="20" grpId="0" build="allAtOnce" animBg="1"/>
      <p:bldP spid="39" grpId="0" build="allAtOnce" animBg="1"/>
      <p:bldP spid="43" grpId="0" build="allAtOnce" animBg="1"/>
      <p:bldP spid="44" grpId="0" build="allAtOnce" animBg="1"/>
      <p:bldP spid="45" grpId="0"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4932660" y="4848678"/>
            <a:ext cx="2006444" cy="590550"/>
          </a:xfrm>
          <a:prstGeom prst="parallelogram">
            <a:avLst>
              <a:gd name="adj" fmla="val 0"/>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细粒度</a:t>
            </a:r>
            <a:endParaRPr lang="zh-CN" altLang="en-US" sz="2000" b="1" dirty="0">
              <a:latin typeface="微软雅黑" panose="020B0503020204020204" pitchFamily="34" charset="-122"/>
              <a:ea typeface="微软雅黑" panose="020B0503020204020204" pitchFamily="34" charset="-122"/>
            </a:endParaRPr>
          </a:p>
        </p:txBody>
      </p:sp>
      <p:sp>
        <p:nvSpPr>
          <p:cNvPr id="13" name="平行四边形 12"/>
          <p:cNvSpPr/>
          <p:nvPr/>
        </p:nvSpPr>
        <p:spPr>
          <a:xfrm>
            <a:off x="4932660" y="3558934"/>
            <a:ext cx="2006444" cy="590550"/>
          </a:xfrm>
          <a:prstGeom prst="parallelogram">
            <a:avLst>
              <a:gd name="adj" fmla="val 0"/>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粗</a:t>
            </a:r>
            <a:r>
              <a:rPr lang="zh-CN" altLang="en-US" sz="2000" b="1" dirty="0" smtClean="0">
                <a:latin typeface="微软雅黑" panose="020B0503020204020204" pitchFamily="34" charset="-122"/>
                <a:ea typeface="微软雅黑" panose="020B0503020204020204" pitchFamily="34" charset="-122"/>
              </a:rPr>
              <a:t>粒度</a:t>
            </a:r>
            <a:endParaRPr lang="zh-CN" altLang="en-US" sz="2000" b="1"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932660" y="4810578"/>
            <a:ext cx="2006444" cy="0"/>
          </a:xfrm>
          <a:prstGeom prst="line">
            <a:avLst/>
          </a:prstGeom>
          <a:ln w="76200">
            <a:solidFill>
              <a:srgbClr val="FF3C37"/>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32660" y="3520834"/>
            <a:ext cx="2006444" cy="0"/>
          </a:xfrm>
          <a:prstGeom prst="line">
            <a:avLst/>
          </a:prstGeom>
          <a:ln w="76200">
            <a:solidFill>
              <a:srgbClr val="159FDD"/>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t>	</a:t>
            </a:r>
            <a:r>
              <a:rPr lang="zh-CN" altLang="en-US" sz="2400" b="1" dirty="0" smtClean="0">
                <a:latin typeface="微软雅黑" panose="020B0503020204020204" pitchFamily="34" charset="-122"/>
                <a:ea typeface="微软雅黑" panose="020B0503020204020204" pitchFamily="34" charset="-122"/>
              </a:rPr>
              <a:t>雷</a:t>
            </a:r>
            <a:r>
              <a:rPr lang="zh-CN" altLang="en-US" sz="2400" b="1" dirty="0">
                <a:latin typeface="微软雅黑" panose="020B0503020204020204" pitchFamily="34" charset="-122"/>
                <a:ea typeface="微软雅黑" panose="020B0503020204020204" pitchFamily="34" charset="-122"/>
              </a:rPr>
              <a:t>凌</a:t>
            </a:r>
            <a:r>
              <a:rPr lang="zh-CN" altLang="en-US" sz="2400" b="1" dirty="0" smtClean="0">
                <a:latin typeface="微软雅黑" panose="020B0503020204020204" pitchFamily="34" charset="-122"/>
                <a:ea typeface="微软雅黑" panose="020B0503020204020204" pitchFamily="34" charset="-122"/>
              </a:rPr>
              <a:t>双擎内饰很漂亮，油耗</a:t>
            </a:r>
            <a:r>
              <a:rPr lang="zh-CN" altLang="en-US" sz="2400" b="1" dirty="0">
                <a:latin typeface="微软雅黑" panose="020B0503020204020204" pitchFamily="34" charset="-122"/>
                <a:ea typeface="微软雅黑" panose="020B0503020204020204" pitchFamily="34" charset="-122"/>
              </a:rPr>
              <a:t>较低</a:t>
            </a:r>
            <a:r>
              <a:rPr lang="zh-CN" altLang="en-US" sz="2400" b="1" dirty="0" smtClean="0">
                <a:latin typeface="微软雅黑" panose="020B0503020204020204" pitchFamily="34" charset="-122"/>
                <a:ea typeface="微软雅黑" panose="020B0503020204020204" pitchFamily="34" charset="-122"/>
              </a:rPr>
              <a:t>，但是</a:t>
            </a:r>
            <a:r>
              <a:rPr lang="zh-CN" altLang="en-US" sz="2400" b="1" dirty="0">
                <a:latin typeface="微软雅黑" panose="020B0503020204020204" pitchFamily="34" charset="-122"/>
                <a:ea typeface="微软雅黑" panose="020B0503020204020204" pitchFamily="34" charset="-122"/>
              </a:rPr>
              <a:t>电池寿命较</a:t>
            </a:r>
            <a:r>
              <a:rPr lang="zh-CN" altLang="en-US" sz="2400" b="1" dirty="0" smtClean="0">
                <a:latin typeface="微软雅黑" panose="020B0503020204020204" pitchFamily="34" charset="-122"/>
                <a:ea typeface="微软雅黑" panose="020B0503020204020204" pitchFamily="34" charset="-122"/>
              </a:rPr>
              <a:t>短</a:t>
            </a:r>
            <a:r>
              <a:rPr lang="zh-CN" altLang="en-US" sz="2400" b="1" dirty="0">
                <a:latin typeface="微软雅黑" panose="020B0503020204020204" pitchFamily="34" charset="-122"/>
                <a:ea typeface="微软雅黑" panose="020B0503020204020204" pitchFamily="34" charset="-122"/>
              </a:rPr>
              <a:t>。</a:t>
            </a:r>
          </a:p>
        </p:txBody>
      </p:sp>
      <p:sp>
        <p:nvSpPr>
          <p:cNvPr id="17" name="矩形 16"/>
          <p:cNvSpPr/>
          <p:nvPr/>
        </p:nvSpPr>
        <p:spPr>
          <a:xfrm>
            <a:off x="7064012" y="3484518"/>
            <a:ext cx="4605784"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雷凌双擎</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正向</a:t>
            </a:r>
            <a:endParaRPr lang="zh-CN" altLang="en-US" sz="2000" b="1" dirty="0">
              <a:latin typeface="微软雅黑" panose="020B0503020204020204" pitchFamily="34" charset="-122"/>
              <a:ea typeface="微软雅黑" panose="020B0503020204020204" pitchFamily="34" charset="-122"/>
            </a:endParaRPr>
          </a:p>
        </p:txBody>
      </p:sp>
      <p:sp>
        <p:nvSpPr>
          <p:cNvPr id="18" name="矩形 17"/>
          <p:cNvSpPr/>
          <p:nvPr/>
        </p:nvSpPr>
        <p:spPr>
          <a:xfrm>
            <a:off x="7064012" y="4728339"/>
            <a:ext cx="4605784" cy="1474737"/>
          </a:xfrm>
          <a:prstGeom prst="rect">
            <a:avLst/>
          </a:prstGeom>
          <a:solidFill>
            <a:srgbClr val="FF5B5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latin typeface="微软雅黑" panose="020B0503020204020204" pitchFamily="34" charset="-122"/>
                <a:ea typeface="微软雅黑" panose="020B0503020204020204" pitchFamily="34" charset="-122"/>
              </a:rPr>
              <a:t>雷凌双擎：</a:t>
            </a:r>
            <a:endParaRPr lang="zh-CN" altLang="en-US" sz="20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318157" y="4892764"/>
            <a:ext cx="1819456"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内</a:t>
            </a:r>
            <a:r>
              <a:rPr lang="zh-CN" altLang="en-US" sz="2000" b="1" dirty="0" smtClean="0">
                <a:solidFill>
                  <a:schemeClr val="bg1"/>
                </a:solidFill>
                <a:latin typeface="微软雅黑" panose="020B0503020204020204" pitchFamily="34" charset="-122"/>
                <a:ea typeface="微软雅黑" panose="020B0503020204020204" pitchFamily="34" charset="-122"/>
              </a:rPr>
              <a:t>饰：负向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318157" y="5344282"/>
            <a:ext cx="197247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油耗</a:t>
            </a:r>
            <a:r>
              <a:rPr lang="zh-CN" altLang="en-US" sz="2000" b="1" dirty="0" smtClean="0">
                <a:solidFill>
                  <a:schemeClr val="bg1"/>
                </a:solidFill>
                <a:latin typeface="微软雅黑" panose="020B0503020204020204" pitchFamily="34" charset="-122"/>
                <a:ea typeface="微软雅黑" panose="020B0503020204020204" pitchFamily="34" charset="-122"/>
              </a:rPr>
              <a:t>：正向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18992" y="5795800"/>
            <a:ext cx="197163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电池寿命</a:t>
            </a:r>
            <a:r>
              <a:rPr lang="zh-CN" altLang="en-US" sz="2000" b="1" dirty="0" smtClean="0">
                <a:solidFill>
                  <a:schemeClr val="bg1"/>
                </a:solidFill>
                <a:latin typeface="微软雅黑" panose="020B0503020204020204" pitchFamily="34" charset="-122"/>
                <a:ea typeface="微软雅黑" panose="020B0503020204020204" pitchFamily="34" charset="-122"/>
              </a:rPr>
              <a:t>：负向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310493" y="2252821"/>
            <a:ext cx="4104753" cy="3459014"/>
            <a:chOff x="1127577" y="1762826"/>
            <a:chExt cx="4998015" cy="4211752"/>
          </a:xfrm>
        </p:grpSpPr>
        <p:sp>
          <p:nvSpPr>
            <p:cNvPr id="25" name="椭圆 2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预期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成果</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660" y="2114031"/>
            <a:ext cx="2006444" cy="916623"/>
          </a:xfrm>
          <a:prstGeom prst="rect">
            <a:avLst/>
          </a:prstGeom>
        </p:spPr>
      </p:pic>
    </p:spTree>
    <p:extLst>
      <p:ext uri="{BB962C8B-B14F-4D97-AF65-F5344CB8AC3E}">
        <p14:creationId xmlns:p14="http://schemas.microsoft.com/office/powerpoint/2010/main" val="329887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58451" y="1316675"/>
            <a:ext cx="3039760"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关键问题</a:t>
            </a:r>
            <a:endParaRPr lang="zh-CN" altLang="en-US" sz="3200" b="1" dirty="0">
              <a:latin typeface="微软雅黑" panose="020B0503020204020204" pitchFamily="34" charset="-122"/>
              <a:ea typeface="微软雅黑" panose="020B0503020204020204" pitchFamily="34" charset="-122"/>
            </a:endParaRPr>
          </a:p>
        </p:txBody>
      </p:sp>
      <p:sp>
        <p:nvSpPr>
          <p:cNvPr id="29" name="矩形 28"/>
          <p:cNvSpPr/>
          <p:nvPr/>
        </p:nvSpPr>
        <p:spPr>
          <a:xfrm>
            <a:off x="916987" y="2471141"/>
            <a:ext cx="2239273" cy="918771"/>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itchFamily="34" charset="-122"/>
                <a:ea typeface="微软雅黑" pitchFamily="34" charset="-122"/>
              </a:rPr>
              <a:t>标注语料</a:t>
            </a:r>
            <a:endParaRPr lang="zh-CN" altLang="en-US" sz="2800" b="1" dirty="0">
              <a:latin typeface="微软雅黑" pitchFamily="34" charset="-122"/>
              <a:ea typeface="微软雅黑" pitchFamily="34" charset="-122"/>
            </a:endParaRPr>
          </a:p>
        </p:txBody>
      </p:sp>
      <p:sp>
        <p:nvSpPr>
          <p:cNvPr id="33" name="矩形 32"/>
          <p:cNvSpPr/>
          <p:nvPr/>
        </p:nvSpPr>
        <p:spPr>
          <a:xfrm>
            <a:off x="916987" y="3389912"/>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200" b="1" dirty="0">
                <a:latin typeface="微软雅黑" pitchFamily="34" charset="-122"/>
                <a:ea typeface="微软雅黑" pitchFamily="34" charset="-122"/>
              </a:rPr>
              <a:t>情感</a:t>
            </a:r>
            <a:r>
              <a:rPr lang="zh-CN" altLang="zh-CN" sz="2200" b="1" dirty="0" smtClean="0">
                <a:latin typeface="微软雅黑" pitchFamily="34" charset="-122"/>
                <a:ea typeface="微软雅黑" pitchFamily="34" charset="-122"/>
              </a:rPr>
              <a:t>分析语料</a:t>
            </a:r>
            <a:endParaRPr lang="en-US" altLang="zh-CN" sz="2200" b="1" dirty="0">
              <a:latin typeface="微软雅黑" pitchFamily="34" charset="-122"/>
              <a:ea typeface="微软雅黑" pitchFamily="34" charset="-122"/>
            </a:endParaRPr>
          </a:p>
          <a:p>
            <a:pPr algn="ctr"/>
            <a:r>
              <a:rPr lang="zh-CN" altLang="zh-CN" sz="2200" b="1" dirty="0" smtClean="0">
                <a:latin typeface="微软雅黑" pitchFamily="34" charset="-122"/>
                <a:ea typeface="微软雅黑" pitchFamily="34" charset="-122"/>
              </a:rPr>
              <a:t>句法分析</a:t>
            </a:r>
            <a:r>
              <a:rPr lang="zh-CN" altLang="zh-CN" sz="2200" b="1" dirty="0">
                <a:latin typeface="微软雅黑" pitchFamily="34" charset="-122"/>
                <a:ea typeface="微软雅黑" pitchFamily="34" charset="-122"/>
              </a:rPr>
              <a:t>语料</a:t>
            </a:r>
            <a:endParaRPr lang="en-US" altLang="zh-CN" sz="2200" b="1" dirty="0">
              <a:latin typeface="微软雅黑" pitchFamily="34" charset="-122"/>
              <a:ea typeface="微软雅黑" pitchFamily="34" charset="-122"/>
            </a:endParaRPr>
          </a:p>
          <a:p>
            <a:pPr algn="ctr"/>
            <a:r>
              <a:rPr lang="zh-CN" altLang="zh-CN" sz="2200" b="1" dirty="0">
                <a:latin typeface="微软雅黑" pitchFamily="34" charset="-122"/>
                <a:ea typeface="微软雅黑" pitchFamily="34" charset="-122"/>
              </a:rPr>
              <a:t>评价</a:t>
            </a:r>
            <a:r>
              <a:rPr lang="zh-CN" altLang="zh-CN" sz="2200" b="1" dirty="0" smtClean="0">
                <a:latin typeface="微软雅黑" pitchFamily="34" charset="-122"/>
                <a:ea typeface="微软雅黑" pitchFamily="34" charset="-122"/>
              </a:rPr>
              <a:t>对象语料</a:t>
            </a:r>
            <a:endParaRPr lang="zh-CN" altLang="en-US" sz="2200" b="1" dirty="0">
              <a:latin typeface="微软雅黑" pitchFamily="34" charset="-122"/>
              <a:ea typeface="微软雅黑" pitchFamily="34" charset="-122"/>
            </a:endParaRPr>
          </a:p>
        </p:txBody>
      </p:sp>
      <p:cxnSp>
        <p:nvCxnSpPr>
          <p:cNvPr id="34" name="直接连接符 33"/>
          <p:cNvCxnSpPr/>
          <p:nvPr/>
        </p:nvCxnSpPr>
        <p:spPr>
          <a:xfrm>
            <a:off x="916987" y="2436147"/>
            <a:ext cx="2239273" cy="794"/>
          </a:xfrm>
          <a:prstGeom prst="line">
            <a:avLst/>
          </a:prstGeom>
          <a:ln w="76200">
            <a:solidFill>
              <a:srgbClr val="1181B3"/>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724387" y="2436147"/>
            <a:ext cx="2239273" cy="918771"/>
          </a:xfrm>
          <a:prstGeom prst="rect">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微软雅黑" pitchFamily="34" charset="-122"/>
                <a:ea typeface="微软雅黑" pitchFamily="34" charset="-122"/>
              </a:rPr>
              <a:t>评价对象与</a:t>
            </a:r>
            <a:r>
              <a:rPr lang="zh-CN" altLang="zh-CN" sz="2800" b="1" dirty="0" smtClean="0">
                <a:latin typeface="微软雅黑" pitchFamily="34" charset="-122"/>
                <a:ea typeface="微软雅黑" pitchFamily="34" charset="-122"/>
              </a:rPr>
              <a:t>情感</a:t>
            </a:r>
            <a:r>
              <a:rPr lang="zh-CN" altLang="en-US" sz="2800" b="1" dirty="0" smtClean="0">
                <a:latin typeface="微软雅黑" pitchFamily="34" charset="-122"/>
                <a:ea typeface="微软雅黑" pitchFamily="34" charset="-122"/>
              </a:rPr>
              <a:t>词</a:t>
            </a:r>
            <a:r>
              <a:rPr lang="zh-CN" altLang="zh-CN" sz="2800" b="1" dirty="0" smtClean="0">
                <a:latin typeface="微软雅黑" pitchFamily="34" charset="-122"/>
                <a:ea typeface="微软雅黑" pitchFamily="34" charset="-122"/>
              </a:rPr>
              <a:t>关联</a:t>
            </a:r>
            <a:endParaRPr lang="zh-CN" altLang="en-US" sz="2800" b="1" dirty="0">
              <a:latin typeface="微软雅黑" pitchFamily="34" charset="-122"/>
              <a:ea typeface="微软雅黑" pitchFamily="34" charset="-122"/>
            </a:endParaRPr>
          </a:p>
        </p:txBody>
      </p:sp>
      <p:sp>
        <p:nvSpPr>
          <p:cNvPr id="36" name="矩形 35"/>
          <p:cNvSpPr/>
          <p:nvPr/>
        </p:nvSpPr>
        <p:spPr>
          <a:xfrm>
            <a:off x="3724387" y="3354918"/>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200" b="1" dirty="0">
                <a:latin typeface="微软雅黑" pitchFamily="34" charset="-122"/>
                <a:ea typeface="微软雅黑" pitchFamily="34" charset="-122"/>
              </a:rPr>
              <a:t>依存</a:t>
            </a:r>
            <a:r>
              <a:rPr lang="zh-CN" altLang="zh-CN" sz="2200" b="1" dirty="0" smtClean="0">
                <a:latin typeface="微软雅黑" pitchFamily="34" charset="-122"/>
                <a:ea typeface="微软雅黑" pitchFamily="34" charset="-122"/>
              </a:rPr>
              <a:t>句法</a:t>
            </a:r>
            <a:r>
              <a:rPr lang="zh-CN" altLang="en-US" sz="2200" b="1" dirty="0" smtClean="0">
                <a:latin typeface="微软雅黑" pitchFamily="34" charset="-122"/>
                <a:ea typeface="微软雅黑" pitchFamily="34" charset="-122"/>
              </a:rPr>
              <a:t>分析</a:t>
            </a:r>
            <a:endParaRPr lang="en-US" altLang="zh-CN" sz="2200" b="1" dirty="0" smtClean="0">
              <a:latin typeface="微软雅黑" pitchFamily="34" charset="-122"/>
              <a:ea typeface="微软雅黑" pitchFamily="34" charset="-122"/>
            </a:endParaRPr>
          </a:p>
          <a:p>
            <a:pPr algn="ctr"/>
            <a:r>
              <a:rPr lang="zh-CN" altLang="en-US" sz="2200" b="1" dirty="0" smtClean="0">
                <a:latin typeface="微软雅黑" pitchFamily="34" charset="-122"/>
                <a:ea typeface="微软雅黑" pitchFamily="34" charset="-122"/>
              </a:rPr>
              <a:t>和</a:t>
            </a:r>
            <a:r>
              <a:rPr lang="zh-CN" altLang="zh-CN" sz="2200" b="1" dirty="0" smtClean="0">
                <a:latin typeface="微软雅黑" pitchFamily="34" charset="-122"/>
                <a:ea typeface="微软雅黑" pitchFamily="34" charset="-122"/>
              </a:rPr>
              <a:t>规则</a:t>
            </a:r>
            <a:r>
              <a:rPr lang="zh-CN" altLang="en-US" sz="2200" b="1" dirty="0" smtClean="0">
                <a:latin typeface="微软雅黑" pitchFamily="34" charset="-122"/>
                <a:ea typeface="微软雅黑" pitchFamily="34" charset="-122"/>
              </a:rPr>
              <a:t>等</a:t>
            </a:r>
            <a:endParaRPr lang="zh-CN" altLang="en-US" sz="2200" b="1" dirty="0">
              <a:latin typeface="微软雅黑" pitchFamily="34" charset="-122"/>
              <a:ea typeface="微软雅黑" pitchFamily="34" charset="-122"/>
            </a:endParaRPr>
          </a:p>
        </p:txBody>
      </p:sp>
      <p:cxnSp>
        <p:nvCxnSpPr>
          <p:cNvPr id="37" name="直接连接符 36"/>
          <p:cNvCxnSpPr/>
          <p:nvPr/>
        </p:nvCxnSpPr>
        <p:spPr>
          <a:xfrm>
            <a:off x="3724387" y="2401153"/>
            <a:ext cx="2239273" cy="794"/>
          </a:xfrm>
          <a:prstGeom prst="line">
            <a:avLst/>
          </a:prstGeom>
          <a:ln w="76200">
            <a:solidFill>
              <a:srgbClr val="1181B3"/>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545091" y="2436941"/>
            <a:ext cx="2239273" cy="918771"/>
          </a:xfrm>
          <a:prstGeom prst="rect">
            <a:avLst/>
          </a:prstGeom>
          <a:solidFill>
            <a:srgbClr val="15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微软雅黑" pitchFamily="34" charset="-122"/>
                <a:ea typeface="微软雅黑" pitchFamily="34" charset="-122"/>
              </a:rPr>
              <a:t>情感</a:t>
            </a:r>
            <a:r>
              <a:rPr lang="zh-CN" altLang="zh-CN" sz="2800" b="1" dirty="0" smtClean="0">
                <a:latin typeface="微软雅黑" pitchFamily="34" charset="-122"/>
                <a:ea typeface="微软雅黑" pitchFamily="34" charset="-122"/>
              </a:rPr>
              <a:t>分析</a:t>
            </a:r>
            <a:endParaRPr lang="zh-CN" altLang="en-US" sz="2800" b="1" dirty="0">
              <a:latin typeface="微软雅黑" pitchFamily="34" charset="-122"/>
              <a:ea typeface="微软雅黑" pitchFamily="34" charset="-122"/>
            </a:endParaRPr>
          </a:p>
        </p:txBody>
      </p:sp>
      <p:sp>
        <p:nvSpPr>
          <p:cNvPr id="39" name="矩形 38"/>
          <p:cNvSpPr/>
          <p:nvPr/>
        </p:nvSpPr>
        <p:spPr>
          <a:xfrm>
            <a:off x="6545091" y="3355712"/>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微软雅黑" pitchFamily="34" charset="-122"/>
                <a:ea typeface="微软雅黑" pitchFamily="34" charset="-122"/>
              </a:rPr>
              <a:t>拟用迁移学习的方式提取特征</a:t>
            </a:r>
            <a:endParaRPr lang="zh-CN" altLang="en-US" sz="2200" b="1" dirty="0">
              <a:latin typeface="微软雅黑" pitchFamily="34" charset="-122"/>
              <a:ea typeface="微软雅黑" pitchFamily="34" charset="-122"/>
            </a:endParaRPr>
          </a:p>
        </p:txBody>
      </p:sp>
      <p:cxnSp>
        <p:nvCxnSpPr>
          <p:cNvPr id="40" name="直接连接符 39"/>
          <p:cNvCxnSpPr/>
          <p:nvPr/>
        </p:nvCxnSpPr>
        <p:spPr>
          <a:xfrm>
            <a:off x="6545091" y="2401947"/>
            <a:ext cx="2239273" cy="794"/>
          </a:xfrm>
          <a:prstGeom prst="line">
            <a:avLst/>
          </a:prstGeom>
          <a:ln w="76200">
            <a:solidFill>
              <a:srgbClr val="138FC7"/>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312021" y="2404978"/>
            <a:ext cx="2239273" cy="918771"/>
          </a:xfrm>
          <a:prstGeom prst="rect">
            <a:avLst/>
          </a:prstGeom>
          <a:solidFill>
            <a:srgbClr val="FF5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itchFamily="34" charset="-122"/>
                <a:ea typeface="微软雅黑" pitchFamily="34" charset="-122"/>
              </a:rPr>
              <a:t>领域特征</a:t>
            </a:r>
            <a:endParaRPr lang="zh-CN" altLang="en-US" sz="2800" b="1" dirty="0">
              <a:latin typeface="微软雅黑" pitchFamily="34" charset="-122"/>
              <a:ea typeface="微软雅黑" pitchFamily="34" charset="-122"/>
            </a:endParaRPr>
          </a:p>
        </p:txBody>
      </p:sp>
      <p:sp>
        <p:nvSpPr>
          <p:cNvPr id="42" name="矩形 41"/>
          <p:cNvSpPr/>
          <p:nvPr/>
        </p:nvSpPr>
        <p:spPr>
          <a:xfrm>
            <a:off x="9312021" y="3323749"/>
            <a:ext cx="2239273" cy="275631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zh-CN" altLang="en-US" sz="2200" b="1" dirty="0" smtClean="0">
                <a:latin typeface="微软雅黑" pitchFamily="34" charset="-122"/>
                <a:ea typeface="微软雅黑" pitchFamily="34" charset="-122"/>
              </a:rPr>
              <a:t>构建领域知识库并引入</a:t>
            </a:r>
            <a:r>
              <a:rPr lang="zh-CN" altLang="en-US" sz="2200" b="1" dirty="0">
                <a:latin typeface="微软雅黑" pitchFamily="34" charset="-122"/>
                <a:ea typeface="微软雅黑" pitchFamily="34" charset="-122"/>
              </a:rPr>
              <a:t>领域</a:t>
            </a:r>
            <a:r>
              <a:rPr lang="zh-CN" altLang="en-US" sz="2200" b="1" dirty="0" smtClean="0">
                <a:latin typeface="微软雅黑" pitchFamily="34" charset="-122"/>
                <a:ea typeface="微软雅黑" pitchFamily="34" charset="-122"/>
              </a:rPr>
              <a:t>特征，</a:t>
            </a:r>
            <a:r>
              <a:rPr lang="zh-CN" altLang="en-US" sz="2200" b="1" dirty="0">
                <a:latin typeface="微软雅黑" pitchFamily="34" charset="-122"/>
                <a:ea typeface="微软雅黑" pitchFamily="34" charset="-122"/>
              </a:rPr>
              <a:t>比如类似杨森等人构建的领域知识库四元组。</a:t>
            </a:r>
            <a:endParaRPr lang="en-US" altLang="zh-CN" sz="2200" b="1" dirty="0">
              <a:latin typeface="微软雅黑" pitchFamily="34" charset="-122"/>
              <a:ea typeface="微软雅黑" pitchFamily="34" charset="-122"/>
            </a:endParaRPr>
          </a:p>
        </p:txBody>
      </p:sp>
      <p:cxnSp>
        <p:nvCxnSpPr>
          <p:cNvPr id="43" name="直接连接符 42"/>
          <p:cNvCxnSpPr/>
          <p:nvPr/>
        </p:nvCxnSpPr>
        <p:spPr>
          <a:xfrm>
            <a:off x="9312021" y="2369984"/>
            <a:ext cx="2239273" cy="79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870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58451" y="1316675"/>
            <a:ext cx="3039760" cy="628650"/>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关键问题</a:t>
            </a:r>
            <a:endParaRPr lang="zh-CN" altLang="en-US" sz="3200" b="1" dirty="0">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a:off x="7600948" y="2641471"/>
            <a:ext cx="428624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800" b="1" dirty="0" smtClean="0">
                <a:solidFill>
                  <a:schemeClr val="bg1"/>
                </a:solidFill>
                <a:latin typeface="微软雅黑" pitchFamily="34" charset="-122"/>
                <a:ea typeface="微软雅黑"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迁移学习</a:t>
            </a:r>
            <a:r>
              <a:rPr lang="zh-CN" altLang="en-US" sz="2800" b="1" dirty="0" smtClean="0">
                <a:solidFill>
                  <a:schemeClr val="bg1"/>
                </a:solidFill>
                <a:latin typeface="微软雅黑" panose="020B0503020204020204" pitchFamily="34" charset="-122"/>
                <a:ea typeface="微软雅黑" panose="020B0503020204020204" pitchFamily="34" charset="-122"/>
              </a:rPr>
              <a:t>在细粒度</a:t>
            </a:r>
            <a:r>
              <a:rPr lang="zh-CN" altLang="en-US" sz="2800" b="1" dirty="0">
                <a:solidFill>
                  <a:schemeClr val="bg1"/>
                </a:solidFill>
                <a:latin typeface="微软雅黑" panose="020B0503020204020204" pitchFamily="34" charset="-122"/>
                <a:ea typeface="微软雅黑" panose="020B0503020204020204" pitchFamily="34" charset="-122"/>
              </a:rPr>
              <a:t>情感分析方面应用非常</a:t>
            </a:r>
            <a:r>
              <a:rPr lang="zh-CN" altLang="en-US" sz="2800" b="1" dirty="0" smtClean="0">
                <a:solidFill>
                  <a:schemeClr val="bg1"/>
                </a:solidFill>
                <a:latin typeface="微软雅黑" panose="020B0503020204020204" pitchFamily="34" charset="-122"/>
                <a:ea typeface="微软雅黑" panose="020B0503020204020204" pitchFamily="34" charset="-122"/>
              </a:rPr>
              <a:t>少，而且用到的基本都是两个领域共享特征全连接的方式，本文拟用有图这种迁移方式，既考虑两个领域的，即迁移共享特征又不丢掉原有特征。</a:t>
            </a:r>
            <a:endParaRPr lang="en-GB" altLang="zh-CN" sz="2800" b="1" dirty="0">
              <a:solidFill>
                <a:schemeClr val="bg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46" y="2369186"/>
            <a:ext cx="6408361" cy="40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2479470" y="6507715"/>
            <a:ext cx="2664512" cy="369332"/>
          </a:xfrm>
          <a:prstGeom prst="rect">
            <a:avLst/>
          </a:prstGeom>
          <a:noFill/>
        </p:spPr>
        <p:txBody>
          <a:bodyPr wrap="none" rtlCol="0">
            <a:spAutoFit/>
          </a:bodyPr>
          <a:lstStyle/>
          <a:p>
            <a:r>
              <a:rPr lang="zh-CN" altLang="zh-CN" b="1" dirty="0">
                <a:solidFill>
                  <a:schemeClr val="bg1"/>
                </a:solidFill>
                <a:latin typeface="微软雅黑" panose="020B0503020204020204" pitchFamily="34" charset="-122"/>
                <a:ea typeface="微软雅黑" panose="020B0503020204020204" pitchFamily="34" charset="-122"/>
              </a:rPr>
              <a:t>图</a:t>
            </a:r>
            <a:r>
              <a:rPr lang="en-US" altLang="zh-CN" b="1" dirty="0">
                <a:solidFill>
                  <a:schemeClr val="bg1"/>
                </a:solidFill>
                <a:latin typeface="微软雅黑" panose="020B0503020204020204" pitchFamily="34" charset="-122"/>
                <a:ea typeface="微软雅黑" panose="020B0503020204020204" pitchFamily="34" charset="-122"/>
              </a:rPr>
              <a:t>8</a:t>
            </a:r>
            <a:r>
              <a:rPr lang="en-US" altLang="zh-CN" b="1" baseline="30000" dirty="0">
                <a:solidFill>
                  <a:schemeClr val="bg1"/>
                </a:solidFill>
                <a:latin typeface="微软雅黑" panose="020B0503020204020204" pitchFamily="34" charset="-122"/>
                <a:ea typeface="微软雅黑" panose="020B0503020204020204" pitchFamily="34" charset="-122"/>
              </a:rPr>
              <a:t>[5] </a:t>
            </a:r>
            <a:r>
              <a:rPr lang="zh-CN" altLang="zh-CN" b="1" dirty="0">
                <a:solidFill>
                  <a:schemeClr val="bg1"/>
                </a:solidFill>
                <a:latin typeface="微软雅黑" panose="020B0503020204020204" pitchFamily="34" charset="-122"/>
                <a:ea typeface="微软雅黑" panose="020B0503020204020204" pitchFamily="34" charset="-122"/>
              </a:rPr>
              <a:t>迁移学习结构对比</a:t>
            </a:r>
            <a:endParaRPr lang="zh-CN"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589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第三章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225660" y="1092780"/>
            <a:ext cx="5577211" cy="5284016"/>
            <a:chOff x="3225660" y="1092780"/>
            <a:chExt cx="5577211" cy="5284016"/>
          </a:xfrm>
        </p:grpSpPr>
        <p:grpSp>
          <p:nvGrpSpPr>
            <p:cNvPr id="2" name="组合 1"/>
            <p:cNvGrpSpPr/>
            <p:nvPr/>
          </p:nvGrpSpPr>
          <p:grpSpPr>
            <a:xfrm>
              <a:off x="3225660" y="1092780"/>
              <a:ext cx="5241861" cy="5284016"/>
              <a:chOff x="3225660" y="1092780"/>
              <a:chExt cx="5241861" cy="5284016"/>
            </a:xfrm>
          </p:grpSpPr>
          <p:grpSp>
            <p:nvGrpSpPr>
              <p:cNvPr id="7" name="组合 6"/>
              <p:cNvGrpSpPr/>
              <p:nvPr/>
            </p:nvGrpSpPr>
            <p:grpSpPr>
              <a:xfrm>
                <a:off x="3607331" y="1092780"/>
                <a:ext cx="4860190" cy="5284016"/>
                <a:chOff x="4117219" y="2258951"/>
                <a:chExt cx="3623515" cy="3939499"/>
              </a:xfrm>
            </p:grpSpPr>
            <p:sp>
              <p:nvSpPr>
                <p:cNvPr id="72" name="椭圆 71"/>
                <p:cNvSpPr/>
                <p:nvPr/>
              </p:nvSpPr>
              <p:spPr>
                <a:xfrm>
                  <a:off x="4233379" y="2753457"/>
                  <a:ext cx="3442645" cy="3442645"/>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5" name="组合 84"/>
                <p:cNvGrpSpPr/>
                <p:nvPr/>
              </p:nvGrpSpPr>
              <p:grpSpPr>
                <a:xfrm>
                  <a:off x="4117219" y="2258951"/>
                  <a:ext cx="3623515" cy="3939499"/>
                  <a:chOff x="4161710" y="2199310"/>
                  <a:chExt cx="3623515" cy="3939499"/>
                </a:xfrm>
              </p:grpSpPr>
              <p:sp>
                <p:nvSpPr>
                  <p:cNvPr id="87" name="Oval 68"/>
                  <p:cNvSpPr>
                    <a:spLocks noChangeArrowheads="1"/>
                  </p:cNvSpPr>
                  <p:nvPr/>
                </p:nvSpPr>
                <p:spPr bwMode="gray">
                  <a:xfrm>
                    <a:off x="5498546" y="2199310"/>
                    <a:ext cx="1001291" cy="989012"/>
                  </a:xfrm>
                  <a:prstGeom prst="ellipse">
                    <a:avLst/>
                  </a:prstGeom>
                  <a:solidFill>
                    <a:srgbClr val="159FDD"/>
                  </a:solidFill>
                  <a:ln w="9525" algn="ctr">
                    <a:no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预处理</a:t>
                    </a:r>
                    <a:endParaRPr kumimoji="0" lang="zh-CN" altLang="en-US" sz="2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88" name="Oval 68"/>
                  <p:cNvSpPr>
                    <a:spLocks noChangeArrowheads="1"/>
                  </p:cNvSpPr>
                  <p:nvPr/>
                </p:nvSpPr>
                <p:spPr bwMode="gray">
                  <a:xfrm>
                    <a:off x="6783934" y="5097422"/>
                    <a:ext cx="1001291" cy="989012"/>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词向量</a:t>
                    </a:r>
                    <a:endParaRPr lang="en-US" altLang="zh-CN" sz="2400" b="1" kern="0" dirty="0" smtClean="0">
                      <a:solidFill>
                        <a:schemeClr val="bg1"/>
                      </a:solidFill>
                      <a:latin typeface="微软雅黑" pitchFamily="34" charset="-122"/>
                      <a:ea typeface="微软雅黑" pitchFamily="34" charset="-122"/>
                    </a:endParaRPr>
                  </a:p>
                  <a:p>
                    <a:pPr lvl="0" algn="ctr">
                      <a:defRPr/>
                    </a:pPr>
                    <a:r>
                      <a:rPr lang="zh-CN" altLang="en-US" sz="2400" b="1" kern="0" dirty="0" smtClean="0">
                        <a:solidFill>
                          <a:schemeClr val="bg1"/>
                        </a:solidFill>
                        <a:latin typeface="微软雅黑" pitchFamily="34" charset="-122"/>
                        <a:ea typeface="微软雅黑" pitchFamily="34" charset="-122"/>
                      </a:rPr>
                      <a:t>优化</a:t>
                    </a:r>
                    <a:endParaRPr lang="zh-CN" altLang="en-US" sz="2400" b="1" kern="0" dirty="0">
                      <a:solidFill>
                        <a:schemeClr val="bg1"/>
                      </a:solidFill>
                      <a:latin typeface="微软雅黑" pitchFamily="34" charset="-122"/>
                      <a:ea typeface="微软雅黑" pitchFamily="34" charset="-122"/>
                    </a:endParaRPr>
                  </a:p>
                </p:txBody>
              </p:sp>
              <p:sp>
                <p:nvSpPr>
                  <p:cNvPr id="90" name="Oval 68"/>
                  <p:cNvSpPr>
                    <a:spLocks noChangeArrowheads="1"/>
                  </p:cNvSpPr>
                  <p:nvPr/>
                </p:nvSpPr>
                <p:spPr bwMode="gray">
                  <a:xfrm>
                    <a:off x="4161710" y="5149797"/>
                    <a:ext cx="1001291" cy="989012"/>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词性标注</a:t>
                    </a:r>
                    <a:endParaRPr lang="zh-CN" altLang="en-US" sz="2400" b="1" kern="0" dirty="0">
                      <a:solidFill>
                        <a:schemeClr val="bg1"/>
                      </a:solidFill>
                      <a:latin typeface="微软雅黑" pitchFamily="34" charset="-122"/>
                      <a:ea typeface="微软雅黑" pitchFamily="34" charset="-122"/>
                    </a:endParaRPr>
                  </a:p>
                </p:txBody>
              </p:sp>
            </p:grpSp>
            <p:sp>
              <p:nvSpPr>
                <p:cNvPr id="94" name="椭圆 93"/>
                <p:cNvSpPr/>
                <p:nvPr/>
              </p:nvSpPr>
              <p:spPr>
                <a:xfrm>
                  <a:off x="5061263" y="3585286"/>
                  <a:ext cx="1778985" cy="1778985"/>
                </a:xfrm>
                <a:prstGeom prst="ellipse">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Oval 68"/>
                <p:cNvSpPr>
                  <a:spLocks noChangeArrowheads="1"/>
                </p:cNvSpPr>
                <p:nvPr/>
              </p:nvSpPr>
              <p:spPr bwMode="gray">
                <a:xfrm>
                  <a:off x="5245800" y="3782537"/>
                  <a:ext cx="1410162" cy="1392869"/>
                </a:xfrm>
                <a:prstGeom prst="ellipse">
                  <a:avLst/>
                </a:prstGeom>
                <a:solidFill>
                  <a:srgbClr val="FF5B59"/>
                </a:solidFill>
                <a:ln w="9525" algn="ctr">
                  <a:noFill/>
                  <a:round/>
                  <a:headEnd/>
                  <a:tailEnd/>
                </a:ln>
                <a:effectLst/>
                <a:extLst/>
              </p:spPr>
              <p:txBody>
                <a:bodyPr wrap="none" anchor="ctr"/>
                <a:lstStyle/>
                <a:p>
                  <a:pPr lvl="0" algn="ctr">
                    <a:defRPr/>
                  </a:pPr>
                  <a:r>
                    <a:rPr lang="zh-CN" altLang="en-US" sz="3200" b="1" kern="0" dirty="0" smtClean="0">
                      <a:solidFill>
                        <a:schemeClr val="bg1"/>
                      </a:solidFill>
                      <a:latin typeface="微软雅黑" pitchFamily="34" charset="-122"/>
                      <a:ea typeface="微软雅黑" pitchFamily="34" charset="-122"/>
                    </a:rPr>
                    <a:t>其他内容</a:t>
                  </a:r>
                  <a:endParaRPr lang="zh-CN" altLang="en-US" sz="3200" b="1" kern="0" dirty="0">
                    <a:solidFill>
                      <a:schemeClr val="bg1"/>
                    </a:solidFill>
                    <a:latin typeface="微软雅黑" pitchFamily="34" charset="-122"/>
                    <a:ea typeface="微软雅黑" pitchFamily="34" charset="-122"/>
                  </a:endParaRPr>
                </a:p>
              </p:txBody>
            </p:sp>
          </p:grpSp>
          <p:sp>
            <p:nvSpPr>
              <p:cNvPr id="14" name="Oval 68"/>
              <p:cNvSpPr>
                <a:spLocks noChangeArrowheads="1"/>
              </p:cNvSpPr>
              <p:nvPr/>
            </p:nvSpPr>
            <p:spPr bwMode="gray">
              <a:xfrm>
                <a:off x="3225660" y="2473076"/>
                <a:ext cx="1343023" cy="1326553"/>
              </a:xfrm>
              <a:prstGeom prst="ellipse">
                <a:avLst/>
              </a:prstGeom>
              <a:solidFill>
                <a:srgbClr val="138FC7"/>
              </a:solidFill>
              <a:ln w="9525" algn="ctr">
                <a:noFill/>
                <a:round/>
                <a:headEnd/>
                <a:tailEnd/>
              </a:ln>
              <a:effectLst/>
              <a:extLst/>
            </p:spPr>
            <p:txBody>
              <a:bodyPr wrap="none" anchor="ctr"/>
              <a:lstStyle/>
              <a:p>
                <a:pPr lvl="0" algn="ctr">
                  <a:defRPr/>
                </a:pPr>
                <a:r>
                  <a:rPr lang="zh-CN" altLang="en-US" sz="2400" b="1" kern="0" dirty="0" smtClean="0">
                    <a:solidFill>
                      <a:schemeClr val="bg1"/>
                    </a:solidFill>
                    <a:latin typeface="微软雅黑" pitchFamily="34" charset="-122"/>
                    <a:ea typeface="微软雅黑" pitchFamily="34" charset="-122"/>
                  </a:rPr>
                  <a:t>未登录</a:t>
                </a:r>
                <a:endParaRPr lang="en-US" altLang="zh-CN" sz="2400" b="1" kern="0" dirty="0" smtClean="0">
                  <a:solidFill>
                    <a:schemeClr val="bg1"/>
                  </a:solidFill>
                  <a:latin typeface="微软雅黑" pitchFamily="34" charset="-122"/>
                  <a:ea typeface="微软雅黑" pitchFamily="34" charset="-122"/>
                </a:endParaRPr>
              </a:p>
              <a:p>
                <a:pPr lvl="0" algn="ctr">
                  <a:defRPr/>
                </a:pPr>
                <a:r>
                  <a:rPr lang="zh-CN" altLang="en-US" sz="2400" b="1" kern="0" dirty="0" smtClean="0">
                    <a:solidFill>
                      <a:schemeClr val="bg1"/>
                    </a:solidFill>
                    <a:latin typeface="微软雅黑" pitchFamily="34" charset="-122"/>
                    <a:ea typeface="微软雅黑" pitchFamily="34" charset="-122"/>
                  </a:rPr>
                  <a:t>词扩展</a:t>
                </a:r>
                <a:endParaRPr lang="zh-CN" altLang="en-US" sz="2400" b="1" kern="0" dirty="0">
                  <a:solidFill>
                    <a:schemeClr val="bg1"/>
                  </a:solidFill>
                  <a:latin typeface="微软雅黑" pitchFamily="34" charset="-122"/>
                  <a:ea typeface="微软雅黑" pitchFamily="34" charset="-122"/>
                </a:endParaRPr>
              </a:p>
            </p:txBody>
          </p:sp>
        </p:grpSp>
        <p:sp>
          <p:nvSpPr>
            <p:cNvPr id="19" name="Oval 68"/>
            <p:cNvSpPr>
              <a:spLocks noChangeArrowheads="1"/>
            </p:cNvSpPr>
            <p:nvPr/>
          </p:nvSpPr>
          <p:spPr bwMode="gray">
            <a:xfrm>
              <a:off x="7459848" y="2473885"/>
              <a:ext cx="1343023" cy="1326553"/>
            </a:xfrm>
            <a:prstGeom prst="ellipse">
              <a:avLst/>
            </a:prstGeom>
            <a:solidFill>
              <a:srgbClr val="159FDD"/>
            </a:solidFill>
            <a:ln w="9525" algn="ctr">
              <a:noFill/>
              <a:round/>
              <a:headEnd/>
              <a:tailEnd/>
            </a:ln>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noProof="0" dirty="0">
                  <a:solidFill>
                    <a:schemeClr val="bg1"/>
                  </a:solidFill>
                  <a:latin typeface="微软雅黑" pitchFamily="34" charset="-122"/>
                  <a:ea typeface="微软雅黑" pitchFamily="34" charset="-122"/>
                </a:rPr>
                <a:t>同</a:t>
              </a:r>
              <a:r>
                <a:rPr lang="zh-CN" altLang="en-US" sz="2400" b="1" kern="0" noProof="0" dirty="0" smtClean="0">
                  <a:solidFill>
                    <a:schemeClr val="bg1"/>
                  </a:solidFill>
                  <a:latin typeface="微软雅黑" pitchFamily="34" charset="-122"/>
                  <a:ea typeface="微软雅黑" pitchFamily="34" charset="-122"/>
                </a:rPr>
                <a:t>对象分</a:t>
              </a:r>
              <a:endParaRPr lang="en-US" altLang="zh-CN" sz="2400" b="1" kern="0" noProof="0" dirty="0" smtClean="0">
                <a:solidFill>
                  <a:schemeClr val="bg1"/>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b="1" kern="0" noProof="0" dirty="0" smtClean="0">
                  <a:solidFill>
                    <a:schemeClr val="bg1"/>
                  </a:solidFill>
                  <a:latin typeface="微软雅黑" pitchFamily="34" charset="-122"/>
                  <a:ea typeface="微软雅黑" pitchFamily="34" charset="-122"/>
                </a:rPr>
                <a:t>句描述</a:t>
              </a:r>
              <a:endParaRPr kumimoji="0" lang="zh-CN" altLang="en-US" sz="2400"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029297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第四章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377531837"/>
              </p:ext>
            </p:extLst>
          </p:nvPr>
        </p:nvGraphicFramePr>
        <p:xfrm>
          <a:off x="434257" y="1367604"/>
          <a:ext cx="11334411" cy="5100932"/>
        </p:xfrm>
        <a:graphic>
          <a:graphicData uri="http://schemas.openxmlformats.org/drawingml/2006/table">
            <a:tbl>
              <a:tblPr firstRow="1" bandRow="1">
                <a:tableStyleId>{5C22544A-7EE6-4342-B048-85BDC9FD1C3A}</a:tableStyleId>
              </a:tblPr>
              <a:tblGrid>
                <a:gridCol w="4032486">
                  <a:extLst>
                    <a:ext uri="{9D8B030D-6E8A-4147-A177-3AD203B41FA5}">
                      <a16:colId xmlns:a16="http://schemas.microsoft.com/office/drawing/2014/main" val="20000"/>
                    </a:ext>
                  </a:extLst>
                </a:gridCol>
                <a:gridCol w="7301925">
                  <a:extLst>
                    <a:ext uri="{9D8B030D-6E8A-4147-A177-3AD203B41FA5}">
                      <a16:colId xmlns:a16="http://schemas.microsoft.com/office/drawing/2014/main" val="20001"/>
                    </a:ext>
                  </a:extLst>
                </a:gridCol>
              </a:tblGrid>
              <a:tr h="465816">
                <a:tc>
                  <a:txBody>
                    <a:bodyPr/>
                    <a:lstStyle/>
                    <a:p>
                      <a:pPr algn="ctr"/>
                      <a:r>
                        <a:rPr lang="zh-CN" altLang="en-US" sz="2400" dirty="0" smtClean="0">
                          <a:latin typeface="微软雅黑" pitchFamily="34" charset="-122"/>
                          <a:ea typeface="微软雅黑" pitchFamily="34" charset="-122"/>
                        </a:rPr>
                        <a:t>时间</a:t>
                      </a:r>
                      <a:endParaRPr lang="zh-CN" altLang="en-US" sz="2400" dirty="0">
                        <a:latin typeface="微软雅黑" pitchFamily="34" charset="-122"/>
                        <a:ea typeface="微软雅黑" pitchFamily="34" charset="-122"/>
                      </a:endParaRPr>
                    </a:p>
                  </a:txBody>
                  <a:tcPr anchor="ctr"/>
                </a:tc>
                <a:tc>
                  <a:txBody>
                    <a:bodyPr/>
                    <a:lstStyle/>
                    <a:p>
                      <a:pPr algn="ctr"/>
                      <a:r>
                        <a:rPr lang="zh-CN" altLang="en-US" sz="2400" dirty="0" smtClean="0">
                          <a:latin typeface="微软雅黑" pitchFamily="34" charset="-122"/>
                          <a:ea typeface="微软雅黑" pitchFamily="34" charset="-122"/>
                        </a:rPr>
                        <a:t>工作安排</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838468">
                <a:tc>
                  <a:txBody>
                    <a:bodyPr/>
                    <a:lstStyle/>
                    <a:p>
                      <a:pPr algn="l"/>
                      <a:r>
                        <a:rPr lang="en-US" altLang="zh-CN" sz="2400" dirty="0" smtClean="0">
                          <a:latin typeface="微软雅黑" pitchFamily="34" charset="-122"/>
                          <a:ea typeface="微软雅黑" pitchFamily="34" charset="-122"/>
                        </a:rPr>
                        <a:t>2018.9.1– 2012.10.1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评论语料、情感词典和评价对象实体字典收集以及数据清洗</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465816">
                <a:tc>
                  <a:txBody>
                    <a:bodyPr/>
                    <a:lstStyle/>
                    <a:p>
                      <a:pPr algn="l"/>
                      <a:r>
                        <a:rPr lang="en-US" altLang="zh-CN" sz="2400" dirty="0" smtClean="0">
                          <a:latin typeface="微软雅黑" pitchFamily="34" charset="-122"/>
                          <a:ea typeface="微软雅黑" pitchFamily="34" charset="-122"/>
                        </a:rPr>
                        <a:t>2018.10.2– 2018.11.1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清洗收集到的数据</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465816">
                <a:tc>
                  <a:txBody>
                    <a:bodyPr/>
                    <a:lstStyle/>
                    <a:p>
                      <a:pPr algn="l"/>
                      <a:r>
                        <a:rPr lang="en-US" altLang="zh-CN" sz="2400" dirty="0" smtClean="0">
                          <a:latin typeface="微软雅黑" pitchFamily="34" charset="-122"/>
                          <a:ea typeface="微软雅黑" pitchFamily="34" charset="-122"/>
                        </a:rPr>
                        <a:t>2018.11.2</a:t>
                      </a:r>
                      <a:r>
                        <a:rPr lang="en-US" altLang="zh-CN" sz="2400" baseline="0" dirty="0" smtClean="0">
                          <a:latin typeface="微软雅黑" pitchFamily="34" charset="-122"/>
                          <a:ea typeface="微软雅黑" pitchFamily="34" charset="-122"/>
                        </a:rPr>
                        <a:t>– 2019.1.1</a:t>
                      </a:r>
                      <a:endParaRPr lang="zh-CN" altLang="en-US" sz="240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itchFamily="34" charset="-122"/>
                          <a:ea typeface="微软雅黑" pitchFamily="34" charset="-122"/>
                        </a:rPr>
                        <a:t>构建情感分析、依存句法分析、评价对象语料</a:t>
                      </a:r>
                    </a:p>
                  </a:txBody>
                  <a:tcPr anchor="ctr"/>
                </a:tc>
                <a:extLst>
                  <a:ext uri="{0D108BD9-81ED-4DB2-BD59-A6C34878D82A}">
                    <a16:rowId xmlns:a16="http://schemas.microsoft.com/office/drawing/2014/main" val="10003"/>
                  </a:ext>
                </a:extLst>
              </a:tr>
              <a:tr h="465816">
                <a:tc>
                  <a:txBody>
                    <a:bodyPr/>
                    <a:lstStyle/>
                    <a:p>
                      <a:pPr algn="l"/>
                      <a:r>
                        <a:rPr lang="en-US" altLang="zh-CN" sz="2400" dirty="0" smtClean="0">
                          <a:latin typeface="微软雅黑" pitchFamily="34" charset="-122"/>
                          <a:ea typeface="微软雅黑" pitchFamily="34" charset="-122"/>
                        </a:rPr>
                        <a:t>2019. 1.2–</a:t>
                      </a:r>
                      <a:r>
                        <a:rPr lang="en-US" altLang="zh-CN" sz="2400" baseline="0" dirty="0" smtClean="0">
                          <a:latin typeface="微软雅黑" pitchFamily="34" charset="-122"/>
                          <a:ea typeface="微软雅黑" pitchFamily="34" charset="-122"/>
                        </a:rPr>
                        <a:t> 2019.2.1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特征提取</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465816">
                <a:tc>
                  <a:txBody>
                    <a:bodyPr/>
                    <a:lstStyle/>
                    <a:p>
                      <a:pPr algn="l"/>
                      <a:r>
                        <a:rPr lang="en-US" altLang="zh-CN" sz="2400" dirty="0" smtClean="0">
                          <a:latin typeface="微软雅黑" pitchFamily="34" charset="-122"/>
                          <a:ea typeface="微软雅黑" pitchFamily="34" charset="-122"/>
                        </a:rPr>
                        <a:t>2019. 2.1–</a:t>
                      </a:r>
                      <a:r>
                        <a:rPr lang="en-US" altLang="zh-CN" sz="2400" baseline="0" dirty="0" smtClean="0">
                          <a:latin typeface="微软雅黑" pitchFamily="34" charset="-122"/>
                          <a:ea typeface="微软雅黑" pitchFamily="34" charset="-122"/>
                        </a:rPr>
                        <a:t> 2019.4.1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评价对象模型的构建、测试和特征选择</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5"/>
                  </a:ext>
                </a:extLst>
              </a:tr>
              <a:tr h="465816">
                <a:tc>
                  <a:txBody>
                    <a:bodyPr/>
                    <a:lstStyle/>
                    <a:p>
                      <a:pPr algn="l"/>
                      <a:r>
                        <a:rPr lang="en-US" altLang="zh-CN" sz="2400" dirty="0" smtClean="0">
                          <a:latin typeface="微软雅黑" pitchFamily="34" charset="-122"/>
                          <a:ea typeface="微软雅黑" pitchFamily="34" charset="-122"/>
                        </a:rPr>
                        <a:t>2019.4.2 – 2019.6.1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情感分析模型的构建、测试和特征提取</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6"/>
                  </a:ext>
                </a:extLst>
              </a:tr>
              <a:tr h="465816">
                <a:tc>
                  <a:txBody>
                    <a:bodyPr/>
                    <a:lstStyle/>
                    <a:p>
                      <a:pPr algn="l"/>
                      <a:r>
                        <a:rPr lang="en-US" altLang="zh-CN" sz="2400" dirty="0" smtClean="0">
                          <a:latin typeface="微软雅黑" pitchFamily="34" charset="-122"/>
                          <a:ea typeface="微软雅黑" pitchFamily="34" charset="-122"/>
                        </a:rPr>
                        <a:t>2019.6.2</a:t>
                      </a:r>
                      <a:r>
                        <a:rPr lang="en-US" altLang="zh-CN" sz="2400" baseline="0" dirty="0" smtClean="0">
                          <a:latin typeface="微软雅黑" pitchFamily="34" charset="-122"/>
                          <a:ea typeface="微软雅黑" pitchFamily="34" charset="-122"/>
                        </a:rPr>
                        <a:t> – 2019.7.1</a:t>
                      </a:r>
                      <a:endParaRPr lang="zh-CN" altLang="en-US" sz="2400" dirty="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准备中期答辩论文和</a:t>
                      </a:r>
                      <a:r>
                        <a:rPr lang="en-US" altLang="zh-CN" sz="2400" dirty="0" err="1" smtClean="0">
                          <a:latin typeface="微软雅黑" pitchFamily="34" charset="-122"/>
                          <a:ea typeface="微软雅黑" pitchFamily="34" charset="-122"/>
                        </a:rPr>
                        <a:t>ppt</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7"/>
                  </a:ext>
                </a:extLst>
              </a:tr>
              <a:tr h="500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itchFamily="34" charset="-122"/>
                          <a:ea typeface="微软雅黑" pitchFamily="34" charset="-122"/>
                        </a:rPr>
                        <a:t>2019.7.2</a:t>
                      </a:r>
                      <a:r>
                        <a:rPr lang="en-US" altLang="zh-CN" sz="2400" baseline="0" dirty="0" smtClean="0">
                          <a:latin typeface="微软雅黑" pitchFamily="34" charset="-122"/>
                          <a:ea typeface="微软雅黑" pitchFamily="34" charset="-122"/>
                        </a:rPr>
                        <a:t> – 2019.9.1</a:t>
                      </a:r>
                      <a:endParaRPr lang="zh-CN" altLang="en-US" sz="2400" dirty="0" smtClean="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开发界面系统</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8"/>
                  </a:ext>
                </a:extLst>
              </a:tr>
              <a:tr h="500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itchFamily="34" charset="-122"/>
                          <a:ea typeface="微软雅黑" pitchFamily="34" charset="-122"/>
                        </a:rPr>
                        <a:t>2019.9.2</a:t>
                      </a:r>
                      <a:r>
                        <a:rPr lang="en-US" altLang="zh-CN" sz="2400" baseline="0" dirty="0" smtClean="0">
                          <a:latin typeface="微软雅黑" pitchFamily="34" charset="-122"/>
                          <a:ea typeface="微软雅黑" pitchFamily="34" charset="-122"/>
                        </a:rPr>
                        <a:t> – 2020.6.1</a:t>
                      </a:r>
                      <a:endParaRPr lang="zh-CN" altLang="en-US" sz="2400" dirty="0" smtClean="0">
                        <a:latin typeface="微软雅黑" pitchFamily="34" charset="-122"/>
                        <a:ea typeface="微软雅黑" pitchFamily="34" charset="-122"/>
                      </a:endParaRPr>
                    </a:p>
                  </a:txBody>
                  <a:tcPr anchor="ctr"/>
                </a:tc>
                <a:tc>
                  <a:txBody>
                    <a:bodyPr/>
                    <a:lstStyle/>
                    <a:p>
                      <a:pPr algn="l"/>
                      <a:r>
                        <a:rPr lang="zh-CN" altLang="en-US" sz="2400" dirty="0" smtClean="0">
                          <a:latin typeface="微软雅黑" pitchFamily="34" charset="-122"/>
                          <a:ea typeface="微软雅黑" pitchFamily="34" charset="-122"/>
                        </a:rPr>
                        <a:t>准备最终答辩</a:t>
                      </a:r>
                      <a:r>
                        <a:rPr lang="en-US" altLang="zh-CN" sz="2400" dirty="0" err="1" smtClean="0">
                          <a:latin typeface="微软雅黑" pitchFamily="34" charset="-122"/>
                          <a:ea typeface="微软雅黑" pitchFamily="34" charset="-122"/>
                        </a:rPr>
                        <a:t>ppt</a:t>
                      </a:r>
                      <a:r>
                        <a:rPr lang="zh-CN" altLang="en-US" sz="2400" dirty="0" smtClean="0">
                          <a:latin typeface="微软雅黑" pitchFamily="34" charset="-122"/>
                          <a:ea typeface="微软雅黑" pitchFamily="34" charset="-122"/>
                        </a:rPr>
                        <a:t>和毕业论文</a:t>
                      </a:r>
                      <a:endParaRPr lang="zh-CN" altLang="en-US" sz="2400" dirty="0">
                        <a:latin typeface="微软雅黑" pitchFamily="34" charset="-122"/>
                        <a:ea typeface="微软雅黑" pitchFamily="34" charset="-122"/>
                      </a:endParaRP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41534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678124" cy="630942"/>
          </a:xfrm>
          <a:prstGeom prst="rect">
            <a:avLst/>
          </a:prstGeom>
          <a:noFill/>
        </p:spPr>
        <p:txBody>
          <a:bodyPr wrap="square" rtlCol="0">
            <a:spAutoFit/>
          </a:bodyPr>
          <a:lstStyle/>
          <a:p>
            <a:pPr algn="ctr"/>
            <a:r>
              <a:rPr lang="zh-CN" altLang="en-US" sz="3500" b="1" dirty="0">
                <a:solidFill>
                  <a:schemeClr val="bg1"/>
                </a:solidFill>
                <a:latin typeface="微软雅黑" panose="020B0503020204020204" pitchFamily="34" charset="-122"/>
                <a:ea typeface="微软雅黑" panose="020B0503020204020204" pitchFamily="34" charset="-122"/>
              </a:rPr>
              <a:t>参考文献</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7725" y="1101561"/>
            <a:ext cx="11371225" cy="5632311"/>
          </a:xfrm>
          <a:prstGeom prst="rect">
            <a:avLst/>
          </a:prstGeom>
        </p:spPr>
        <p:txBody>
          <a:bodyPr wrap="square">
            <a:spAutoFit/>
          </a:bodyPr>
          <a:lstStyle/>
          <a:p>
            <a:r>
              <a:rPr lang="en-US" altLang="zh-CN" b="1" dirty="0">
                <a:solidFill>
                  <a:schemeClr val="bg1"/>
                </a:solidFill>
                <a:latin typeface="微软雅黑" pitchFamily="34" charset="-122"/>
                <a:ea typeface="微软雅黑" pitchFamily="34" charset="-122"/>
              </a:rPr>
              <a:t>[1] Hu M, Liu B. Mining and summarizing customer reviews[C]//Proceedings of the tenth ACM SIGKDD international conference on Knowledge discovery and data mining. ACM, 2004: 168-177</a:t>
            </a:r>
          </a:p>
          <a:p>
            <a:r>
              <a:rPr lang="en-US" altLang="zh-CN" b="1" dirty="0">
                <a:solidFill>
                  <a:schemeClr val="bg1"/>
                </a:solidFill>
                <a:latin typeface="微软雅黑" pitchFamily="34" charset="-122"/>
                <a:ea typeface="微软雅黑" pitchFamily="34" charset="-122"/>
              </a:rPr>
              <a:t>[2] Wong T L, Lam W. Hot Item Mining and Summarization from Multiple Auction Web Sites[C]// IEEE International Conference on Data Mining. IEEE Computer Society, 2005:797-800.</a:t>
            </a:r>
          </a:p>
          <a:p>
            <a:r>
              <a:rPr lang="en-US" altLang="zh-CN" b="1" dirty="0">
                <a:solidFill>
                  <a:schemeClr val="bg1"/>
                </a:solidFill>
                <a:latin typeface="微软雅黑" pitchFamily="34" charset="-122"/>
                <a:ea typeface="微软雅黑" pitchFamily="34" charset="-122"/>
              </a:rPr>
              <a:t>[3] </a:t>
            </a:r>
            <a:r>
              <a:rPr lang="en-US" altLang="zh-CN" b="1" dirty="0" err="1">
                <a:solidFill>
                  <a:schemeClr val="bg1"/>
                </a:solidFill>
                <a:latin typeface="微软雅黑" pitchFamily="34" charset="-122"/>
                <a:ea typeface="微软雅黑" pitchFamily="34" charset="-122"/>
              </a:rPr>
              <a:t>Irsoy</a:t>
            </a:r>
            <a:r>
              <a:rPr lang="en-US" altLang="zh-CN" b="1" dirty="0">
                <a:solidFill>
                  <a:schemeClr val="bg1"/>
                </a:solidFill>
                <a:latin typeface="微软雅黑" pitchFamily="34" charset="-122"/>
                <a:ea typeface="微软雅黑" pitchFamily="34" charset="-122"/>
              </a:rPr>
              <a:t> O, </a:t>
            </a:r>
            <a:r>
              <a:rPr lang="en-US" altLang="zh-CN" b="1" dirty="0" err="1">
                <a:solidFill>
                  <a:schemeClr val="bg1"/>
                </a:solidFill>
                <a:latin typeface="微软雅黑" pitchFamily="34" charset="-122"/>
                <a:ea typeface="微软雅黑" pitchFamily="34" charset="-122"/>
              </a:rPr>
              <a:t>Cardie</a:t>
            </a:r>
            <a:r>
              <a:rPr lang="en-US" altLang="zh-CN" b="1" dirty="0">
                <a:solidFill>
                  <a:schemeClr val="bg1"/>
                </a:solidFill>
                <a:latin typeface="微软雅黑" pitchFamily="34" charset="-122"/>
                <a:ea typeface="微软雅黑" pitchFamily="34" charset="-122"/>
              </a:rPr>
              <a:t> C. Opinion Mining with Deep Recurrent Neural Networks[C]//EMNLP. 2014: 720-728.</a:t>
            </a:r>
          </a:p>
          <a:p>
            <a:r>
              <a:rPr lang="en-US" altLang="zh-CN" b="1" dirty="0">
                <a:solidFill>
                  <a:schemeClr val="bg1"/>
                </a:solidFill>
                <a:latin typeface="微软雅黑" pitchFamily="34" charset="-122"/>
                <a:ea typeface="微软雅黑" pitchFamily="34" charset="-122"/>
              </a:rPr>
              <a:t>[4] Wagner J, </a:t>
            </a:r>
            <a:r>
              <a:rPr lang="en-US" altLang="zh-CN" b="1" dirty="0" err="1">
                <a:solidFill>
                  <a:schemeClr val="bg1"/>
                </a:solidFill>
                <a:latin typeface="微软雅黑" pitchFamily="34" charset="-122"/>
                <a:ea typeface="微软雅黑" pitchFamily="34" charset="-122"/>
              </a:rPr>
              <a:t>Arora</a:t>
            </a:r>
            <a:r>
              <a:rPr lang="en-US" altLang="zh-CN" b="1" dirty="0">
                <a:solidFill>
                  <a:schemeClr val="bg1"/>
                </a:solidFill>
                <a:latin typeface="微软雅黑" pitchFamily="34" charset="-122"/>
                <a:ea typeface="微软雅黑" pitchFamily="34" charset="-122"/>
              </a:rPr>
              <a:t> P, Cortes S, et al. </a:t>
            </a:r>
            <a:r>
              <a:rPr lang="en-US" altLang="zh-CN" b="1" dirty="0" err="1">
                <a:solidFill>
                  <a:schemeClr val="bg1"/>
                </a:solidFill>
                <a:latin typeface="微软雅黑" pitchFamily="34" charset="-122"/>
                <a:ea typeface="微软雅黑" pitchFamily="34" charset="-122"/>
              </a:rPr>
              <a:t>Dcu</a:t>
            </a:r>
            <a:r>
              <a:rPr lang="en-US" altLang="zh-CN" b="1" dirty="0">
                <a:solidFill>
                  <a:schemeClr val="bg1"/>
                </a:solidFill>
                <a:latin typeface="微软雅黑" pitchFamily="34" charset="-122"/>
                <a:ea typeface="微软雅黑" pitchFamily="34" charset="-122"/>
              </a:rPr>
              <a:t>: Aspect -based polarity classification for </a:t>
            </a:r>
            <a:r>
              <a:rPr lang="en-US" altLang="zh-CN" b="1" dirty="0" err="1">
                <a:solidFill>
                  <a:schemeClr val="bg1"/>
                </a:solidFill>
                <a:latin typeface="微软雅黑" pitchFamily="34" charset="-122"/>
                <a:ea typeface="微软雅黑" pitchFamily="34" charset="-122"/>
              </a:rPr>
              <a:t>semeval</a:t>
            </a:r>
            <a:r>
              <a:rPr lang="en-US" altLang="zh-CN" b="1" dirty="0">
                <a:solidFill>
                  <a:schemeClr val="bg1"/>
                </a:solidFill>
                <a:latin typeface="微软雅黑" pitchFamily="34" charset="-122"/>
                <a:ea typeface="微软雅黑" pitchFamily="34" charset="-122"/>
              </a:rPr>
              <a:t> task 4[J]. 2014.</a:t>
            </a:r>
          </a:p>
          <a:p>
            <a:r>
              <a:rPr lang="en-US" altLang="zh-CN" b="1" dirty="0">
                <a:solidFill>
                  <a:schemeClr val="bg1"/>
                </a:solidFill>
                <a:latin typeface="微软雅黑" pitchFamily="34" charset="-122"/>
                <a:ea typeface="微软雅黑" pitchFamily="34" charset="-122"/>
              </a:rPr>
              <a:t>[5] </a:t>
            </a:r>
            <a:r>
              <a:rPr lang="zh-CN" altLang="en-US" b="1" dirty="0">
                <a:solidFill>
                  <a:schemeClr val="bg1"/>
                </a:solidFill>
                <a:latin typeface="微软雅黑" pitchFamily="34" charset="-122"/>
                <a:ea typeface="微软雅黑" pitchFamily="34" charset="-122"/>
              </a:rPr>
              <a:t>陈炳丰</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郝志峰</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蔡瑞初</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温雯</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王丽娟</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黄浩</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蔡晓凤</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面向汽车评论的细粒度情感分析方法研究</a:t>
            </a:r>
            <a:r>
              <a:rPr lang="en-US" altLang="zh-CN" b="1" dirty="0">
                <a:solidFill>
                  <a:schemeClr val="bg1"/>
                </a:solidFill>
                <a:latin typeface="微软雅黑" pitchFamily="34" charset="-122"/>
                <a:ea typeface="微软雅黑" pitchFamily="34" charset="-122"/>
              </a:rPr>
              <a:t>[J].</a:t>
            </a:r>
            <a:r>
              <a:rPr lang="zh-CN" altLang="en-US" b="1" dirty="0">
                <a:solidFill>
                  <a:schemeClr val="bg1"/>
                </a:solidFill>
                <a:latin typeface="微软雅黑" pitchFamily="34" charset="-122"/>
                <a:ea typeface="微软雅黑" pitchFamily="34" charset="-122"/>
              </a:rPr>
              <a:t>广东工业大学学报</a:t>
            </a:r>
            <a:r>
              <a:rPr lang="en-US" altLang="zh-CN" b="1" dirty="0">
                <a:solidFill>
                  <a:schemeClr val="bg1"/>
                </a:solidFill>
                <a:latin typeface="微软雅黑" pitchFamily="34" charset="-122"/>
                <a:ea typeface="微软雅黑" pitchFamily="34" charset="-122"/>
              </a:rPr>
              <a:t>2017,34(03):8-14.</a:t>
            </a:r>
          </a:p>
          <a:p>
            <a:r>
              <a:rPr lang="en-US" altLang="zh-CN" b="1" dirty="0">
                <a:solidFill>
                  <a:schemeClr val="bg1"/>
                </a:solidFill>
                <a:latin typeface="微软雅黑" pitchFamily="34" charset="-122"/>
                <a:ea typeface="微软雅黑" pitchFamily="34" charset="-122"/>
              </a:rPr>
              <a:t>[6] </a:t>
            </a:r>
            <a:r>
              <a:rPr lang="zh-CN" altLang="en-US" b="1" dirty="0">
                <a:solidFill>
                  <a:schemeClr val="bg1"/>
                </a:solidFill>
                <a:latin typeface="微软雅黑" pitchFamily="34" charset="-122"/>
                <a:ea typeface="微软雅黑" pitchFamily="34" charset="-122"/>
              </a:rPr>
              <a:t>杨森</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基于领域知识的评价对象抽取研究</a:t>
            </a:r>
            <a:r>
              <a:rPr lang="en-US" altLang="zh-CN" b="1" dirty="0">
                <a:solidFill>
                  <a:schemeClr val="bg1"/>
                </a:solidFill>
                <a:latin typeface="微软雅黑" pitchFamily="34" charset="-122"/>
                <a:ea typeface="微软雅黑" pitchFamily="34" charset="-122"/>
              </a:rPr>
              <a:t>[D].</a:t>
            </a:r>
            <a:r>
              <a:rPr lang="zh-CN" altLang="en-US" b="1" dirty="0">
                <a:solidFill>
                  <a:schemeClr val="bg1"/>
                </a:solidFill>
                <a:latin typeface="微软雅黑" pitchFamily="34" charset="-122"/>
                <a:ea typeface="微软雅黑" pitchFamily="34" charset="-122"/>
              </a:rPr>
              <a:t>北京理工大学</a:t>
            </a:r>
            <a:r>
              <a:rPr lang="en-US" altLang="zh-CN" b="1" dirty="0">
                <a:solidFill>
                  <a:schemeClr val="bg1"/>
                </a:solidFill>
                <a:latin typeface="微软雅黑" pitchFamily="34" charset="-122"/>
                <a:ea typeface="微软雅黑" pitchFamily="34" charset="-122"/>
              </a:rPr>
              <a:t>,2015.</a:t>
            </a:r>
          </a:p>
          <a:p>
            <a:r>
              <a:rPr lang="en-US" altLang="zh-CN" b="1" dirty="0">
                <a:solidFill>
                  <a:schemeClr val="bg1"/>
                </a:solidFill>
                <a:latin typeface="微软雅黑" pitchFamily="34" charset="-122"/>
                <a:ea typeface="微软雅黑" pitchFamily="34" charset="-122"/>
              </a:rPr>
              <a:t>[7] </a:t>
            </a:r>
            <a:r>
              <a:rPr lang="en-US" altLang="zh-CN" b="1" dirty="0" err="1">
                <a:solidFill>
                  <a:schemeClr val="bg1"/>
                </a:solidFill>
                <a:latin typeface="微软雅黑" pitchFamily="34" charset="-122"/>
                <a:ea typeface="微软雅黑" pitchFamily="34" charset="-122"/>
              </a:rPr>
              <a:t>Popescu</a:t>
            </a:r>
            <a:r>
              <a:rPr lang="en-US" altLang="zh-CN" b="1" dirty="0">
                <a:solidFill>
                  <a:schemeClr val="bg1"/>
                </a:solidFill>
                <a:latin typeface="微软雅黑" pitchFamily="34" charset="-122"/>
                <a:ea typeface="微软雅黑" pitchFamily="34" charset="-122"/>
              </a:rPr>
              <a:t> A M, </a:t>
            </a:r>
            <a:r>
              <a:rPr lang="en-US" altLang="zh-CN" b="1" dirty="0" err="1">
                <a:solidFill>
                  <a:schemeClr val="bg1"/>
                </a:solidFill>
                <a:latin typeface="微软雅黑" pitchFamily="34" charset="-122"/>
                <a:ea typeface="微软雅黑" pitchFamily="34" charset="-122"/>
              </a:rPr>
              <a:t>Etzioni</a:t>
            </a:r>
            <a:r>
              <a:rPr lang="en-US" altLang="zh-CN" b="1" dirty="0">
                <a:solidFill>
                  <a:schemeClr val="bg1"/>
                </a:solidFill>
                <a:latin typeface="微软雅黑" pitchFamily="34" charset="-122"/>
                <a:ea typeface="微软雅黑" pitchFamily="34" charset="-122"/>
              </a:rPr>
              <a:t> O. Extracting product features and opinions from reviews[M]//Natural language processing and text mining. Springer London, 2007: 9-28.</a:t>
            </a:r>
          </a:p>
          <a:p>
            <a:r>
              <a:rPr lang="en-US" altLang="zh-CN" b="1" dirty="0">
                <a:solidFill>
                  <a:schemeClr val="bg1"/>
                </a:solidFill>
                <a:latin typeface="微软雅黑" pitchFamily="34" charset="-122"/>
                <a:ea typeface="微软雅黑" pitchFamily="34" charset="-122"/>
              </a:rPr>
              <a:t>[8] </a:t>
            </a:r>
            <a:r>
              <a:rPr lang="en-US" altLang="zh-CN" b="1" dirty="0" err="1">
                <a:solidFill>
                  <a:schemeClr val="bg1"/>
                </a:solidFill>
                <a:latin typeface="微软雅黑" pitchFamily="34" charset="-122"/>
                <a:ea typeface="微软雅黑" pitchFamily="34" charset="-122"/>
              </a:rPr>
              <a:t>Soni</a:t>
            </a:r>
            <a:r>
              <a:rPr lang="en-US" altLang="zh-CN" b="1" dirty="0">
                <a:solidFill>
                  <a:schemeClr val="bg1"/>
                </a:solidFill>
                <a:latin typeface="微软雅黑" pitchFamily="34" charset="-122"/>
                <a:ea typeface="微软雅黑" pitchFamily="34" charset="-122"/>
              </a:rPr>
              <a:t> S, </a:t>
            </a:r>
            <a:r>
              <a:rPr lang="en-US" altLang="zh-CN" b="1" dirty="0" err="1">
                <a:solidFill>
                  <a:schemeClr val="bg1"/>
                </a:solidFill>
                <a:latin typeface="微软雅黑" pitchFamily="34" charset="-122"/>
                <a:ea typeface="微软雅黑" pitchFamily="34" charset="-122"/>
              </a:rPr>
              <a:t>Sharaff</a:t>
            </a:r>
            <a:r>
              <a:rPr lang="en-US" altLang="zh-CN" b="1" dirty="0">
                <a:solidFill>
                  <a:schemeClr val="bg1"/>
                </a:solidFill>
                <a:latin typeface="微软雅黑" pitchFamily="34" charset="-122"/>
                <a:ea typeface="微软雅黑" pitchFamily="34" charset="-122"/>
              </a:rPr>
              <a:t> A. Sentiment Analysis of Customer Reviews based on Hidden Markov Model[C]// International </a:t>
            </a:r>
            <a:r>
              <a:rPr lang="en-US" altLang="zh-CN" b="1" dirty="0" smtClean="0">
                <a:solidFill>
                  <a:schemeClr val="bg1"/>
                </a:solidFill>
                <a:latin typeface="微软雅黑" pitchFamily="34" charset="-122"/>
                <a:ea typeface="微软雅黑" pitchFamily="34" charset="-122"/>
              </a:rPr>
              <a:t>Conference </a:t>
            </a:r>
            <a:r>
              <a:rPr lang="en-US" altLang="zh-CN" b="1" dirty="0">
                <a:solidFill>
                  <a:schemeClr val="bg1"/>
                </a:solidFill>
                <a:latin typeface="微软雅黑" pitchFamily="34" charset="-122"/>
                <a:ea typeface="微软雅黑" pitchFamily="34" charset="-122"/>
              </a:rPr>
              <a:t>on Advanced Research in Computer Science Engineering &amp; Technology. ACM, 2015:12 .</a:t>
            </a:r>
          </a:p>
          <a:p>
            <a:r>
              <a:rPr lang="en-US" altLang="zh-CN" b="1" dirty="0">
                <a:solidFill>
                  <a:schemeClr val="bg1"/>
                </a:solidFill>
                <a:latin typeface="微软雅黑" pitchFamily="34" charset="-122"/>
                <a:ea typeface="微软雅黑" pitchFamily="34" charset="-122"/>
              </a:rPr>
              <a:t>[9] </a:t>
            </a:r>
            <a:r>
              <a:rPr lang="zh-CN" altLang="en-US" b="1" dirty="0">
                <a:solidFill>
                  <a:schemeClr val="bg1"/>
                </a:solidFill>
                <a:latin typeface="微软雅黑" pitchFamily="34" charset="-122"/>
                <a:ea typeface="微软雅黑" pitchFamily="34" charset="-122"/>
              </a:rPr>
              <a:t>张婷婷</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面向餐馆评论的情感分析关键技术研究</a:t>
            </a:r>
            <a:r>
              <a:rPr lang="en-US" altLang="zh-CN" b="1" dirty="0">
                <a:solidFill>
                  <a:schemeClr val="bg1"/>
                </a:solidFill>
                <a:latin typeface="微软雅黑" pitchFamily="34" charset="-122"/>
                <a:ea typeface="微软雅黑" pitchFamily="34" charset="-122"/>
              </a:rPr>
              <a:t>[D].</a:t>
            </a:r>
            <a:r>
              <a:rPr lang="zh-CN" altLang="en-US" b="1" dirty="0">
                <a:solidFill>
                  <a:schemeClr val="bg1"/>
                </a:solidFill>
                <a:latin typeface="微软雅黑" pitchFamily="34" charset="-122"/>
                <a:ea typeface="微软雅黑" pitchFamily="34" charset="-122"/>
              </a:rPr>
              <a:t>哈尔滨工业大学</a:t>
            </a:r>
            <a:r>
              <a:rPr lang="en-US" altLang="zh-CN" b="1" dirty="0">
                <a:solidFill>
                  <a:schemeClr val="bg1"/>
                </a:solidFill>
                <a:latin typeface="微软雅黑" pitchFamily="34" charset="-122"/>
                <a:ea typeface="微软雅黑" pitchFamily="34" charset="-122"/>
              </a:rPr>
              <a:t>,2017.</a:t>
            </a:r>
          </a:p>
          <a:p>
            <a:r>
              <a:rPr lang="en-US" altLang="zh-CN" b="1" dirty="0">
                <a:solidFill>
                  <a:schemeClr val="bg1"/>
                </a:solidFill>
                <a:latin typeface="微软雅黑" pitchFamily="34" charset="-122"/>
                <a:ea typeface="微软雅黑" pitchFamily="34" charset="-122"/>
              </a:rPr>
              <a:t>[10] Yu, </a:t>
            </a:r>
            <a:r>
              <a:rPr lang="en-US" altLang="zh-CN" b="1" dirty="0" err="1">
                <a:solidFill>
                  <a:schemeClr val="bg1"/>
                </a:solidFill>
                <a:latin typeface="微软雅黑" pitchFamily="34" charset="-122"/>
                <a:ea typeface="微软雅黑" pitchFamily="34" charset="-122"/>
              </a:rPr>
              <a:t>Jianfei</a:t>
            </a:r>
            <a:r>
              <a:rPr lang="en-US" altLang="zh-CN" b="1" dirty="0">
                <a:solidFill>
                  <a:schemeClr val="bg1"/>
                </a:solidFill>
                <a:latin typeface="微软雅黑" pitchFamily="34" charset="-122"/>
                <a:ea typeface="微软雅黑" pitchFamily="34" charset="-122"/>
              </a:rPr>
              <a:t>, et al. "</a:t>
            </a:r>
            <a:r>
              <a:rPr lang="en-US" altLang="zh-CN" b="1" dirty="0" err="1">
                <a:solidFill>
                  <a:schemeClr val="bg1"/>
                </a:solidFill>
                <a:latin typeface="微软雅黑" pitchFamily="34" charset="-122"/>
                <a:ea typeface="微软雅黑" pitchFamily="34" charset="-122"/>
              </a:rPr>
              <a:t>Modelling</a:t>
            </a:r>
            <a:r>
              <a:rPr lang="en-US" altLang="zh-CN" b="1" dirty="0">
                <a:solidFill>
                  <a:schemeClr val="bg1"/>
                </a:solidFill>
                <a:latin typeface="微软雅黑" pitchFamily="34" charset="-122"/>
                <a:ea typeface="微软雅黑" pitchFamily="34" charset="-122"/>
              </a:rPr>
              <a:t> domain relationships for transfer learning on retrieval-based question answering systems in e-commerce." Proceedings of the Eleventh ACM International Conference on Web Search and Data Mining. ACM, 2018</a:t>
            </a:r>
            <a:r>
              <a:rPr lang="en-US" altLang="zh-CN" b="1" dirty="0" smtClean="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74317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66628" y="2736334"/>
            <a:ext cx="3865161" cy="1323439"/>
          </a:xfrm>
          <a:prstGeom prst="rect">
            <a:avLst/>
          </a:prstGeom>
        </p:spPr>
        <p:txBody>
          <a:bodyPr wrap="none">
            <a:spAutoFit/>
          </a:bodyPr>
          <a:lstStyle/>
          <a:p>
            <a:r>
              <a:rPr lang="en-US" altLang="zh-CN" sz="8000" b="1" dirty="0">
                <a:solidFill>
                  <a:srgbClr val="1286BA"/>
                </a:solidFill>
                <a:latin typeface="微软雅黑" panose="020B0503020204020204" pitchFamily="34" charset="-122"/>
                <a:ea typeface="微软雅黑" panose="020B0503020204020204" pitchFamily="34" charset="-122"/>
              </a:rPr>
              <a:t>Thanks</a:t>
            </a:r>
            <a:endParaRPr lang="zh-CN" altLang="en-US" sz="8000" b="1" dirty="0">
              <a:solidFill>
                <a:srgbClr val="1286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9396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9"/>
          <p:cNvSpPr txBox="1"/>
          <p:nvPr/>
        </p:nvSpPr>
        <p:spPr>
          <a:xfrm>
            <a:off x="6728118" y="5574980"/>
            <a:ext cx="1826141" cy="584775"/>
          </a:xfrm>
          <a:prstGeom prst="rect">
            <a:avLst/>
          </a:prstGeom>
          <a:noFill/>
        </p:spPr>
        <p:txBody>
          <a:bodyPr wrap="square" rtlCol="0">
            <a:spAutoFit/>
          </a:bodyPr>
          <a:lstStyle/>
          <a:p>
            <a:r>
              <a:rPr lang="zh-CN" altLang="en-US" sz="3200" b="1" dirty="0" smtClean="0">
                <a:solidFill>
                  <a:schemeClr val="bg2"/>
                </a:solidFill>
                <a:latin typeface="微软雅黑" pitchFamily="34" charset="-122"/>
                <a:ea typeface="微软雅黑" pitchFamily="34" charset="-122"/>
              </a:rPr>
              <a:t>行业现状</a:t>
            </a:r>
            <a:endParaRPr lang="zh-CN" altLang="en-US" sz="3200" b="1" dirty="0">
              <a:solidFill>
                <a:schemeClr val="bg2"/>
              </a:solidFill>
              <a:latin typeface="微软雅黑" pitchFamily="34" charset="-122"/>
              <a:ea typeface="微软雅黑" pitchFamily="34" charset="-122"/>
            </a:endParaRPr>
          </a:p>
        </p:txBody>
      </p:sp>
      <p:grpSp>
        <p:nvGrpSpPr>
          <p:cNvPr id="48" name="组合 47"/>
          <p:cNvGrpSpPr/>
          <p:nvPr/>
        </p:nvGrpSpPr>
        <p:grpSpPr>
          <a:xfrm>
            <a:off x="5832232" y="1731655"/>
            <a:ext cx="350365" cy="4244574"/>
            <a:chOff x="6032873" y="1880798"/>
            <a:chExt cx="180975" cy="2082042"/>
          </a:xfrm>
          <a:solidFill>
            <a:srgbClr val="FF5B59"/>
          </a:solidFill>
        </p:grpSpPr>
        <p:sp>
          <p:nvSpPr>
            <p:cNvPr id="49" name="直接连接符 14"/>
            <p:cNvSpPr>
              <a:spLocks noChangeShapeType="1"/>
            </p:cNvSpPr>
            <p:nvPr/>
          </p:nvSpPr>
          <p:spPr bwMode="auto">
            <a:xfrm>
              <a:off x="6123362" y="1897848"/>
              <a:ext cx="0" cy="2064992"/>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3" y="3189270"/>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4" name="TextBox 49"/>
          <p:cNvSpPr txBox="1"/>
          <p:nvPr/>
        </p:nvSpPr>
        <p:spPr>
          <a:xfrm>
            <a:off x="6728119" y="1732045"/>
            <a:ext cx="1826141"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背景介绍</a:t>
            </a:r>
            <a:endParaRPr lang="zh-CN" altLang="en-US" sz="3200" b="1" dirty="0">
              <a:solidFill>
                <a:schemeClr val="bg2"/>
              </a:solidFill>
              <a:latin typeface="微软雅黑" pitchFamily="34" charset="-122"/>
              <a:ea typeface="微软雅黑" pitchFamily="34" charset="-122"/>
            </a:endParaRPr>
          </a:p>
        </p:txBody>
      </p:sp>
      <p:sp>
        <p:nvSpPr>
          <p:cNvPr id="55" name="文本框 54"/>
          <p:cNvSpPr txBox="1"/>
          <p:nvPr/>
        </p:nvSpPr>
        <p:spPr>
          <a:xfrm>
            <a:off x="1022231" y="3342398"/>
            <a:ext cx="3773854"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a:t>
            </a:r>
            <a:r>
              <a:rPr lang="en-US" altLang="zh-CN" sz="5400" b="1" dirty="0" smtClean="0">
                <a:solidFill>
                  <a:srgbClr val="159FDD"/>
                </a:solidFill>
                <a:latin typeface="微软雅黑" panose="020B0503020204020204" pitchFamily="34" charset="-122"/>
                <a:ea typeface="微软雅黑" panose="020B0503020204020204" pitchFamily="34" charset="-122"/>
              </a:rPr>
              <a:t>ONE</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9"/>
          <p:cNvSpPr>
            <a:spLocks noChangeArrowheads="1"/>
          </p:cNvSpPr>
          <p:nvPr/>
        </p:nvSpPr>
        <p:spPr bwMode="auto">
          <a:xfrm>
            <a:off x="5820670" y="3005661"/>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0" name="TextBox 49"/>
          <p:cNvSpPr txBox="1"/>
          <p:nvPr/>
        </p:nvSpPr>
        <p:spPr>
          <a:xfrm>
            <a:off x="6728119" y="2990285"/>
            <a:ext cx="1826141"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情感分析</a:t>
            </a:r>
            <a:endParaRPr lang="zh-CN" altLang="en-US" sz="3200" b="1" dirty="0">
              <a:solidFill>
                <a:schemeClr val="bg2"/>
              </a:solidFill>
              <a:latin typeface="微软雅黑" pitchFamily="34" charset="-122"/>
              <a:ea typeface="微软雅黑" pitchFamily="34" charset="-122"/>
            </a:endParaRPr>
          </a:p>
        </p:txBody>
      </p:sp>
      <p:sp>
        <p:nvSpPr>
          <p:cNvPr id="21" name="椭圆 9"/>
          <p:cNvSpPr>
            <a:spLocks noChangeArrowheads="1"/>
          </p:cNvSpPr>
          <p:nvPr/>
        </p:nvSpPr>
        <p:spPr bwMode="auto">
          <a:xfrm>
            <a:off x="5832232" y="5792707"/>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2" name="TextBox 49"/>
          <p:cNvSpPr txBox="1"/>
          <p:nvPr/>
        </p:nvSpPr>
        <p:spPr>
          <a:xfrm>
            <a:off x="6728118" y="4275492"/>
            <a:ext cx="1826141" cy="584775"/>
          </a:xfrm>
          <a:prstGeom prst="rect">
            <a:avLst/>
          </a:prstGeom>
          <a:noFill/>
        </p:spPr>
        <p:txBody>
          <a:bodyPr wrap="square" rtlCol="0">
            <a:spAutoFit/>
          </a:bodyPr>
          <a:lstStyle/>
          <a:p>
            <a:r>
              <a:rPr lang="zh-CN" altLang="en-US" sz="3200" b="1" dirty="0" smtClean="0">
                <a:solidFill>
                  <a:schemeClr val="bg2"/>
                </a:solidFill>
                <a:latin typeface="微软雅黑" pitchFamily="34" charset="-122"/>
                <a:ea typeface="微软雅黑" pitchFamily="34" charset="-122"/>
              </a:rPr>
              <a:t>研究意义</a:t>
            </a:r>
            <a:endParaRPr lang="zh-CN" altLang="en-US" sz="320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1678258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63"/>
          <p:cNvCxnSpPr/>
          <p:nvPr/>
        </p:nvCxnSpPr>
        <p:spPr>
          <a:xfrm>
            <a:off x="4912936" y="1891492"/>
            <a:ext cx="0" cy="42270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10493" y="2251038"/>
            <a:ext cx="4104753" cy="3459014"/>
            <a:chOff x="1127577" y="1762826"/>
            <a:chExt cx="4998016" cy="4211752"/>
          </a:xfrm>
        </p:grpSpPr>
        <p:sp>
          <p:nvSpPr>
            <p:cNvPr id="17" name="椭圆 16"/>
            <p:cNvSpPr/>
            <p:nvPr/>
          </p:nvSpPr>
          <p:spPr>
            <a:xfrm>
              <a:off x="2522194" y="1762826"/>
              <a:ext cx="3603399"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背景</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介绍</a:t>
              </a:r>
            </a:p>
          </p:txBody>
        </p:sp>
        <p:sp>
          <p:nvSpPr>
            <p:cNvPr id="18" name="圆角矩形 17"/>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3" name="TextBox 11"/>
          <p:cNvSpPr txBox="1">
            <a:spLocks noChangeArrowheads="1"/>
          </p:cNvSpPr>
          <p:nvPr/>
        </p:nvSpPr>
        <p:spPr bwMode="auto">
          <a:xfrm>
            <a:off x="5409266" y="1416182"/>
            <a:ext cx="66190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互联网的发展给人们带来巨大的便利，人们在获取信息的同时也在不断分享观点，因此，互联网上产生了历史上从未有过的海量数据。</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019" y="2800350"/>
            <a:ext cx="5378549" cy="3684306"/>
          </a:xfrm>
          <a:prstGeom prst="rect">
            <a:avLst/>
          </a:prstGeom>
        </p:spPr>
      </p:pic>
      <p:sp>
        <p:nvSpPr>
          <p:cNvPr id="12" name="文本框 11"/>
          <p:cNvSpPr txBox="1"/>
          <p:nvPr/>
        </p:nvSpPr>
        <p:spPr>
          <a:xfrm>
            <a:off x="8062008" y="6483829"/>
            <a:ext cx="1398140"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图</a:t>
            </a:r>
            <a:r>
              <a:rPr lang="en-US" altLang="zh-CN" sz="1600" b="1" dirty="0" smtClean="0">
                <a:solidFill>
                  <a:schemeClr val="bg1"/>
                </a:solidFill>
                <a:latin typeface="微软雅黑" panose="020B0503020204020204" pitchFamily="34" charset="-122"/>
                <a:ea typeface="微软雅黑" panose="020B0503020204020204" pitchFamily="34" charset="-122"/>
              </a:rPr>
              <a:t>1 </a:t>
            </a:r>
            <a:r>
              <a:rPr lang="zh-CN" altLang="en-US" sz="1600" b="1" dirty="0" smtClean="0">
                <a:solidFill>
                  <a:schemeClr val="bg1"/>
                </a:solidFill>
                <a:latin typeface="微软雅黑" panose="020B0503020204020204" pitchFamily="34" charset="-122"/>
                <a:ea typeface="微软雅黑" panose="020B0503020204020204" pitchFamily="34" charset="-122"/>
              </a:rPr>
              <a:t>数据挖掘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6612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a:solidFill>
                  <a:schemeClr val="bg1"/>
                </a:solidFill>
                <a:latin typeface="微软雅黑" panose="020B0503020204020204" pitchFamily="34" charset="-122"/>
                <a:ea typeface="微软雅黑" panose="020B0503020204020204" pitchFamily="34" charset="-122"/>
              </a:rPr>
              <a:t>第一章</a:t>
            </a:r>
            <a:r>
              <a:rPr lang="en-US" altLang="zh-CN" sz="3500" b="1" dirty="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研究背景</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什么是情感倾向分析</a:t>
            </a:r>
            <a:r>
              <a:rPr lang="zh-CN" altLang="en-US" sz="2400" b="1" dirty="0">
                <a:latin typeface="微软雅黑" panose="020B0503020204020204" pitchFamily="34" charset="-122"/>
                <a:ea typeface="微软雅黑" panose="020B0503020204020204" pitchFamily="34" charset="-122"/>
              </a:rPr>
              <a:t>？</a:t>
            </a:r>
          </a:p>
        </p:txBody>
      </p:sp>
      <p:grpSp>
        <p:nvGrpSpPr>
          <p:cNvPr id="24" name="组合 23"/>
          <p:cNvGrpSpPr/>
          <p:nvPr/>
        </p:nvGrpSpPr>
        <p:grpSpPr>
          <a:xfrm>
            <a:off x="310493" y="2252821"/>
            <a:ext cx="4104753" cy="3459014"/>
            <a:chOff x="1127577" y="1762826"/>
            <a:chExt cx="4998015" cy="4211752"/>
          </a:xfrm>
        </p:grpSpPr>
        <p:sp>
          <p:nvSpPr>
            <p:cNvPr id="25" name="椭圆 2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情感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78" y="1643462"/>
            <a:ext cx="1450755" cy="1664306"/>
          </a:xfrm>
          <a:prstGeom prst="rect">
            <a:avLst/>
          </a:prstGeom>
        </p:spPr>
      </p:pic>
      <p:sp>
        <p:nvSpPr>
          <p:cNvPr id="20" name="TextBox 11"/>
          <p:cNvSpPr txBox="1">
            <a:spLocks noChangeArrowheads="1"/>
          </p:cNvSpPr>
          <p:nvPr/>
        </p:nvSpPr>
        <p:spPr bwMode="auto">
          <a:xfrm>
            <a:off x="5810255" y="3732514"/>
            <a:ext cx="621611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情感倾向分析就是对</a:t>
            </a:r>
            <a:r>
              <a:rPr lang="zh-CN" altLang="en-US" sz="2400" b="1" dirty="0">
                <a:solidFill>
                  <a:schemeClr val="bg1"/>
                </a:solidFill>
                <a:latin typeface="微软雅黑" panose="020B0503020204020204" pitchFamily="34" charset="-122"/>
                <a:ea typeface="微软雅黑" panose="020B0503020204020204" pitchFamily="34" charset="-122"/>
              </a:rPr>
              <a:t>带</a:t>
            </a:r>
            <a:r>
              <a:rPr lang="zh-CN" altLang="en-US" sz="2400" b="1" dirty="0" smtClean="0">
                <a:solidFill>
                  <a:schemeClr val="bg1"/>
                </a:solidFill>
                <a:latin typeface="微软雅黑" panose="020B0503020204020204" pitchFamily="34" charset="-122"/>
                <a:ea typeface="微软雅黑" panose="020B0503020204020204" pitchFamily="34" charset="-122"/>
              </a:rPr>
              <a:t>有情感色彩的评论信息进行分析、处理、归纳和推理，从而得到情感倾向的</a:t>
            </a:r>
            <a:r>
              <a:rPr lang="zh-CN" altLang="en-US" sz="2400" b="1" dirty="0">
                <a:solidFill>
                  <a:schemeClr val="bg1"/>
                </a:solidFill>
                <a:latin typeface="微软雅黑" panose="020B0503020204020204" pitchFamily="34" charset="-122"/>
                <a:ea typeface="微软雅黑" panose="020B0503020204020204" pitchFamily="34" charset="-122"/>
              </a:rPr>
              <a:t>过程</a:t>
            </a:r>
            <a:r>
              <a:rPr lang="zh-CN" altLang="en-US" sz="2400" b="1" dirty="0" smtClean="0">
                <a:solidFill>
                  <a:schemeClr val="bg1"/>
                </a:solidFill>
                <a:latin typeface="微软雅黑" panose="020B0503020204020204" pitchFamily="34" charset="-122"/>
                <a:ea typeface="微软雅黑" panose="020B0503020204020204" pitchFamily="34" charset="-122"/>
              </a:rPr>
              <a:t>，按照粒度区分，情感</a:t>
            </a:r>
            <a:r>
              <a:rPr lang="zh-CN" altLang="en-US" sz="2400" b="1" dirty="0">
                <a:solidFill>
                  <a:schemeClr val="bg1"/>
                </a:solidFill>
                <a:latin typeface="微软雅黑" panose="020B0503020204020204" pitchFamily="34" charset="-122"/>
                <a:ea typeface="微软雅黑" panose="020B0503020204020204" pitchFamily="34" charset="-122"/>
              </a:rPr>
              <a:t>分析可</a:t>
            </a:r>
            <a:r>
              <a:rPr lang="zh-CN" altLang="en-US" sz="2400" b="1" dirty="0" smtClean="0">
                <a:solidFill>
                  <a:schemeClr val="bg1"/>
                </a:solidFill>
                <a:latin typeface="微软雅黑" panose="020B0503020204020204" pitchFamily="34" charset="-122"/>
                <a:ea typeface="微软雅黑" panose="020B0503020204020204" pitchFamily="34" charset="-122"/>
              </a:rPr>
              <a:t>分为</a:t>
            </a:r>
            <a:r>
              <a:rPr lang="en-US" altLang="zh-CN" sz="2400" b="1" dirty="0" smtClean="0">
                <a:solidFill>
                  <a:srgbClr val="FF0000"/>
                </a:solidFill>
                <a:latin typeface="微软雅黑" panose="020B0503020204020204" pitchFamily="34" charset="-122"/>
                <a:ea typeface="微软雅黑" panose="020B0503020204020204" pitchFamily="34" charset="-122"/>
              </a:rPr>
              <a:t>aspect</a:t>
            </a:r>
            <a:r>
              <a:rPr lang="zh-CN" altLang="en-US" sz="2400" b="1" dirty="0" smtClean="0">
                <a:solidFill>
                  <a:srgbClr val="FF0000"/>
                </a:solidFill>
                <a:latin typeface="微软雅黑" panose="020B0503020204020204" pitchFamily="34" charset="-122"/>
                <a:ea typeface="微软雅黑" panose="020B0503020204020204" pitchFamily="34" charset="-122"/>
              </a:rPr>
              <a:t>级</a:t>
            </a:r>
            <a:r>
              <a:rPr lang="zh-CN" altLang="en-US" sz="2400" b="1" dirty="0" smtClean="0">
                <a:solidFill>
                  <a:schemeClr val="bg1"/>
                </a:solidFill>
                <a:latin typeface="微软雅黑" panose="020B0503020204020204" pitchFamily="34" charset="-122"/>
                <a:ea typeface="微软雅黑" panose="020B0503020204020204" pitchFamily="34" charset="-122"/>
              </a:rPr>
              <a:t>、短语</a:t>
            </a:r>
            <a:r>
              <a:rPr lang="zh-CN" altLang="en-US" sz="2400" b="1" dirty="0">
                <a:solidFill>
                  <a:schemeClr val="bg1"/>
                </a:solidFill>
                <a:latin typeface="微软雅黑" panose="020B0503020204020204" pitchFamily="34" charset="-122"/>
                <a:ea typeface="微软雅黑" panose="020B0503020204020204" pitchFamily="34" charset="-122"/>
              </a:rPr>
              <a:t>级、句子级、篇章</a:t>
            </a:r>
            <a:r>
              <a:rPr lang="zh-CN" altLang="en-US" sz="2400" b="1" dirty="0" smtClean="0">
                <a:solidFill>
                  <a:schemeClr val="bg1"/>
                </a:solidFill>
                <a:latin typeface="微软雅黑" panose="020B0503020204020204" pitchFamily="34" charset="-122"/>
                <a:ea typeface="微软雅黑" panose="020B0503020204020204" pitchFamily="34" charset="-122"/>
              </a:rPr>
              <a:t>级等，本</a:t>
            </a:r>
            <a:r>
              <a:rPr lang="zh-CN" altLang="en-US" sz="2400" b="1" dirty="0">
                <a:solidFill>
                  <a:schemeClr val="bg1"/>
                </a:solidFill>
                <a:latin typeface="微软雅黑" panose="020B0503020204020204" pitchFamily="34" charset="-122"/>
                <a:ea typeface="微软雅黑" panose="020B0503020204020204" pitchFamily="34" charset="-122"/>
              </a:rPr>
              <a:t>次</a:t>
            </a:r>
            <a:r>
              <a:rPr lang="zh-CN" altLang="en-US" sz="2400" b="1" dirty="0" smtClean="0">
                <a:solidFill>
                  <a:schemeClr val="bg1"/>
                </a:solidFill>
                <a:latin typeface="微软雅黑" panose="020B0503020204020204" pitchFamily="34" charset="-122"/>
                <a:ea typeface="微软雅黑" panose="020B0503020204020204" pitchFamily="34" charset="-122"/>
              </a:rPr>
              <a:t>毕业设计面向的就是汽车领域内的</a:t>
            </a:r>
            <a:r>
              <a:rPr lang="en-US" altLang="zh-CN" sz="2400" b="1" dirty="0" smtClean="0">
                <a:solidFill>
                  <a:srgbClr val="FF0000"/>
                </a:solidFill>
                <a:latin typeface="微软雅黑" panose="020B0503020204020204" pitchFamily="34" charset="-122"/>
                <a:ea typeface="微软雅黑" panose="020B0503020204020204" pitchFamily="34" charset="-122"/>
              </a:rPr>
              <a:t>aspect</a:t>
            </a:r>
            <a:r>
              <a:rPr lang="zh-CN" altLang="en-US" sz="2400" b="1" dirty="0" smtClean="0">
                <a:solidFill>
                  <a:srgbClr val="FF0000"/>
                </a:solidFill>
                <a:latin typeface="微软雅黑" panose="020B0503020204020204" pitchFamily="34" charset="-122"/>
                <a:ea typeface="微软雅黑" panose="020B0503020204020204" pitchFamily="34" charset="-122"/>
              </a:rPr>
              <a:t>级</a:t>
            </a:r>
            <a:r>
              <a:rPr lang="zh-CN" altLang="en-US" sz="2400" b="1" dirty="0" smtClean="0">
                <a:solidFill>
                  <a:schemeClr val="bg1"/>
                </a:solidFill>
                <a:latin typeface="微软雅黑" panose="020B0503020204020204" pitchFamily="34" charset="-122"/>
                <a:ea typeface="微软雅黑" panose="020B0503020204020204" pitchFamily="34" charset="-122"/>
              </a:rPr>
              <a:t>情感分析，即细粒度。</a:t>
            </a:r>
            <a:endParaRPr lang="en-GB" altLang="zh-CN"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21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a:t>
            </a:r>
            <a:r>
              <a:rPr lang="zh-CN" altLang="en-US" sz="3500" b="1" dirty="0">
                <a:solidFill>
                  <a:schemeClr val="bg1"/>
                </a:solidFill>
                <a:latin typeface="微软雅黑" panose="020B0503020204020204" pitchFamily="34" charset="-122"/>
                <a:ea typeface="微软雅黑" panose="020B0503020204020204" pitchFamily="34" charset="-122"/>
              </a:rPr>
              <a:t>一</a:t>
            </a:r>
            <a:r>
              <a:rPr lang="zh-CN" altLang="en-US" sz="3500" b="1" dirty="0" smtClean="0">
                <a:solidFill>
                  <a:schemeClr val="bg1"/>
                </a:solidFill>
                <a:latin typeface="微软雅黑" panose="020B0503020204020204" pitchFamily="34" charset="-122"/>
                <a:ea typeface="微软雅黑" panose="020B0503020204020204" pitchFamily="34" charset="-122"/>
              </a:rPr>
              <a:t>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背景介绍</a:t>
            </a:r>
            <a:endParaRPr lang="en-US" altLang="zh-CN" sz="3500" b="1" dirty="0" smtClean="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10493" y="2252821"/>
            <a:ext cx="4104753" cy="3459014"/>
            <a:chOff x="1127577" y="1762826"/>
            <a:chExt cx="4998015" cy="4211752"/>
          </a:xfrm>
        </p:grpSpPr>
        <p:sp>
          <p:nvSpPr>
            <p:cNvPr id="15" name="椭圆 1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研究</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意义</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7" name="矩形 16"/>
          <p:cNvSpPr/>
          <p:nvPr/>
        </p:nvSpPr>
        <p:spPr>
          <a:xfrm>
            <a:off x="7007095" y="1920576"/>
            <a:ext cx="4605784" cy="1110078"/>
          </a:xfrm>
          <a:prstGeom prst="rect">
            <a:avLst/>
          </a:prstGeom>
          <a:solidFill>
            <a:srgbClr val="159FD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汽车领域细粒度情感分析的作用</a:t>
            </a:r>
            <a:endParaRPr lang="zh-CN" altLang="en-US" sz="2400" b="1" dirty="0">
              <a:latin typeface="微软雅黑" panose="020B0503020204020204" pitchFamily="34" charset="-122"/>
              <a:ea typeface="微软雅黑" panose="020B0503020204020204" pitchFamily="34" charset="-122"/>
            </a:endParaRPr>
          </a:p>
        </p:txBody>
      </p:sp>
      <p:sp>
        <p:nvSpPr>
          <p:cNvPr id="19" name="矩形 18"/>
          <p:cNvSpPr/>
          <p:nvPr/>
        </p:nvSpPr>
        <p:spPr>
          <a:xfrm>
            <a:off x="6535633" y="3628554"/>
            <a:ext cx="4703222" cy="830997"/>
          </a:xfrm>
          <a:prstGeom prst="rect">
            <a:avLst/>
          </a:prstGeom>
        </p:spPr>
        <p:txBody>
          <a:bodyPr wrap="squar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消费者</a:t>
            </a:r>
            <a:r>
              <a:rPr lang="zh-CN" altLang="en-US" sz="2400" b="1" dirty="0">
                <a:solidFill>
                  <a:schemeClr val="bg1"/>
                </a:solidFill>
                <a:latin typeface="微软雅黑" panose="020B0503020204020204" pitchFamily="34" charset="-122"/>
                <a:ea typeface="微软雅黑" panose="020B0503020204020204" pitchFamily="34" charset="-122"/>
              </a:rPr>
              <a:t>参考</a:t>
            </a:r>
            <a:r>
              <a:rPr lang="zh-CN" altLang="en-US" sz="2400" b="1" dirty="0" smtClean="0">
                <a:solidFill>
                  <a:schemeClr val="bg1"/>
                </a:solidFill>
                <a:latin typeface="微软雅黑" panose="020B0503020204020204" pitchFamily="34" charset="-122"/>
                <a:ea typeface="微软雅黑" panose="020B0503020204020204" pitchFamily="34" charset="-122"/>
              </a:rPr>
              <a:t>车辆各方</a:t>
            </a:r>
            <a:r>
              <a:rPr lang="zh-CN" altLang="en-US" sz="2400" b="1" dirty="0">
                <a:solidFill>
                  <a:schemeClr val="bg1"/>
                </a:solidFill>
                <a:latin typeface="微软雅黑" panose="020B0503020204020204" pitchFamily="34" charset="-122"/>
                <a:ea typeface="微软雅黑" panose="020B0503020204020204" pitchFamily="34" charset="-122"/>
              </a:rPr>
              <a:t>面信息</a:t>
            </a:r>
            <a:endParaRPr lang="en-GB"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22" name="矩形 21"/>
          <p:cNvSpPr/>
          <p:nvPr/>
        </p:nvSpPr>
        <p:spPr>
          <a:xfrm>
            <a:off x="6667201" y="4681801"/>
            <a:ext cx="3570208" cy="830997"/>
          </a:xfrm>
          <a:prstGeom prst="rect">
            <a:avLst/>
          </a:prstGeom>
        </p:spPr>
        <p:txBody>
          <a:bodyPr wrap="non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制造商改进</a:t>
            </a:r>
            <a:r>
              <a:rPr lang="zh-CN" altLang="en-US" sz="2400" b="1" dirty="0">
                <a:solidFill>
                  <a:schemeClr val="bg1"/>
                </a:solidFill>
                <a:latin typeface="微软雅黑" panose="020B0503020204020204" pitchFamily="34" charset="-122"/>
                <a:ea typeface="微软雅黑" panose="020B0503020204020204" pitchFamily="34" charset="-122"/>
              </a:rPr>
              <a:t>车辆性能</a:t>
            </a:r>
            <a:endParaRPr lang="en-GB"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u="sng" dirty="0">
              <a:solidFill>
                <a:srgbClr val="159FDD"/>
              </a:solidFill>
              <a:latin typeface="微软雅黑" panose="020B0503020204020204" pitchFamily="34" charset="-122"/>
              <a:ea typeface="微软雅黑" panose="020B0503020204020204" pitchFamily="34" charset="-122"/>
            </a:endParaRPr>
          </a:p>
        </p:txBody>
      </p:sp>
      <p:sp>
        <p:nvSpPr>
          <p:cNvPr id="23" name="椭圆 7"/>
          <p:cNvSpPr>
            <a:spLocks noChangeArrowheads="1"/>
          </p:cNvSpPr>
          <p:nvPr/>
        </p:nvSpPr>
        <p:spPr bwMode="auto">
          <a:xfrm>
            <a:off x="5935882" y="3622141"/>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25" name="椭圆 7"/>
          <p:cNvSpPr>
            <a:spLocks noChangeArrowheads="1"/>
          </p:cNvSpPr>
          <p:nvPr/>
        </p:nvSpPr>
        <p:spPr bwMode="auto">
          <a:xfrm>
            <a:off x="5951956" y="4675388"/>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78" y="1643462"/>
            <a:ext cx="1450755" cy="1664306"/>
          </a:xfrm>
          <a:prstGeom prst="rect">
            <a:avLst/>
          </a:prstGeom>
        </p:spPr>
      </p:pic>
      <p:sp>
        <p:nvSpPr>
          <p:cNvPr id="18" name="矩形 17"/>
          <p:cNvSpPr/>
          <p:nvPr/>
        </p:nvSpPr>
        <p:spPr>
          <a:xfrm>
            <a:off x="6667201" y="5732312"/>
            <a:ext cx="5109091" cy="461665"/>
          </a:xfrm>
          <a:prstGeom prst="rect">
            <a:avLst/>
          </a:prstGeom>
        </p:spPr>
        <p:txBody>
          <a:bodyPr wrap="none">
            <a:spAutoFit/>
          </a:bodyPr>
          <a:lstStyle/>
          <a:p>
            <a:pPr algn="ctr">
              <a:defRPr/>
            </a:pPr>
            <a:r>
              <a:rPr lang="zh-CN" altLang="en-US" sz="2400" b="1" dirty="0">
                <a:solidFill>
                  <a:schemeClr val="bg1"/>
                </a:solidFill>
                <a:latin typeface="微软雅黑" panose="020B0503020204020204" pitchFamily="34" charset="-122"/>
                <a:ea typeface="微软雅黑" panose="020B0503020204020204" pitchFamily="34" charset="-122"/>
              </a:rPr>
              <a:t>帮助</a:t>
            </a:r>
            <a:r>
              <a:rPr lang="zh-CN" altLang="en-US" sz="2400" b="1" dirty="0" smtClean="0">
                <a:solidFill>
                  <a:schemeClr val="bg1"/>
                </a:solidFill>
                <a:latin typeface="微软雅黑" panose="020B0503020204020204" pitchFamily="34" charset="-122"/>
                <a:ea typeface="微软雅黑" panose="020B0503020204020204" pitchFamily="34" charset="-122"/>
              </a:rPr>
              <a:t>经销商</a:t>
            </a:r>
            <a:r>
              <a:rPr lang="zh-CN" altLang="en-US" sz="2400" b="1" dirty="0">
                <a:solidFill>
                  <a:schemeClr val="bg1"/>
                </a:solidFill>
                <a:latin typeface="微软雅黑" panose="020B0503020204020204" pitchFamily="34" charset="-122"/>
                <a:ea typeface="微软雅黑" panose="020B0503020204020204" pitchFamily="34" charset="-122"/>
              </a:rPr>
              <a:t>分析</a:t>
            </a:r>
            <a:r>
              <a:rPr lang="zh-CN" altLang="en-US" sz="2400" b="1" dirty="0" smtClean="0">
                <a:solidFill>
                  <a:schemeClr val="bg1"/>
                </a:solidFill>
                <a:latin typeface="微软雅黑" panose="020B0503020204020204" pitchFamily="34" charset="-122"/>
                <a:ea typeface="微软雅黑" panose="020B0503020204020204" pitchFamily="34" charset="-122"/>
              </a:rPr>
              <a:t>市场现状</a:t>
            </a:r>
            <a:r>
              <a:rPr lang="zh-CN" altLang="en-US" sz="2400" b="1" dirty="0">
                <a:solidFill>
                  <a:schemeClr val="bg1"/>
                </a:solidFill>
                <a:latin typeface="微软雅黑" panose="020B0503020204020204" pitchFamily="34" charset="-122"/>
                <a:ea typeface="微软雅黑" panose="020B0503020204020204" pitchFamily="34" charset="-122"/>
              </a:rPr>
              <a:t>和发展</a:t>
            </a:r>
            <a:r>
              <a:rPr lang="zh-CN" altLang="en-US" sz="2400" b="1" dirty="0" smtClean="0">
                <a:solidFill>
                  <a:schemeClr val="bg1"/>
                </a:solidFill>
                <a:latin typeface="微软雅黑" panose="020B0503020204020204" pitchFamily="34" charset="-122"/>
                <a:ea typeface="微软雅黑" panose="020B0503020204020204" pitchFamily="34" charset="-122"/>
              </a:rPr>
              <a:t>趋势</a:t>
            </a:r>
            <a:endParaRPr lang="en-GB" altLang="zh-CN" sz="2400" b="1" dirty="0">
              <a:solidFill>
                <a:schemeClr val="bg1"/>
              </a:solidFill>
              <a:latin typeface="微软雅黑" panose="020B0503020204020204" pitchFamily="34" charset="-122"/>
              <a:ea typeface="微软雅黑" panose="020B0503020204020204" pitchFamily="34" charset="-122"/>
            </a:endParaRPr>
          </a:p>
        </p:txBody>
      </p:sp>
      <p:sp>
        <p:nvSpPr>
          <p:cNvPr id="20" name="椭圆 7"/>
          <p:cNvSpPr>
            <a:spLocks noChangeArrowheads="1"/>
          </p:cNvSpPr>
          <p:nvPr/>
        </p:nvSpPr>
        <p:spPr bwMode="auto">
          <a:xfrm>
            <a:off x="5935881" y="5797452"/>
            <a:ext cx="350365" cy="367048"/>
          </a:xfrm>
          <a:prstGeom prst="ellipse">
            <a:avLst/>
          </a:prstGeom>
          <a:solidFill>
            <a:srgbClr val="159FDD"/>
          </a:solidFill>
          <a:ln w="38100" cap="flat" cmpd="sng">
            <a:solidFill>
              <a:srgbClr val="159FDD"/>
            </a:solidFill>
            <a:round/>
            <a:headEnd/>
            <a:tailEnd/>
          </a:ln>
          <a:effectLs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extLst>
      <p:ext uri="{BB962C8B-B14F-4D97-AF65-F5344CB8AC3E}">
        <p14:creationId xmlns:p14="http://schemas.microsoft.com/office/powerpoint/2010/main" val="3246555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a:t>
            </a:r>
            <a:r>
              <a:rPr lang="zh-CN" altLang="en-US" sz="3500" b="1" dirty="0">
                <a:solidFill>
                  <a:schemeClr val="bg1"/>
                </a:solidFill>
                <a:latin typeface="微软雅黑" panose="020B0503020204020204" pitchFamily="34" charset="-122"/>
                <a:ea typeface="微软雅黑" panose="020B0503020204020204" pitchFamily="34" charset="-122"/>
              </a:rPr>
              <a:t>一</a:t>
            </a:r>
            <a:r>
              <a:rPr lang="zh-CN" altLang="en-US" sz="3500" b="1" dirty="0" smtClean="0">
                <a:solidFill>
                  <a:schemeClr val="bg1"/>
                </a:solidFill>
                <a:latin typeface="微软雅黑" panose="020B0503020204020204" pitchFamily="34" charset="-122"/>
                <a:ea typeface="微软雅黑" panose="020B0503020204020204" pitchFamily="34" charset="-122"/>
              </a:rPr>
              <a:t>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背景介绍</a:t>
            </a:r>
            <a:endParaRPr lang="en-US" altLang="zh-CN" sz="3500" b="1" dirty="0" smtClean="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10493" y="2252821"/>
            <a:ext cx="4104753" cy="3459014"/>
            <a:chOff x="1127577" y="1762826"/>
            <a:chExt cx="4998015" cy="4211752"/>
          </a:xfrm>
        </p:grpSpPr>
        <p:sp>
          <p:nvSpPr>
            <p:cNvPr id="15" name="椭圆 1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行业</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现状</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732" y="2278320"/>
            <a:ext cx="5287811" cy="432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1"/>
          <p:cNvSpPr txBox="1">
            <a:spLocks noChangeArrowheads="1"/>
          </p:cNvSpPr>
          <p:nvPr/>
        </p:nvSpPr>
        <p:spPr bwMode="auto">
          <a:xfrm>
            <a:off x="4863549" y="1249767"/>
            <a:ext cx="69602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2400" dirty="0" smtClean="0">
                <a:solidFill>
                  <a:schemeClr val="bg1"/>
                </a:solidFill>
                <a:latin typeface="Algerian" panose="04020705040A02060702" pitchFamily="82" charset="0"/>
              </a:rPr>
              <a:t>	</a:t>
            </a:r>
            <a:r>
              <a:rPr lang="zh-CN" altLang="en-US" sz="2400" b="1" dirty="0" smtClean="0">
                <a:solidFill>
                  <a:schemeClr val="bg1"/>
                </a:solidFill>
                <a:latin typeface="微软雅黑" panose="020B0503020204020204" pitchFamily="34" charset="-122"/>
                <a:ea typeface="微软雅黑" panose="020B0503020204020204" pitchFamily="34" charset="-122"/>
              </a:rPr>
              <a:t>现在基本上所有汽车网站情感分析都是下面这样，基本靠消费者人工分类。</a:t>
            </a:r>
            <a:endParaRPr lang="en-GB" altLang="zh-CN" sz="2400" b="1"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341606" y="6570750"/>
            <a:ext cx="270458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图</a:t>
            </a:r>
            <a:r>
              <a:rPr lang="en-US" altLang="zh-CN" b="1" dirty="0">
                <a:solidFill>
                  <a:schemeClr val="bg1"/>
                </a:solidFill>
                <a:latin typeface="微软雅黑" panose="020B0503020204020204" pitchFamily="34" charset="-122"/>
                <a:ea typeface="微软雅黑" panose="020B0503020204020204" pitchFamily="34" charset="-122"/>
              </a:rPr>
              <a:t>2</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汽车之家评价发表图</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802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a:t>
            </a:r>
            <a:r>
              <a:rPr lang="zh-CN" altLang="en-US" sz="3500" b="1" dirty="0">
                <a:solidFill>
                  <a:schemeClr val="bg1"/>
                </a:solidFill>
                <a:latin typeface="微软雅黑" panose="020B0503020204020204" pitchFamily="34" charset="-122"/>
                <a:ea typeface="微软雅黑" panose="020B0503020204020204" pitchFamily="34" charset="-122"/>
              </a:rPr>
              <a:t>一</a:t>
            </a:r>
            <a:r>
              <a:rPr lang="zh-CN" altLang="en-US" sz="3500" b="1" dirty="0" smtClean="0">
                <a:solidFill>
                  <a:schemeClr val="bg1"/>
                </a:solidFill>
                <a:latin typeface="微软雅黑" panose="020B0503020204020204" pitchFamily="34" charset="-122"/>
                <a:ea typeface="微软雅黑" panose="020B0503020204020204" pitchFamily="34" charset="-122"/>
              </a:rPr>
              <a:t>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smtClean="0">
                <a:solidFill>
                  <a:schemeClr val="bg1"/>
                </a:solidFill>
                <a:latin typeface="微软雅黑" panose="020B0503020204020204" pitchFamily="34" charset="-122"/>
                <a:ea typeface="微软雅黑" panose="020B0503020204020204" pitchFamily="34" charset="-122"/>
              </a:rPr>
              <a:t>背景介绍</a:t>
            </a:r>
            <a:endParaRPr lang="en-US" altLang="zh-CN" sz="3500" b="1" dirty="0" smtClean="0">
              <a:solidFill>
                <a:schemeClr val="bg1"/>
              </a:solidFill>
              <a:latin typeface="微软雅黑" panose="020B0503020204020204" pitchFamily="34" charset="-122"/>
              <a:ea typeface="微软雅黑" panose="020B0503020204020204" pitchFamily="34" charset="-122"/>
            </a:endParaRP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10493" y="2252821"/>
            <a:ext cx="4104753" cy="3459014"/>
            <a:chOff x="1127577" y="1762826"/>
            <a:chExt cx="4998015" cy="4211752"/>
          </a:xfrm>
        </p:grpSpPr>
        <p:sp>
          <p:nvSpPr>
            <p:cNvPr id="15" name="椭圆 14"/>
            <p:cNvSpPr/>
            <p:nvPr/>
          </p:nvSpPr>
          <p:spPr>
            <a:xfrm>
              <a:off x="2522194" y="1762826"/>
              <a:ext cx="3603398" cy="3603398"/>
            </a:xfrm>
            <a:prstGeom prst="ellipse">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行业</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4000" b="1" dirty="0" smtClean="0">
                  <a:solidFill>
                    <a:schemeClr val="bg1"/>
                  </a:solidFill>
                  <a:latin typeface="微软雅黑" panose="020B0503020204020204" pitchFamily="34" charset="-122"/>
                  <a:ea typeface="微软雅黑" panose="020B0503020204020204" pitchFamily="34" charset="-122"/>
                </a:rPr>
                <a:t>现状</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16" name="圆角矩形 15"/>
            <p:cNvSpPr/>
            <p:nvPr/>
          </p:nvSpPr>
          <p:spPr>
            <a:xfrm rot="19041623">
              <a:off x="1127577" y="5336403"/>
              <a:ext cx="1900555" cy="638175"/>
            </a:xfrm>
            <a:prstGeom prst="roundRect">
              <a:avLst>
                <a:gd name="adj" fmla="val 50000"/>
              </a:avLst>
            </a:prstGeom>
            <a:solidFill>
              <a:srgbClr val="159FDD">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7" name="TextBox 11"/>
          <p:cNvSpPr txBox="1">
            <a:spLocks noChangeArrowheads="1"/>
          </p:cNvSpPr>
          <p:nvPr/>
        </p:nvSpPr>
        <p:spPr bwMode="auto">
          <a:xfrm>
            <a:off x="5028139" y="1421824"/>
            <a:ext cx="7050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而对于用户的实际评论情感分析做的并不好</a:t>
            </a:r>
            <a:endParaRPr lang="en-GB" altLang="zh-CN" sz="24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9036421" y="6135355"/>
            <a:ext cx="1613647" cy="311230"/>
          </a:xfrm>
          <a:prstGeom prst="rect">
            <a:avLst/>
          </a:prstGeom>
          <a:noFill/>
          <a:ln w="57150">
            <a:solidFill>
              <a:srgbClr val="FF3C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732" y="2278320"/>
            <a:ext cx="5287811" cy="4325680"/>
          </a:xfrm>
          <a:prstGeom prst="rect">
            <a:avLst/>
          </a:prstGeom>
        </p:spPr>
      </p:pic>
      <p:sp>
        <p:nvSpPr>
          <p:cNvPr id="3" name="矩形 2"/>
          <p:cNvSpPr/>
          <p:nvPr/>
        </p:nvSpPr>
        <p:spPr>
          <a:xfrm>
            <a:off x="9245600" y="6223238"/>
            <a:ext cx="1642533" cy="313030"/>
          </a:xfrm>
          <a:prstGeom prst="rect">
            <a:avLst/>
          </a:prstGeom>
          <a:noFill/>
          <a:ln w="38100">
            <a:solidFill>
              <a:srgbClr val="FF3C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41606" y="6570750"/>
            <a:ext cx="2704587" cy="369332"/>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图</a:t>
            </a:r>
            <a:r>
              <a:rPr lang="en-US" altLang="zh-CN" b="1" dirty="0" smtClean="0">
                <a:solidFill>
                  <a:schemeClr val="bg1"/>
                </a:solidFill>
                <a:latin typeface="微软雅黑" panose="020B0503020204020204" pitchFamily="34" charset="-122"/>
                <a:ea typeface="微软雅黑" panose="020B0503020204020204" pitchFamily="34" charset="-122"/>
              </a:rPr>
              <a:t>3 </a:t>
            </a:r>
            <a:r>
              <a:rPr lang="zh-CN" altLang="en-US" b="1" dirty="0" smtClean="0">
                <a:solidFill>
                  <a:schemeClr val="bg1"/>
                </a:solidFill>
                <a:latin typeface="微软雅黑" panose="020B0503020204020204" pitchFamily="34" charset="-122"/>
                <a:ea typeface="微软雅黑" panose="020B0503020204020204" pitchFamily="34" charset="-122"/>
              </a:rPr>
              <a:t>汽车之家评价展示图</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113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平行四边形 27"/>
          <p:cNvSpPr/>
          <p:nvPr/>
        </p:nvSpPr>
        <p:spPr>
          <a:xfrm>
            <a:off x="240204" y="286621"/>
            <a:ext cx="4175042" cy="710214"/>
          </a:xfrm>
          <a:prstGeom prst="parallelogram">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01990" y="284293"/>
            <a:ext cx="3725700" cy="630942"/>
          </a:xfrm>
          <a:prstGeom prst="rect">
            <a:avLst/>
          </a:prstGeom>
          <a:noFill/>
        </p:spPr>
        <p:txBody>
          <a:bodyPr wrap="none" rtlCol="0">
            <a:spAutoFit/>
          </a:bodyPr>
          <a:lstStyle/>
          <a:p>
            <a:r>
              <a:rPr lang="zh-CN" altLang="en-US" sz="3500" b="1" dirty="0" smtClean="0">
                <a:solidFill>
                  <a:schemeClr val="bg1"/>
                </a:solidFill>
                <a:latin typeface="微软雅黑" panose="020B0503020204020204" pitchFamily="34" charset="-122"/>
                <a:ea typeface="微软雅黑" panose="020B0503020204020204" pitchFamily="34" charset="-122"/>
              </a:rPr>
              <a:t>第二章</a:t>
            </a:r>
            <a:r>
              <a:rPr lang="en-US" altLang="zh-CN" sz="3500" b="1" dirty="0" smtClean="0">
                <a:solidFill>
                  <a:schemeClr val="bg1"/>
                </a:solidFill>
                <a:latin typeface="微软雅黑" panose="020B0503020204020204" pitchFamily="34" charset="-122"/>
                <a:ea typeface="微软雅黑" panose="020B0503020204020204" pitchFamily="34" charset="-122"/>
              </a:rPr>
              <a:t>   </a:t>
            </a:r>
            <a:r>
              <a:rPr lang="zh-CN" altLang="en-US" sz="3500" b="1" dirty="0">
                <a:solidFill>
                  <a:schemeClr val="bg1"/>
                </a:solidFill>
                <a:latin typeface="微软雅黑" panose="020B0503020204020204" pitchFamily="34" charset="-122"/>
                <a:ea typeface="微软雅黑" panose="020B0503020204020204" pitchFamily="34" charset="-122"/>
              </a:rPr>
              <a:t>研究现状</a:t>
            </a:r>
          </a:p>
        </p:txBody>
      </p:sp>
      <p:sp>
        <p:nvSpPr>
          <p:cNvPr id="31" name="平行四边形 30"/>
          <p:cNvSpPr/>
          <p:nvPr/>
        </p:nvSpPr>
        <p:spPr>
          <a:xfrm>
            <a:off x="4333349" y="284293"/>
            <a:ext cx="599311" cy="710214"/>
          </a:xfrm>
          <a:prstGeom prst="parallelogram">
            <a:avLst>
              <a:gd name="adj" fmla="val 30828"/>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平行四边形 31"/>
          <p:cNvSpPr/>
          <p:nvPr/>
        </p:nvSpPr>
        <p:spPr>
          <a:xfrm>
            <a:off x="4863549" y="284293"/>
            <a:ext cx="442658" cy="710214"/>
          </a:xfrm>
          <a:prstGeom prst="parallelogram">
            <a:avLst>
              <a:gd name="adj" fmla="val 41471"/>
            </a:avLst>
          </a:prstGeom>
          <a:solidFill>
            <a:srgbClr val="138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5973262" y="2263307"/>
            <a:ext cx="350367" cy="2897772"/>
            <a:chOff x="6032872" y="1880798"/>
            <a:chExt cx="180976" cy="1421411"/>
          </a:xfrm>
          <a:solidFill>
            <a:srgbClr val="FF5B59"/>
          </a:solidFill>
        </p:grpSpPr>
        <p:sp>
          <p:nvSpPr>
            <p:cNvPr id="49" name="直接连接符 14"/>
            <p:cNvSpPr>
              <a:spLocks noChangeShapeType="1"/>
            </p:cNvSpPr>
            <p:nvPr/>
          </p:nvSpPr>
          <p:spPr bwMode="auto">
            <a:xfrm>
              <a:off x="6123362" y="1897849"/>
              <a:ext cx="0" cy="1404360"/>
            </a:xfrm>
            <a:prstGeom prst="lin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椭圆 7"/>
            <p:cNvSpPr>
              <a:spLocks noChangeArrowheads="1"/>
            </p:cNvSpPr>
            <p:nvPr/>
          </p:nvSpPr>
          <p:spPr bwMode="auto">
            <a:xfrm>
              <a:off x="6032873" y="188079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2" name="椭圆 9"/>
            <p:cNvSpPr>
              <a:spLocks noChangeArrowheads="1"/>
            </p:cNvSpPr>
            <p:nvPr/>
          </p:nvSpPr>
          <p:spPr bwMode="auto">
            <a:xfrm>
              <a:off x="6032872" y="2520488"/>
              <a:ext cx="180975" cy="180044"/>
            </a:xfrm>
            <a:prstGeom prst="ellipse">
              <a:avLst/>
            </a:prstGeom>
            <a:grp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53" name="TextBox 64"/>
          <p:cNvSpPr txBox="1"/>
          <p:nvPr/>
        </p:nvSpPr>
        <p:spPr>
          <a:xfrm>
            <a:off x="6695462" y="3554296"/>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情感倾向分析</a:t>
            </a:r>
            <a:endParaRPr lang="zh-CN" altLang="en-US" sz="3200" b="1" dirty="0">
              <a:solidFill>
                <a:schemeClr val="bg2"/>
              </a:solidFill>
              <a:latin typeface="微软雅黑" pitchFamily="34" charset="-122"/>
              <a:ea typeface="微软雅黑" pitchFamily="34" charset="-122"/>
            </a:endParaRPr>
          </a:p>
        </p:txBody>
      </p:sp>
      <p:sp>
        <p:nvSpPr>
          <p:cNvPr id="54" name="TextBox 49"/>
          <p:cNvSpPr txBox="1"/>
          <p:nvPr/>
        </p:nvSpPr>
        <p:spPr>
          <a:xfrm>
            <a:off x="6695462" y="2250187"/>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评价对象抽取</a:t>
            </a:r>
            <a:endParaRPr lang="zh-CN" altLang="en-US" sz="3200" b="1" dirty="0">
              <a:solidFill>
                <a:schemeClr val="bg2"/>
              </a:solidFill>
              <a:latin typeface="微软雅黑" pitchFamily="34" charset="-122"/>
              <a:ea typeface="微软雅黑" pitchFamily="34" charset="-122"/>
            </a:endParaRPr>
          </a:p>
        </p:txBody>
      </p:sp>
      <p:sp>
        <p:nvSpPr>
          <p:cNvPr id="55" name="文本框 54"/>
          <p:cNvSpPr txBox="1"/>
          <p:nvPr/>
        </p:nvSpPr>
        <p:spPr>
          <a:xfrm>
            <a:off x="1022231" y="3342398"/>
            <a:ext cx="3983976" cy="923330"/>
          </a:xfrm>
          <a:prstGeom prst="rect">
            <a:avLst/>
          </a:prstGeom>
          <a:noFill/>
        </p:spPr>
        <p:txBody>
          <a:bodyPr wrap="none" rtlCol="0">
            <a:spAutoFit/>
          </a:bodyPr>
          <a:lstStyle/>
          <a:p>
            <a:r>
              <a:rPr lang="en-US" altLang="zh-CN" sz="5400" b="1" dirty="0">
                <a:solidFill>
                  <a:srgbClr val="159FDD"/>
                </a:solidFill>
                <a:latin typeface="微软雅黑" panose="020B0503020204020204" pitchFamily="34" charset="-122"/>
                <a:ea typeface="微软雅黑" panose="020B0503020204020204" pitchFamily="34" charset="-122"/>
              </a:rPr>
              <a:t>PART TWO</a:t>
            </a:r>
            <a:endParaRPr lang="zh-CN" altLang="en-US" sz="5400" b="1" dirty="0">
              <a:solidFill>
                <a:srgbClr val="159FDD"/>
              </a:solidFill>
              <a:latin typeface="微软雅黑" panose="020B0503020204020204" pitchFamily="34" charset="-122"/>
              <a:ea typeface="微软雅黑" panose="020B0503020204020204" pitchFamily="34" charset="-122"/>
            </a:endParaRPr>
          </a:p>
        </p:txBody>
      </p:sp>
      <p:sp>
        <p:nvSpPr>
          <p:cNvPr id="13" name="椭圆 9"/>
          <p:cNvSpPr>
            <a:spLocks noChangeArrowheads="1"/>
          </p:cNvSpPr>
          <p:nvPr/>
        </p:nvSpPr>
        <p:spPr bwMode="auto">
          <a:xfrm>
            <a:off x="5973261" y="4928550"/>
            <a:ext cx="350365" cy="367048"/>
          </a:xfrm>
          <a:prstGeom prst="ellipse">
            <a:avLst/>
          </a:prstGeom>
          <a:solidFill>
            <a:srgbClr val="FF5B59"/>
          </a:solidFill>
          <a:ln w="38100" cap="flat" cmpd="sng">
            <a:solidFill>
              <a:srgbClr val="FF5B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16" name="TextBox 64"/>
          <p:cNvSpPr txBox="1"/>
          <p:nvPr/>
        </p:nvSpPr>
        <p:spPr>
          <a:xfrm>
            <a:off x="6716084" y="4710823"/>
            <a:ext cx="2646878" cy="584775"/>
          </a:xfrm>
          <a:prstGeom prst="rect">
            <a:avLst/>
          </a:prstGeom>
          <a:noFill/>
        </p:spPr>
        <p:txBody>
          <a:bodyPr wrap="none" rtlCol="0">
            <a:spAutoFit/>
          </a:bodyPr>
          <a:lstStyle/>
          <a:p>
            <a:r>
              <a:rPr lang="zh-CN" altLang="en-US" sz="3200" b="1" dirty="0" smtClean="0">
                <a:solidFill>
                  <a:schemeClr val="bg2"/>
                </a:solidFill>
                <a:latin typeface="微软雅黑" pitchFamily="34" charset="-122"/>
                <a:ea typeface="微软雅黑" pitchFamily="34" charset="-122"/>
              </a:rPr>
              <a:t>研究动态趋势</a:t>
            </a:r>
            <a:endParaRPr lang="zh-CN" altLang="en-US" sz="320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1906850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答辩">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4700</TotalTime>
  <Words>2133</Words>
  <Application>Microsoft Office PowerPoint</Application>
  <PresentationFormat>宽屏</PresentationFormat>
  <Paragraphs>268</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华文细黑</vt:lpstr>
      <vt:lpstr>微软雅黑</vt:lpstr>
      <vt:lpstr>造字工房悦黑体验版纤细体</vt:lpstr>
      <vt:lpstr>Algerian</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PPTfans网分享</dc:title>
  <dc:subject/>
  <dc:creator/>
  <cp:keywords/>
  <dc:description/>
  <cp:lastModifiedBy>陈 飞宇</cp:lastModifiedBy>
  <cp:revision>626</cp:revision>
  <dcterms:created xsi:type="dcterms:W3CDTF">2016-04-24T08:41:49Z</dcterms:created>
  <dcterms:modified xsi:type="dcterms:W3CDTF">2018-07-21T14:12:10Z</dcterms:modified>
  <cp:category/>
  <cp:contentStatus>www.pptfans.cn下载更多免费模板</cp:contentStatus>
</cp:coreProperties>
</file>