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1" r:id="rId3"/>
    <p:sldId id="272" r:id="rId4"/>
    <p:sldId id="304" r:id="rId5"/>
    <p:sldId id="303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257" r:id="rId16"/>
    <p:sldId id="258" r:id="rId17"/>
    <p:sldId id="274" r:id="rId18"/>
    <p:sldId id="275" r:id="rId19"/>
    <p:sldId id="276" r:id="rId20"/>
    <p:sldId id="277" r:id="rId21"/>
    <p:sldId id="278" r:id="rId22"/>
    <p:sldId id="279" r:id="rId23"/>
    <p:sldId id="296" r:id="rId24"/>
    <p:sldId id="299" r:id="rId25"/>
    <p:sldId id="280" r:id="rId26"/>
    <p:sldId id="293" r:id="rId27"/>
    <p:sldId id="281" r:id="rId28"/>
    <p:sldId id="282" r:id="rId29"/>
    <p:sldId id="283" r:id="rId30"/>
    <p:sldId id="300" r:id="rId31"/>
    <p:sldId id="297" r:id="rId32"/>
    <p:sldId id="301" r:id="rId33"/>
    <p:sldId id="294" r:id="rId34"/>
    <p:sldId id="302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B59"/>
    <a:srgbClr val="1286BA"/>
    <a:srgbClr val="138FC7"/>
    <a:srgbClr val="159FDD"/>
    <a:srgbClr val="1181B3"/>
    <a:srgbClr val="FF3C37"/>
    <a:srgbClr val="584D5E"/>
    <a:srgbClr val="DDDCE2"/>
    <a:srgbClr val="B40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22" autoAdjust="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CFF56-3F64-4027-8D93-4D43CCB44BFF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0FFA5-1BA8-4110-A96A-63749EA03E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4082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02F78-EB2E-4E2F-814F-23438320A95C}" type="datetimeFigureOut">
              <a:rPr lang="zh-CN" altLang="en-US" smtClean="0"/>
              <a:t>2018/7/10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A00AB8-3ED4-4EE4-9BC8-476788F339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234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4225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679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64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626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283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427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551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169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9565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5857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0223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902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7454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530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276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48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645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506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2084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8269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872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94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5811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968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0802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808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668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http://www.pptfans.cn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以视频、图文教程为主的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入门、初级、中级、高级教程应有尽有，助你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设计从入门到精通，同时高品质的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设计教程系列，能为你的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设计学习带来极高价值；免费高品质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模板免费下载，极大提高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PPT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设计制作效率。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7E84C-2B3E-4FD9-92B0-5E27C0B6A8AA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40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578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0038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22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9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638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00AB8-3ED4-4EE4-9BC8-476788F339E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3567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524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739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42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chemeClr val="bg1">
              <a:lumMod val="75000"/>
            </a:schemeClr>
          </a:fgClr>
          <a:bgClr>
            <a:srgbClr val="DDDCE2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29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ptfans.cn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baidu.com/s?ie=UTF-8&amp;wd=pptfans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1" y="0"/>
            <a:ext cx="12191999" cy="6858001"/>
          </a:xfrm>
          <a:prstGeom prst="rect">
            <a:avLst/>
          </a:prstGeom>
          <a:solidFill>
            <a:schemeClr val="tx2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2094772" y="1616942"/>
            <a:ext cx="8242300" cy="3400425"/>
          </a:xfrm>
          <a:prstGeom prst="rect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59FDD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2094772" y="5017367"/>
            <a:ext cx="8242299" cy="795605"/>
          </a:xfrm>
          <a:prstGeom prst="rect">
            <a:avLst/>
          </a:prstGeom>
          <a:solidFill>
            <a:srgbClr val="1181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2" name="组合 41"/>
          <p:cNvGrpSpPr/>
          <p:nvPr/>
        </p:nvGrpSpPr>
        <p:grpSpPr>
          <a:xfrm>
            <a:off x="2343023" y="2867349"/>
            <a:ext cx="7836401" cy="2012807"/>
            <a:chOff x="4498806" y="3707857"/>
            <a:chExt cx="7836401" cy="2012807"/>
          </a:xfrm>
        </p:grpSpPr>
        <p:sp>
          <p:nvSpPr>
            <p:cNvPr id="43" name="TextBox 25"/>
            <p:cNvSpPr txBox="1"/>
            <p:nvPr/>
          </p:nvSpPr>
          <p:spPr>
            <a:xfrm>
              <a:off x="5911523" y="5222771"/>
              <a:ext cx="4680520" cy="497893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 sz="4000" b="0">
                  <a:solidFill>
                    <a:schemeClr val="bg1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algn="dist"/>
              <a:r>
                <a:rPr lang="zh-CN" altLang="en-US" sz="20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信息科学与技术</a:t>
              </a:r>
              <a:r>
                <a:rPr lang="zh-CN" altLang="en-US" sz="2000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学院</a:t>
              </a:r>
              <a:endParaRPr lang="zh-CN" altLang="en-US" sz="2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498806" y="3707857"/>
              <a:ext cx="783640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基于句法和语义理解理解的</a:t>
              </a:r>
              <a:endParaRPr lang="en-US" altLang="zh-CN" sz="4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细粒度情感倾向分析</a:t>
              </a:r>
            </a:p>
          </p:txBody>
        </p:sp>
      </p:grpSp>
      <p:sp>
        <p:nvSpPr>
          <p:cNvPr id="46" name="TextBox 34"/>
          <p:cNvSpPr txBox="1"/>
          <p:nvPr/>
        </p:nvSpPr>
        <p:spPr>
          <a:xfrm>
            <a:off x="3270288" y="4958696"/>
            <a:ext cx="1396618" cy="73866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CN" altLang="en-US" sz="2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答辩人</a:t>
            </a:r>
            <a:endParaRPr lang="en-US" altLang="zh-CN" sz="24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dist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陈飞宇</a:t>
            </a:r>
            <a:endParaRPr lang="zh-CN" altLang="en-US" sz="1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7" name="TextBox 34"/>
          <p:cNvSpPr txBox="1"/>
          <p:nvPr/>
        </p:nvSpPr>
        <p:spPr>
          <a:xfrm>
            <a:off x="5932799" y="4979792"/>
            <a:ext cx="1550198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校内导师</a:t>
            </a:r>
            <a:endParaRPr lang="en-US" altLang="zh-CN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dist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王志春</a:t>
            </a:r>
            <a:endParaRPr lang="en-US" altLang="zh-CN" sz="1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dist">
              <a:lnSpc>
                <a:spcPct val="100000"/>
              </a:lnSpc>
            </a:pPr>
            <a:endParaRPr lang="zh-CN" altLang="en-US" sz="1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3820704" y="4505276"/>
            <a:ext cx="4521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组合 50"/>
          <p:cNvGrpSpPr/>
          <p:nvPr/>
        </p:nvGrpSpPr>
        <p:grpSpPr>
          <a:xfrm>
            <a:off x="2498336" y="5024771"/>
            <a:ext cx="655271" cy="606514"/>
            <a:chOff x="385338" y="2302387"/>
            <a:chExt cx="995227" cy="921175"/>
          </a:xfrm>
        </p:grpSpPr>
        <p:sp>
          <p:nvSpPr>
            <p:cNvPr id="52" name="菱形 51"/>
            <p:cNvSpPr/>
            <p:nvPr/>
          </p:nvSpPr>
          <p:spPr>
            <a:xfrm>
              <a:off x="403412" y="2492188"/>
              <a:ext cx="977153" cy="355553"/>
            </a:xfrm>
            <a:prstGeom prst="diamond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>
              <a:off x="394447" y="2669965"/>
              <a:ext cx="0" cy="33321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528918" y="2717257"/>
              <a:ext cx="0" cy="38154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>
              <a:off x="1237130" y="2717257"/>
              <a:ext cx="0" cy="381543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弧形 55"/>
            <p:cNvSpPr/>
            <p:nvPr/>
          </p:nvSpPr>
          <p:spPr>
            <a:xfrm rot="8081288">
              <a:off x="406190" y="2281535"/>
              <a:ext cx="921175" cy="962880"/>
            </a:xfrm>
            <a:prstGeom prst="arc">
              <a:avLst>
                <a:gd name="adj1" fmla="val 15943526"/>
                <a:gd name="adj2" fmla="val 233340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071248" y="5078531"/>
            <a:ext cx="813169" cy="555009"/>
            <a:chOff x="-1129498" y="1162050"/>
            <a:chExt cx="1400826" cy="956101"/>
          </a:xfrm>
        </p:grpSpPr>
        <p:sp>
          <p:nvSpPr>
            <p:cNvPr id="58" name="椭圆 57"/>
            <p:cNvSpPr/>
            <p:nvPr/>
          </p:nvSpPr>
          <p:spPr>
            <a:xfrm>
              <a:off x="-590550" y="1162050"/>
              <a:ext cx="533400" cy="533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任意多边形 58"/>
            <p:cNvSpPr/>
            <p:nvPr/>
          </p:nvSpPr>
          <p:spPr>
            <a:xfrm>
              <a:off x="-893604" y="1734909"/>
              <a:ext cx="1164932" cy="383242"/>
            </a:xfrm>
            <a:custGeom>
              <a:avLst/>
              <a:gdLst>
                <a:gd name="connsiteX0" fmla="*/ 582466 w 1164932"/>
                <a:gd name="connsiteY0" fmla="*/ 0 h 383242"/>
                <a:gd name="connsiteX1" fmla="*/ 1128199 w 1164932"/>
                <a:gd name="connsiteY1" fmla="*/ 310762 h 383242"/>
                <a:gd name="connsiteX2" fmla="*/ 1164932 w 1164932"/>
                <a:gd name="connsiteY2" fmla="*/ 383242 h 383242"/>
                <a:gd name="connsiteX3" fmla="*/ 0 w 1164932"/>
                <a:gd name="connsiteY3" fmla="*/ 383242 h 383242"/>
                <a:gd name="connsiteX4" fmla="*/ 36733 w 1164932"/>
                <a:gd name="connsiteY4" fmla="*/ 310762 h 383242"/>
                <a:gd name="connsiteX5" fmla="*/ 582466 w 1164932"/>
                <a:gd name="connsiteY5" fmla="*/ 0 h 38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4932" h="383242">
                  <a:moveTo>
                    <a:pt x="582466" y="0"/>
                  </a:moveTo>
                  <a:cubicBezTo>
                    <a:pt x="809639" y="0"/>
                    <a:pt x="1009928" y="123270"/>
                    <a:pt x="1128199" y="310762"/>
                  </a:cubicBezTo>
                  <a:lnTo>
                    <a:pt x="1164932" y="383242"/>
                  </a:lnTo>
                  <a:lnTo>
                    <a:pt x="0" y="383242"/>
                  </a:lnTo>
                  <a:lnTo>
                    <a:pt x="36733" y="310762"/>
                  </a:lnTo>
                  <a:cubicBezTo>
                    <a:pt x="155004" y="123270"/>
                    <a:pt x="355294" y="0"/>
                    <a:pt x="582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-1129498" y="1191984"/>
              <a:ext cx="428625" cy="7143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TextBox 34"/>
          <p:cNvSpPr txBox="1"/>
          <p:nvPr/>
        </p:nvSpPr>
        <p:spPr>
          <a:xfrm>
            <a:off x="8599793" y="4970828"/>
            <a:ext cx="1482034" cy="101566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40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dist">
              <a:lnSpc>
                <a:spcPct val="100000"/>
              </a:lnSpc>
            </a:pPr>
            <a:r>
              <a:rPr lang="zh-CN" altLang="en-US" sz="2400" b="1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校外导师</a:t>
            </a:r>
            <a:endParaRPr lang="en-US" altLang="zh-CN" sz="2400" b="1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dist">
              <a:lnSpc>
                <a:spcPct val="100000"/>
              </a:lnSpc>
            </a:pPr>
            <a:r>
              <a:rPr lang="zh-CN" altLang="en-US" sz="1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孔洋洋</a:t>
            </a:r>
            <a:endParaRPr lang="en-US" altLang="zh-CN" sz="1800" dirty="0" smtClean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algn="dist">
              <a:lnSpc>
                <a:spcPct val="100000"/>
              </a:lnSpc>
            </a:pPr>
            <a:endParaRPr lang="zh-CN" altLang="en-US" sz="1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7738242" y="5069567"/>
            <a:ext cx="813169" cy="555009"/>
            <a:chOff x="-1129498" y="1162050"/>
            <a:chExt cx="1400826" cy="956101"/>
          </a:xfrm>
        </p:grpSpPr>
        <p:sp>
          <p:nvSpPr>
            <p:cNvPr id="68" name="椭圆 67"/>
            <p:cNvSpPr/>
            <p:nvPr/>
          </p:nvSpPr>
          <p:spPr>
            <a:xfrm>
              <a:off x="-590550" y="1162050"/>
              <a:ext cx="533400" cy="533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任意多边形 68"/>
            <p:cNvSpPr/>
            <p:nvPr/>
          </p:nvSpPr>
          <p:spPr>
            <a:xfrm>
              <a:off x="-893604" y="1734909"/>
              <a:ext cx="1164932" cy="383242"/>
            </a:xfrm>
            <a:custGeom>
              <a:avLst/>
              <a:gdLst>
                <a:gd name="connsiteX0" fmla="*/ 582466 w 1164932"/>
                <a:gd name="connsiteY0" fmla="*/ 0 h 383242"/>
                <a:gd name="connsiteX1" fmla="*/ 1128199 w 1164932"/>
                <a:gd name="connsiteY1" fmla="*/ 310762 h 383242"/>
                <a:gd name="connsiteX2" fmla="*/ 1164932 w 1164932"/>
                <a:gd name="connsiteY2" fmla="*/ 383242 h 383242"/>
                <a:gd name="connsiteX3" fmla="*/ 0 w 1164932"/>
                <a:gd name="connsiteY3" fmla="*/ 383242 h 383242"/>
                <a:gd name="connsiteX4" fmla="*/ 36733 w 1164932"/>
                <a:gd name="connsiteY4" fmla="*/ 310762 h 383242"/>
                <a:gd name="connsiteX5" fmla="*/ 582466 w 1164932"/>
                <a:gd name="connsiteY5" fmla="*/ 0 h 38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4932" h="383242">
                  <a:moveTo>
                    <a:pt x="582466" y="0"/>
                  </a:moveTo>
                  <a:cubicBezTo>
                    <a:pt x="809639" y="0"/>
                    <a:pt x="1009928" y="123270"/>
                    <a:pt x="1128199" y="310762"/>
                  </a:cubicBezTo>
                  <a:lnTo>
                    <a:pt x="1164932" y="383242"/>
                  </a:lnTo>
                  <a:lnTo>
                    <a:pt x="0" y="383242"/>
                  </a:lnTo>
                  <a:lnTo>
                    <a:pt x="36733" y="310762"/>
                  </a:lnTo>
                  <a:cubicBezTo>
                    <a:pt x="155004" y="123270"/>
                    <a:pt x="355294" y="0"/>
                    <a:pt x="58246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0" name="直接连接符 69"/>
            <p:cNvCxnSpPr/>
            <p:nvPr/>
          </p:nvCxnSpPr>
          <p:spPr>
            <a:xfrm>
              <a:off x="-1129498" y="1191984"/>
              <a:ext cx="428625" cy="71437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531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/>
          <p:cNvSpPr/>
          <p:nvPr/>
        </p:nvSpPr>
        <p:spPr>
          <a:xfrm>
            <a:off x="240204" y="286621"/>
            <a:ext cx="417504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990" y="284293"/>
            <a:ext cx="3663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第二章</a:t>
            </a:r>
            <a:r>
              <a:rPr lang="en-US" altLang="zh-CN" sz="3500" dirty="0" smtClean="0">
                <a:solidFill>
                  <a:schemeClr val="bg1"/>
                </a:solidFill>
              </a:rPr>
              <a:t>   </a:t>
            </a:r>
            <a:r>
              <a:rPr lang="zh-CN" altLang="en-US" sz="3500" dirty="0">
                <a:solidFill>
                  <a:schemeClr val="bg1"/>
                </a:solidFill>
              </a:rPr>
              <a:t>研究现状</a:t>
            </a:r>
          </a:p>
        </p:txBody>
      </p:sp>
      <p:sp>
        <p:nvSpPr>
          <p:cNvPr id="31" name="平行四边形 30"/>
          <p:cNvSpPr/>
          <p:nvPr/>
        </p:nvSpPr>
        <p:spPr>
          <a:xfrm>
            <a:off x="4333349" y="284293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863549" y="284293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01990" y="2050210"/>
            <a:ext cx="4015663" cy="3383939"/>
            <a:chOff x="1127577" y="1762826"/>
            <a:chExt cx="4998015" cy="4211752"/>
          </a:xfrm>
        </p:grpSpPr>
        <p:sp>
          <p:nvSpPr>
            <p:cNvPr id="19" name="椭圆 18"/>
            <p:cNvSpPr/>
            <p:nvPr/>
          </p:nvSpPr>
          <p:spPr>
            <a:xfrm>
              <a:off x="2522194" y="1762826"/>
              <a:ext cx="3603398" cy="3603398"/>
            </a:xfrm>
            <a:prstGeom prst="ellipse">
              <a:avLst/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评价</a:t>
              </a:r>
              <a:endParaRPr lang="en-US" altLang="zh-CN" sz="3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对象</a:t>
              </a:r>
              <a:endParaRPr lang="en-US" altLang="zh-CN" sz="3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抽取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19041623">
              <a:off x="1127577" y="5336403"/>
              <a:ext cx="1900555" cy="638175"/>
            </a:xfrm>
            <a:prstGeom prst="roundRect">
              <a:avLst>
                <a:gd name="adj" fmla="val 50000"/>
              </a:avLst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剪去对角的矩形 20"/>
          <p:cNvSpPr/>
          <p:nvPr/>
        </p:nvSpPr>
        <p:spPr>
          <a:xfrm>
            <a:off x="7228656" y="983174"/>
            <a:ext cx="3077938" cy="377093"/>
          </a:xfrm>
          <a:prstGeom prst="snip2Diag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基于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Calibri"/>
                <a:ea typeface="宋体"/>
              </a:rPr>
              <a:t>深度学习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的方法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9975" y="1678962"/>
            <a:ext cx="6303351" cy="846524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9975" y="2771008"/>
            <a:ext cx="6303351" cy="3721232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Irsoy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和 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Cardie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首先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提 出利用循环神经网络模型来抽取评价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对象。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Liu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等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人提出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了含有特殊构造即门结构的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RNN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模型。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52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/>
          <p:cNvSpPr/>
          <p:nvPr/>
        </p:nvSpPr>
        <p:spPr>
          <a:xfrm>
            <a:off x="240204" y="286621"/>
            <a:ext cx="417504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990" y="284293"/>
            <a:ext cx="3663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第二章</a:t>
            </a:r>
            <a:r>
              <a:rPr lang="en-US" altLang="zh-CN" sz="3500" dirty="0" smtClean="0">
                <a:solidFill>
                  <a:schemeClr val="bg1"/>
                </a:solidFill>
              </a:rPr>
              <a:t>   </a:t>
            </a:r>
            <a:r>
              <a:rPr lang="zh-CN" altLang="en-US" sz="3500" dirty="0">
                <a:solidFill>
                  <a:schemeClr val="bg1"/>
                </a:solidFill>
              </a:rPr>
              <a:t>研究现状</a:t>
            </a:r>
          </a:p>
        </p:txBody>
      </p:sp>
      <p:sp>
        <p:nvSpPr>
          <p:cNvPr id="31" name="平行四边形 30"/>
          <p:cNvSpPr/>
          <p:nvPr/>
        </p:nvSpPr>
        <p:spPr>
          <a:xfrm>
            <a:off x="4333349" y="284293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863549" y="284293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83941" y="2070847"/>
            <a:ext cx="5521428" cy="4422137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32083" y="1683711"/>
            <a:ext cx="58631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solidFill>
                  <a:schemeClr val="bg1"/>
                </a:solidFill>
              </a:rPr>
              <a:t>“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14" name="Rectangle 628"/>
          <p:cNvSpPr>
            <a:spLocks noChangeArrowheads="1"/>
          </p:cNvSpPr>
          <p:nvPr/>
        </p:nvSpPr>
        <p:spPr bwMode="auto">
          <a:xfrm>
            <a:off x="6305212" y="3704207"/>
            <a:ext cx="5140822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对提取的对象进行情感倾向分析。</a:t>
            </a:r>
            <a:endParaRPr lang="en-GB" altLang="zh-CN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66769" y="2360819"/>
            <a:ext cx="410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情感倾向分析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98872" y="2845877"/>
            <a:ext cx="5252297" cy="2872076"/>
            <a:chOff x="445353" y="2344576"/>
            <a:chExt cx="3626007" cy="1982784"/>
          </a:xfrm>
        </p:grpSpPr>
        <p:sp>
          <p:nvSpPr>
            <p:cNvPr id="17" name="椭圆 16"/>
            <p:cNvSpPr/>
            <p:nvPr/>
          </p:nvSpPr>
          <p:spPr>
            <a:xfrm>
              <a:off x="445353" y="2344576"/>
              <a:ext cx="878682" cy="878682"/>
            </a:xfrm>
            <a:prstGeom prst="ellipse">
              <a:avLst/>
            </a:prstGeom>
            <a:solidFill>
              <a:srgbClr val="15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22" name="椭圆 21"/>
            <p:cNvSpPr/>
            <p:nvPr/>
          </p:nvSpPr>
          <p:spPr>
            <a:xfrm>
              <a:off x="445353" y="3448678"/>
              <a:ext cx="878682" cy="878682"/>
            </a:xfrm>
            <a:prstGeom prst="ellipse">
              <a:avLst/>
            </a:prstGeom>
            <a:solidFill>
              <a:srgbClr val="FF5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2</a:t>
              </a:r>
              <a:endParaRPr lang="zh-CN" altLang="en-US" sz="4400" dirty="0"/>
            </a:p>
          </p:txBody>
        </p:sp>
        <p:sp>
          <p:nvSpPr>
            <p:cNvPr id="24" name="矩形 23"/>
            <p:cNvSpPr/>
            <p:nvPr/>
          </p:nvSpPr>
          <p:spPr>
            <a:xfrm>
              <a:off x="1459424" y="2630028"/>
              <a:ext cx="2611936" cy="382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基于机器学习的方法</a:t>
              </a:r>
              <a:r>
                <a:rPr lang="en-US" altLang="zh-CN" sz="30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endParaRPr lang="zh-CN" altLang="en-US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1440558" y="3725462"/>
              <a:ext cx="2584269" cy="382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基于深度学习的方法</a:t>
              </a:r>
              <a:r>
                <a:rPr lang="en-US" altLang="zh-CN" sz="30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endParaRPr lang="zh-CN" altLang="en-US" sz="3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425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/>
          <p:cNvSpPr/>
          <p:nvPr/>
        </p:nvSpPr>
        <p:spPr>
          <a:xfrm>
            <a:off x="240204" y="286621"/>
            <a:ext cx="417504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990" y="284293"/>
            <a:ext cx="3663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第二章</a:t>
            </a:r>
            <a:r>
              <a:rPr lang="en-US" altLang="zh-CN" sz="3500" dirty="0" smtClean="0">
                <a:solidFill>
                  <a:schemeClr val="bg1"/>
                </a:solidFill>
              </a:rPr>
              <a:t>   </a:t>
            </a:r>
            <a:r>
              <a:rPr lang="zh-CN" altLang="en-US" sz="3500" dirty="0">
                <a:solidFill>
                  <a:schemeClr val="bg1"/>
                </a:solidFill>
              </a:rPr>
              <a:t>研究现状</a:t>
            </a:r>
          </a:p>
        </p:txBody>
      </p:sp>
      <p:sp>
        <p:nvSpPr>
          <p:cNvPr id="31" name="平行四边形 30"/>
          <p:cNvSpPr/>
          <p:nvPr/>
        </p:nvSpPr>
        <p:spPr>
          <a:xfrm>
            <a:off x="4333349" y="284293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863549" y="284293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01990" y="2050210"/>
            <a:ext cx="4015663" cy="3383939"/>
            <a:chOff x="1127577" y="1762826"/>
            <a:chExt cx="4998015" cy="4211752"/>
          </a:xfrm>
        </p:grpSpPr>
        <p:sp>
          <p:nvSpPr>
            <p:cNvPr id="19" name="椭圆 18"/>
            <p:cNvSpPr/>
            <p:nvPr/>
          </p:nvSpPr>
          <p:spPr>
            <a:xfrm>
              <a:off x="2522194" y="1762826"/>
              <a:ext cx="3603398" cy="3603398"/>
            </a:xfrm>
            <a:prstGeom prst="ellipse">
              <a:avLst/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情感</a:t>
              </a:r>
              <a:endParaRPr lang="en-US" altLang="zh-CN" sz="3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倾向</a:t>
              </a:r>
              <a:endParaRPr lang="en-US" altLang="zh-CN" sz="3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分析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19041623">
              <a:off x="1127577" y="5336403"/>
              <a:ext cx="1900555" cy="638175"/>
            </a:xfrm>
            <a:prstGeom prst="roundRect">
              <a:avLst>
                <a:gd name="adj" fmla="val 50000"/>
              </a:avLst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剪去对角的矩形 20"/>
          <p:cNvSpPr/>
          <p:nvPr/>
        </p:nvSpPr>
        <p:spPr>
          <a:xfrm>
            <a:off x="7228656" y="983174"/>
            <a:ext cx="3077938" cy="377093"/>
          </a:xfrm>
          <a:prstGeom prst="snip2Diag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基于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Calibri"/>
                <a:ea typeface="宋体"/>
              </a:rPr>
              <a:t>机器学习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的方法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9975" y="1678962"/>
            <a:ext cx="6303351" cy="846524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将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评价极性判别看作简单的分类问题，通过传统的机器学习方法进行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训练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609975" y="2771008"/>
            <a:ext cx="6303351" cy="3721232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Joachim Wagner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等使用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SVM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作为基础分类模型，并使用了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Bag-of-N-gram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特征做为模型的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输入。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陈炳丰等人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将本来独立的连个任务联系起来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，提出了双层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CRF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模型。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9943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/>
          <p:cNvSpPr/>
          <p:nvPr/>
        </p:nvSpPr>
        <p:spPr>
          <a:xfrm>
            <a:off x="240204" y="286621"/>
            <a:ext cx="417504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990" y="284293"/>
            <a:ext cx="3663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第二章</a:t>
            </a:r>
            <a:r>
              <a:rPr lang="en-US" altLang="zh-CN" sz="3500" dirty="0" smtClean="0">
                <a:solidFill>
                  <a:schemeClr val="bg1"/>
                </a:solidFill>
              </a:rPr>
              <a:t>   </a:t>
            </a:r>
            <a:r>
              <a:rPr lang="zh-CN" altLang="en-US" sz="3500" dirty="0">
                <a:solidFill>
                  <a:schemeClr val="bg1"/>
                </a:solidFill>
              </a:rPr>
              <a:t>研究现状</a:t>
            </a:r>
          </a:p>
        </p:txBody>
      </p:sp>
      <p:sp>
        <p:nvSpPr>
          <p:cNvPr id="31" name="平行四边形 30"/>
          <p:cNvSpPr/>
          <p:nvPr/>
        </p:nvSpPr>
        <p:spPr>
          <a:xfrm>
            <a:off x="4333349" y="284293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863549" y="284293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01990" y="2050210"/>
            <a:ext cx="4015663" cy="3383939"/>
            <a:chOff x="1127577" y="1762826"/>
            <a:chExt cx="4998015" cy="4211752"/>
          </a:xfrm>
        </p:grpSpPr>
        <p:sp>
          <p:nvSpPr>
            <p:cNvPr id="19" name="椭圆 18"/>
            <p:cNvSpPr/>
            <p:nvPr/>
          </p:nvSpPr>
          <p:spPr>
            <a:xfrm>
              <a:off x="2522194" y="1762826"/>
              <a:ext cx="3603398" cy="3603398"/>
            </a:xfrm>
            <a:prstGeom prst="ellipse">
              <a:avLst/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情感</a:t>
              </a:r>
              <a:endParaRPr lang="en-US" altLang="zh-CN" sz="3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倾向</a:t>
              </a:r>
              <a:endParaRPr lang="en-US" altLang="zh-CN" sz="3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分析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19041623">
              <a:off x="1127577" y="5336403"/>
              <a:ext cx="1900555" cy="638175"/>
            </a:xfrm>
            <a:prstGeom prst="roundRect">
              <a:avLst>
                <a:gd name="adj" fmla="val 50000"/>
              </a:avLst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剪去对角的矩形 20"/>
          <p:cNvSpPr/>
          <p:nvPr/>
        </p:nvSpPr>
        <p:spPr>
          <a:xfrm>
            <a:off x="7228656" y="983174"/>
            <a:ext cx="3077938" cy="377093"/>
          </a:xfrm>
          <a:prstGeom prst="snip2Diag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基于</a:t>
            </a:r>
            <a:r>
              <a:rPr lang="zh-CN" altLang="en-US" sz="2400" b="1" kern="0" noProof="0" dirty="0">
                <a:solidFill>
                  <a:schemeClr val="bg1"/>
                </a:solidFill>
                <a:latin typeface="Calibri"/>
                <a:ea typeface="宋体"/>
              </a:rPr>
              <a:t>深度</a:t>
            </a:r>
            <a:r>
              <a:rPr lang="zh-CN" altLang="en-US" sz="2400" b="1" kern="0" dirty="0" smtClean="0">
                <a:solidFill>
                  <a:schemeClr val="bg1"/>
                </a:solidFill>
                <a:latin typeface="Calibri"/>
                <a:ea typeface="宋体"/>
              </a:rPr>
              <a:t>学习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的方法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9975" y="1678962"/>
            <a:ext cx="6303351" cy="846524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将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评价极性判别看作简单的分类问题，通过传统的机器学习方法进行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训练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5609975" y="2771008"/>
            <a:ext cx="6303351" cy="3721232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Duyu Tang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等提出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了一种深度记忆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网络模型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，该模型包含一个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Memory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和多个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Computational 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layer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，该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模型还使用了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Attention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机制，最终获得了不错的效果。 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67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/>
          <p:cNvSpPr/>
          <p:nvPr/>
        </p:nvSpPr>
        <p:spPr>
          <a:xfrm>
            <a:off x="240204" y="286621"/>
            <a:ext cx="417504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990" y="284293"/>
            <a:ext cx="3663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第三章</a:t>
            </a:r>
            <a:r>
              <a:rPr lang="en-US" altLang="zh-CN" sz="3500" dirty="0" smtClean="0">
                <a:solidFill>
                  <a:schemeClr val="bg1"/>
                </a:solidFill>
              </a:rPr>
              <a:t>   </a:t>
            </a:r>
            <a:r>
              <a:rPr lang="zh-CN" altLang="en-US" sz="3500" dirty="0">
                <a:solidFill>
                  <a:schemeClr val="bg1"/>
                </a:solidFill>
              </a:rPr>
              <a:t>动态趋势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4333349" y="284293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863549" y="284293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881220" y="2316430"/>
            <a:ext cx="350367" cy="3034577"/>
            <a:chOff x="6032873" y="1880798"/>
            <a:chExt cx="180976" cy="1488516"/>
          </a:xfrm>
          <a:solidFill>
            <a:srgbClr val="FF5B59"/>
          </a:solidFill>
        </p:grpSpPr>
        <p:sp>
          <p:nvSpPr>
            <p:cNvPr id="49" name="直接连接符 14"/>
            <p:cNvSpPr>
              <a:spLocks noChangeShapeType="1"/>
            </p:cNvSpPr>
            <p:nvPr/>
          </p:nvSpPr>
          <p:spPr bwMode="auto">
            <a:xfrm>
              <a:off x="6123362" y="1897849"/>
              <a:ext cx="0" cy="1380322"/>
            </a:xfrm>
            <a:prstGeom prst="line">
              <a:avLst/>
            </a:prstGeom>
            <a:grpFill/>
            <a:ln w="38100" cap="flat" cmpd="sng">
              <a:solidFill>
                <a:srgbClr val="FF5B5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FF5B5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1" name="椭圆 8"/>
            <p:cNvSpPr>
              <a:spLocks noChangeArrowheads="1"/>
            </p:cNvSpPr>
            <p:nvPr/>
          </p:nvSpPr>
          <p:spPr bwMode="auto">
            <a:xfrm>
              <a:off x="6032874" y="2535034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FF5B5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2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FF5B5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53" name="TextBox 64"/>
          <p:cNvSpPr txBox="1"/>
          <p:nvPr/>
        </p:nvSpPr>
        <p:spPr>
          <a:xfrm>
            <a:off x="6706774" y="4934364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情感倾向分析</a:t>
            </a:r>
            <a:endParaRPr lang="zh-CN" altLang="en-US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49"/>
          <p:cNvSpPr txBox="1"/>
          <p:nvPr/>
        </p:nvSpPr>
        <p:spPr>
          <a:xfrm>
            <a:off x="6695462" y="2207566"/>
            <a:ext cx="3999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情感词典与情感</a:t>
            </a:r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语料 </a:t>
            </a:r>
            <a:endParaRPr lang="zh-CN" altLang="en-US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22231" y="3342398"/>
            <a:ext cx="3927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159FDD"/>
                </a:solidFill>
              </a:rPr>
              <a:t>PART </a:t>
            </a:r>
            <a:r>
              <a:rPr lang="en-US" altLang="zh-CN" sz="5400" dirty="0">
                <a:solidFill>
                  <a:srgbClr val="159FDD"/>
                </a:solidFill>
              </a:rPr>
              <a:t>THREE</a:t>
            </a:r>
            <a:endParaRPr lang="zh-CN" altLang="en-US" sz="5400" dirty="0">
              <a:solidFill>
                <a:srgbClr val="159F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4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边形 3"/>
          <p:cNvSpPr/>
          <p:nvPr/>
        </p:nvSpPr>
        <p:spPr>
          <a:xfrm>
            <a:off x="266330" y="417250"/>
            <a:ext cx="3488924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第一章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167433" y="41725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绪论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3755254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>
            <a:off x="4354565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457200" y="3107940"/>
            <a:ext cx="351948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wisi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enim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ad minim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veniam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quis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nostrud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exerci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tation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ullamcorper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suscipit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lobortis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nisl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aliquip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ex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ea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commodo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autem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iriure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hendrerit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vulputate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esse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molestie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illum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feugiat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facilisis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at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vero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eros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accumsan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iusto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odio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dignissim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qui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blandit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praesent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luptatum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zzril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delenit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augue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feugait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facilisi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11" name="TextBox 11"/>
          <p:cNvSpPr txBox="1">
            <a:spLocks noChangeArrowheads="1"/>
          </p:cNvSpPr>
          <p:nvPr/>
        </p:nvSpPr>
        <p:spPr bwMode="auto">
          <a:xfrm>
            <a:off x="4335463" y="3107940"/>
            <a:ext cx="3521075" cy="289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我说，有空记得一个月去网站看一次，浏览以后偶尔点点广告。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>
                <a:solidFill>
                  <a:schemeClr val="bg1"/>
                </a:solidFill>
              </a:rPr>
              <a:t>我们说好做彼此的天使，要一直一直在一起</a:t>
            </a:r>
            <a:r>
              <a:rPr lang="en-US" altLang="zh-CN" sz="1400" dirty="0">
                <a:solidFill>
                  <a:schemeClr val="bg1"/>
                </a:solidFill>
              </a:rPr>
              <a:t>……</a:t>
            </a:r>
          </a:p>
          <a:p>
            <a:pPr eaLnBrk="1" hangingPunct="1"/>
            <a:endParaRPr lang="en-US" altLang="zh-CN" sz="1400" dirty="0">
              <a:solidFill>
                <a:schemeClr val="bg1"/>
              </a:solidFill>
            </a:endParaRPr>
          </a:p>
          <a:p>
            <a:r>
              <a:rPr lang="zh-CN" altLang="en-US" sz="1400" dirty="0">
                <a:solidFill>
                  <a:schemeClr val="bg1"/>
                </a:solidFill>
              </a:rPr>
              <a:t>正如你所看到的，这是一个逗比的博客；另外，这也是一个关于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的分</a:t>
            </a:r>
            <a:r>
              <a:rPr lang="en-US" altLang="zh-CN" sz="1400" dirty="0">
                <a:solidFill>
                  <a:schemeClr val="bg1"/>
                </a:solidFill>
              </a:rPr>
              <a:t>(</a:t>
            </a:r>
            <a:r>
              <a:rPr lang="en-US" altLang="zh-CN" sz="1400" dirty="0" err="1">
                <a:solidFill>
                  <a:schemeClr val="bg1"/>
                </a:solidFill>
              </a:rPr>
              <a:t>zhuang</a:t>
            </a:r>
            <a:r>
              <a:rPr lang="en-US" altLang="zh-CN" sz="1400" dirty="0">
                <a:solidFill>
                  <a:schemeClr val="bg1"/>
                </a:solidFill>
              </a:rPr>
              <a:t>)</a:t>
            </a:r>
            <a:r>
              <a:rPr lang="zh-CN" altLang="en-US" sz="1400" dirty="0">
                <a:solidFill>
                  <a:schemeClr val="bg1"/>
                </a:solidFill>
              </a:rPr>
              <a:t>享</a:t>
            </a:r>
            <a:r>
              <a:rPr lang="en-US" altLang="zh-CN" sz="1400" dirty="0">
                <a:solidFill>
                  <a:schemeClr val="bg1"/>
                </a:solidFill>
              </a:rPr>
              <a:t>(bi)</a:t>
            </a:r>
            <a:r>
              <a:rPr lang="zh-CN" altLang="en-US" sz="1400" dirty="0">
                <a:solidFill>
                  <a:schemeClr val="bg1"/>
                </a:solidFill>
              </a:rPr>
              <a:t>网站。因为工作的（或者装逼的）需要，我必须做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，并希望能在网上找到让自己满意的</a:t>
            </a:r>
            <a:r>
              <a:rPr lang="en-US" altLang="zh-CN" sz="1400" dirty="0">
                <a:solidFill>
                  <a:schemeClr val="bg1"/>
                </a:solidFill>
              </a:rPr>
              <a:t>PPT</a:t>
            </a:r>
            <a:r>
              <a:rPr lang="zh-CN" altLang="en-US" sz="1400" dirty="0">
                <a:solidFill>
                  <a:schemeClr val="bg1"/>
                </a:solidFill>
              </a:rPr>
              <a:t>模板和素材。但令人失望的是，我经常会为此花费大量时间，并且并不一定能找到能满足我兽欲的东西。</a:t>
            </a:r>
            <a:endParaRPr lang="en-GB" altLang="zh-CN" sz="1400" dirty="0">
              <a:solidFill>
                <a:schemeClr val="bg1"/>
              </a:solidFill>
            </a:endParaRPr>
          </a:p>
        </p:txBody>
      </p:sp>
      <p:sp>
        <p:nvSpPr>
          <p:cNvPr id="12" name="TextBox 12"/>
          <p:cNvSpPr txBox="1">
            <a:spLocks noChangeArrowheads="1"/>
          </p:cNvSpPr>
          <p:nvPr/>
        </p:nvSpPr>
        <p:spPr bwMode="auto">
          <a:xfrm>
            <a:off x="8215313" y="3107940"/>
            <a:ext cx="3519487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wisi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enim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ad minim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veniam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quis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nostrud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exerci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tation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ullamcorper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suscipit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lobortis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nisl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aliquip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ex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ea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commodo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autem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iriure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hendrerit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vulputate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esse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molestie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illum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feugiat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facilisis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at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vero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eros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accumsan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iusto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odio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dignissim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qui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blandit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praesent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luptatum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zzril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delenit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augue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feugait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facilisi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13" name="平行四边形 12"/>
          <p:cNvSpPr/>
          <p:nvPr/>
        </p:nvSpPr>
        <p:spPr>
          <a:xfrm>
            <a:off x="457200" y="2287202"/>
            <a:ext cx="3519488" cy="590550"/>
          </a:xfrm>
          <a:prstGeom prst="parallelogram">
            <a:avLst>
              <a:gd name="adj" fmla="val 0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写个标题</a:t>
            </a:r>
          </a:p>
        </p:txBody>
      </p:sp>
      <p:sp>
        <p:nvSpPr>
          <p:cNvPr id="14" name="平行四边形 13"/>
          <p:cNvSpPr/>
          <p:nvPr/>
        </p:nvSpPr>
        <p:spPr>
          <a:xfrm>
            <a:off x="4335463" y="2287202"/>
            <a:ext cx="3519488" cy="590550"/>
          </a:xfrm>
          <a:prstGeom prst="parallelogram">
            <a:avLst>
              <a:gd name="adj" fmla="val 0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如果没有</a:t>
            </a:r>
          </a:p>
        </p:txBody>
      </p:sp>
      <p:sp>
        <p:nvSpPr>
          <p:cNvPr id="15" name="平行四边形 14"/>
          <p:cNvSpPr/>
          <p:nvPr/>
        </p:nvSpPr>
        <p:spPr>
          <a:xfrm>
            <a:off x="8213726" y="2287202"/>
            <a:ext cx="3519488" cy="590550"/>
          </a:xfrm>
          <a:prstGeom prst="parallelogram">
            <a:avLst>
              <a:gd name="adj" fmla="val 0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那就算了</a:t>
            </a:r>
          </a:p>
        </p:txBody>
      </p:sp>
      <p:cxnSp>
        <p:nvCxnSpPr>
          <p:cNvPr id="17" name="直接连接符 16"/>
          <p:cNvCxnSpPr/>
          <p:nvPr/>
        </p:nvCxnSpPr>
        <p:spPr>
          <a:xfrm>
            <a:off x="457200" y="2249102"/>
            <a:ext cx="3519488" cy="0"/>
          </a:xfrm>
          <a:prstGeom prst="line">
            <a:avLst/>
          </a:prstGeom>
          <a:ln w="7620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335463" y="2249102"/>
            <a:ext cx="3519488" cy="0"/>
          </a:xfrm>
          <a:prstGeom prst="line">
            <a:avLst/>
          </a:prstGeom>
          <a:ln w="7620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213726" y="2249102"/>
            <a:ext cx="3519488" cy="0"/>
          </a:xfrm>
          <a:prstGeom prst="line">
            <a:avLst/>
          </a:prstGeom>
          <a:ln w="7620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266330" y="135339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引言</a:t>
            </a:r>
          </a:p>
        </p:txBody>
      </p:sp>
    </p:spTree>
    <p:extLst>
      <p:ext uri="{BB962C8B-B14F-4D97-AF65-F5344CB8AC3E}">
        <p14:creationId xmlns:p14="http://schemas.microsoft.com/office/powerpoint/2010/main" val="221066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371685" y="4981691"/>
            <a:ext cx="2965877" cy="660934"/>
            <a:chOff x="1000520" y="4088610"/>
            <a:chExt cx="2965255" cy="662082"/>
          </a:xfrm>
        </p:grpSpPr>
        <p:sp>
          <p:nvSpPr>
            <p:cNvPr id="44087" name="TextBox 7"/>
            <p:cNvSpPr txBox="1">
              <a:spLocks noChangeArrowheads="1"/>
            </p:cNvSpPr>
            <p:nvPr/>
          </p:nvSpPr>
          <p:spPr bwMode="auto">
            <a:xfrm>
              <a:off x="1000520" y="4088610"/>
              <a:ext cx="2965255" cy="4008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chemeClr val="bg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Choose a picture here</a:t>
              </a:r>
              <a:endParaRPr lang="en-GB" altLang="zh-CN" sz="20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44088" name="TextBox 8"/>
            <p:cNvSpPr txBox="1">
              <a:spLocks noChangeArrowheads="1"/>
            </p:cNvSpPr>
            <p:nvPr/>
          </p:nvSpPr>
          <p:spPr bwMode="auto">
            <a:xfrm>
              <a:off x="1789032" y="4442380"/>
              <a:ext cx="1388231" cy="308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1400" dirty="0">
                  <a:solidFill>
                    <a:schemeClr val="bg2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Picture name</a:t>
              </a:r>
              <a:endPara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3651250" y="4323572"/>
            <a:ext cx="4048125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wisi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enim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ad minim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veniam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quis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nostrud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exerci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tation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ullamcorper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suscipit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lobortis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nisl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aliquip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ex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ea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commodo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60" name="Rectangle 59"/>
          <p:cNvSpPr>
            <a:spLocks noChangeArrowheads="1"/>
          </p:cNvSpPr>
          <p:nvPr/>
        </p:nvSpPr>
        <p:spPr bwMode="auto">
          <a:xfrm>
            <a:off x="3651250" y="2341878"/>
            <a:ext cx="3911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endParaRPr lang="en-GB" altLang="zh-CN" sz="1400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1" name="Rectangle 60"/>
          <p:cNvSpPr>
            <a:spLocks noChangeArrowheads="1"/>
          </p:cNvSpPr>
          <p:nvPr/>
        </p:nvSpPr>
        <p:spPr bwMode="auto">
          <a:xfrm>
            <a:off x="3651250" y="3118166"/>
            <a:ext cx="40132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zh-CN" sz="14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sz="1400" b="1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sz="1400" b="1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wisi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enim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ad minim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veniam</a:t>
            </a:r>
            <a:endParaRPr lang="en-GB" altLang="zh-CN" sz="1400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3482975" y="2371154"/>
            <a:ext cx="0" cy="3653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r="10961"/>
          <a:stretch/>
        </p:blipFill>
        <p:spPr>
          <a:xfrm>
            <a:off x="573881" y="2537204"/>
            <a:ext cx="2555876" cy="2167468"/>
          </a:xfrm>
          <a:prstGeom prst="rect">
            <a:avLst/>
          </a:prstGeom>
        </p:spPr>
      </p:pic>
      <p:sp>
        <p:nvSpPr>
          <p:cNvPr id="12" name="椭圆 11"/>
          <p:cNvSpPr/>
          <p:nvPr/>
        </p:nvSpPr>
        <p:spPr>
          <a:xfrm>
            <a:off x="8084343" y="2555739"/>
            <a:ext cx="878682" cy="878682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1</a:t>
            </a:r>
            <a:endParaRPr lang="zh-CN" altLang="en-US" sz="4400" dirty="0"/>
          </a:p>
        </p:txBody>
      </p:sp>
      <p:sp>
        <p:nvSpPr>
          <p:cNvPr id="65" name="椭圆 64"/>
          <p:cNvSpPr/>
          <p:nvPr/>
        </p:nvSpPr>
        <p:spPr>
          <a:xfrm>
            <a:off x="8084343" y="3659841"/>
            <a:ext cx="878682" cy="878682"/>
          </a:xfrm>
          <a:prstGeom prst="ellipse">
            <a:avLst/>
          </a:prstGeom>
          <a:solidFill>
            <a:srgbClr val="FF5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2</a:t>
            </a:r>
            <a:endParaRPr lang="zh-CN" altLang="en-US" sz="4400" dirty="0"/>
          </a:p>
        </p:txBody>
      </p:sp>
      <p:sp>
        <p:nvSpPr>
          <p:cNvPr id="67" name="椭圆 66"/>
          <p:cNvSpPr/>
          <p:nvPr/>
        </p:nvSpPr>
        <p:spPr>
          <a:xfrm>
            <a:off x="8084343" y="4763943"/>
            <a:ext cx="878682" cy="878682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dirty="0"/>
              <a:t>3</a:t>
            </a:r>
            <a:endParaRPr lang="zh-CN" altLang="en-US" sz="4400" dirty="0"/>
          </a:p>
        </p:txBody>
      </p:sp>
      <p:sp>
        <p:nvSpPr>
          <p:cNvPr id="68" name="Rectangle 96"/>
          <p:cNvSpPr/>
          <p:nvPr/>
        </p:nvSpPr>
        <p:spPr>
          <a:xfrm>
            <a:off x="9079549" y="2870321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9" name="矩形 68"/>
          <p:cNvSpPr/>
          <p:nvPr/>
        </p:nvSpPr>
        <p:spPr>
          <a:xfrm>
            <a:off x="9079548" y="2555739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70" name="直接连接符 69"/>
          <p:cNvCxnSpPr/>
          <p:nvPr/>
        </p:nvCxnSpPr>
        <p:spPr>
          <a:xfrm>
            <a:off x="9187209" y="2870321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96"/>
          <p:cNvSpPr/>
          <p:nvPr/>
        </p:nvSpPr>
        <p:spPr>
          <a:xfrm>
            <a:off x="9079549" y="3974423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2" name="矩形 71"/>
          <p:cNvSpPr/>
          <p:nvPr/>
        </p:nvSpPr>
        <p:spPr>
          <a:xfrm>
            <a:off x="9079548" y="3659841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73" name="直接连接符 72"/>
          <p:cNvCxnSpPr/>
          <p:nvPr/>
        </p:nvCxnSpPr>
        <p:spPr>
          <a:xfrm>
            <a:off x="9187209" y="3974423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96"/>
          <p:cNvSpPr/>
          <p:nvPr/>
        </p:nvSpPr>
        <p:spPr>
          <a:xfrm>
            <a:off x="9079549" y="5078525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5" name="矩形 74"/>
          <p:cNvSpPr/>
          <p:nvPr/>
        </p:nvSpPr>
        <p:spPr>
          <a:xfrm>
            <a:off x="9079548" y="4763943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9187209" y="5078525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平行四边形 76"/>
          <p:cNvSpPr/>
          <p:nvPr/>
        </p:nvSpPr>
        <p:spPr>
          <a:xfrm>
            <a:off x="266330" y="417250"/>
            <a:ext cx="3488924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第一章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2167433" y="41725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绪论</a:t>
            </a:r>
          </a:p>
        </p:txBody>
      </p:sp>
      <p:sp>
        <p:nvSpPr>
          <p:cNvPr id="80" name="平行四边形 79"/>
          <p:cNvSpPr/>
          <p:nvPr/>
        </p:nvSpPr>
        <p:spPr>
          <a:xfrm>
            <a:off x="3755254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平行四边形 80"/>
          <p:cNvSpPr/>
          <p:nvPr/>
        </p:nvSpPr>
        <p:spPr>
          <a:xfrm>
            <a:off x="4354565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266330" y="13533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选题背景</a:t>
            </a:r>
          </a:p>
        </p:txBody>
      </p:sp>
    </p:spTree>
    <p:extLst>
      <p:ext uri="{BB962C8B-B14F-4D97-AF65-F5344CB8AC3E}">
        <p14:creationId xmlns:p14="http://schemas.microsoft.com/office/powerpoint/2010/main" val="239998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169"/>
          <p:cNvSpPr/>
          <p:nvPr/>
        </p:nvSpPr>
        <p:spPr bwMode="auto">
          <a:xfrm>
            <a:off x="0" y="2527300"/>
            <a:ext cx="2438400" cy="1350963"/>
          </a:xfrm>
          <a:prstGeom prst="rect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2" name="TextBox 3176"/>
          <p:cNvSpPr txBox="1">
            <a:spLocks noChangeArrowheads="1"/>
          </p:cNvSpPr>
          <p:nvPr/>
        </p:nvSpPr>
        <p:spPr bwMode="auto">
          <a:xfrm>
            <a:off x="439850" y="2648593"/>
            <a:ext cx="15552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48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</a:t>
            </a:r>
          </a:p>
          <a:p>
            <a:pPr algn="ctr"/>
            <a:r>
              <a:rPr lang="en-US" altLang="zh-CN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Significance</a:t>
            </a:r>
            <a:endParaRPr lang="en-GB" altLang="zh-CN" b="1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5" name="Rectangle 549"/>
          <p:cNvSpPr/>
          <p:nvPr/>
        </p:nvSpPr>
        <p:spPr bwMode="auto">
          <a:xfrm>
            <a:off x="2438400" y="2527300"/>
            <a:ext cx="2438400" cy="1350963"/>
          </a:xfrm>
          <a:prstGeom prst="rect">
            <a:avLst/>
          </a:prstGeom>
          <a:solidFill>
            <a:srgbClr val="FF5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0" name="Rectangle 550"/>
          <p:cNvSpPr/>
          <p:nvPr/>
        </p:nvSpPr>
        <p:spPr bwMode="auto">
          <a:xfrm>
            <a:off x="4876800" y="2527300"/>
            <a:ext cx="2438400" cy="1350963"/>
          </a:xfrm>
          <a:prstGeom prst="rect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5" name="Rectangle 551"/>
          <p:cNvSpPr/>
          <p:nvPr/>
        </p:nvSpPr>
        <p:spPr bwMode="auto">
          <a:xfrm>
            <a:off x="7315200" y="2527300"/>
            <a:ext cx="2438400" cy="1350963"/>
          </a:xfrm>
          <a:prstGeom prst="rect">
            <a:avLst/>
          </a:prstGeom>
          <a:solidFill>
            <a:srgbClr val="FF5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Rectangle 552"/>
          <p:cNvSpPr/>
          <p:nvPr/>
        </p:nvSpPr>
        <p:spPr bwMode="auto">
          <a:xfrm>
            <a:off x="9753600" y="2527300"/>
            <a:ext cx="2438400" cy="1350963"/>
          </a:xfrm>
          <a:prstGeom prst="rect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4" name="Rectangle 512"/>
          <p:cNvSpPr/>
          <p:nvPr/>
        </p:nvSpPr>
        <p:spPr>
          <a:xfrm>
            <a:off x="0" y="0"/>
            <a:ext cx="12192000" cy="2527300"/>
          </a:xfrm>
          <a:prstGeom prst="rect">
            <a:avLst/>
          </a:prstGeom>
          <a:solidFill>
            <a:srgbClr val="159FD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1" name="Rectangle 628"/>
          <p:cNvSpPr>
            <a:spLocks noChangeArrowheads="1"/>
          </p:cNvSpPr>
          <p:nvPr/>
        </p:nvSpPr>
        <p:spPr bwMode="auto">
          <a:xfrm>
            <a:off x="5305923" y="347210"/>
            <a:ext cx="6516687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wisi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enim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ad minim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veniam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nostrud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exerci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tation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ullamcorper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suscipit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lobortis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nisl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aliquip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ex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commodo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autem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iriure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hendrerit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vulputate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esse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molestie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illum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feugiat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facilisis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vero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eros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accumsan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iusto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odio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dignissim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qui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blandit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praesent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luptatum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zzril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delenit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augue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feugait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facilisi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3" name="平行四边形 2"/>
          <p:cNvSpPr/>
          <p:nvPr/>
        </p:nvSpPr>
        <p:spPr>
          <a:xfrm>
            <a:off x="266330" y="417250"/>
            <a:ext cx="3488924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第一章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167433" y="41725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绪论</a:t>
            </a:r>
          </a:p>
        </p:txBody>
      </p:sp>
      <p:sp>
        <p:nvSpPr>
          <p:cNvPr id="6" name="平行四边形 5"/>
          <p:cNvSpPr/>
          <p:nvPr/>
        </p:nvSpPr>
        <p:spPr>
          <a:xfrm>
            <a:off x="3755254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平行四边形 6"/>
          <p:cNvSpPr/>
          <p:nvPr/>
        </p:nvSpPr>
        <p:spPr>
          <a:xfrm>
            <a:off x="4354565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6330" y="13533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研究意义</a:t>
            </a:r>
          </a:p>
        </p:txBody>
      </p:sp>
      <p:sp>
        <p:nvSpPr>
          <p:cNvPr id="44" name="TextBox 8"/>
          <p:cNvSpPr txBox="1">
            <a:spLocks noChangeArrowheads="1"/>
          </p:cNvSpPr>
          <p:nvPr/>
        </p:nvSpPr>
        <p:spPr bwMode="auto">
          <a:xfrm>
            <a:off x="68189" y="3999556"/>
            <a:ext cx="229855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..</a:t>
            </a:r>
          </a:p>
        </p:txBody>
      </p: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2498666" y="3999556"/>
            <a:ext cx="22985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4944981" y="3999556"/>
            <a:ext cx="229855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.. 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</a:p>
        </p:txBody>
      </p:sp>
      <p:sp>
        <p:nvSpPr>
          <p:cNvPr id="47" name="TextBox 8"/>
          <p:cNvSpPr txBox="1">
            <a:spLocks noChangeArrowheads="1"/>
          </p:cNvSpPr>
          <p:nvPr/>
        </p:nvSpPr>
        <p:spPr bwMode="auto">
          <a:xfrm>
            <a:off x="7414987" y="3999556"/>
            <a:ext cx="2298557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</a:p>
        </p:txBody>
      </p:sp>
      <p:sp>
        <p:nvSpPr>
          <p:cNvPr id="48" name="TextBox 8"/>
          <p:cNvSpPr txBox="1">
            <a:spLocks noChangeArrowheads="1"/>
          </p:cNvSpPr>
          <p:nvPr/>
        </p:nvSpPr>
        <p:spPr bwMode="auto">
          <a:xfrm>
            <a:off x="9821780" y="3999556"/>
            <a:ext cx="2298557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..</a:t>
            </a:r>
          </a:p>
        </p:txBody>
      </p:sp>
      <p:sp>
        <p:nvSpPr>
          <p:cNvPr id="49" name="TextBox 3176"/>
          <p:cNvSpPr txBox="1">
            <a:spLocks noChangeArrowheads="1"/>
          </p:cNvSpPr>
          <p:nvPr/>
        </p:nvSpPr>
        <p:spPr bwMode="auto">
          <a:xfrm>
            <a:off x="2870327" y="2648593"/>
            <a:ext cx="15552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48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</a:t>
            </a:r>
          </a:p>
          <a:p>
            <a:pPr algn="ctr"/>
            <a:r>
              <a:rPr lang="en-US" altLang="zh-CN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Significance</a:t>
            </a:r>
            <a:endParaRPr lang="en-GB" altLang="zh-CN" b="1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0" name="TextBox 3176"/>
          <p:cNvSpPr txBox="1">
            <a:spLocks noChangeArrowheads="1"/>
          </p:cNvSpPr>
          <p:nvPr/>
        </p:nvSpPr>
        <p:spPr bwMode="auto">
          <a:xfrm>
            <a:off x="5318383" y="2648593"/>
            <a:ext cx="15552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48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</a:p>
          <a:p>
            <a:pPr algn="ctr"/>
            <a:r>
              <a:rPr lang="en-US" altLang="zh-CN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Significance</a:t>
            </a:r>
            <a:endParaRPr lang="en-GB" altLang="zh-CN" b="1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1" name="TextBox 3176"/>
          <p:cNvSpPr txBox="1">
            <a:spLocks noChangeArrowheads="1"/>
          </p:cNvSpPr>
          <p:nvPr/>
        </p:nvSpPr>
        <p:spPr bwMode="auto">
          <a:xfrm>
            <a:off x="7786648" y="2648593"/>
            <a:ext cx="15552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48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</a:t>
            </a:r>
          </a:p>
          <a:p>
            <a:pPr algn="ctr"/>
            <a:r>
              <a:rPr lang="en-US" altLang="zh-CN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Significance</a:t>
            </a:r>
            <a:endParaRPr lang="en-GB" altLang="zh-CN" b="1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2" name="TextBox 3176"/>
          <p:cNvSpPr txBox="1">
            <a:spLocks noChangeArrowheads="1"/>
          </p:cNvSpPr>
          <p:nvPr/>
        </p:nvSpPr>
        <p:spPr bwMode="auto">
          <a:xfrm>
            <a:off x="10195183" y="2648593"/>
            <a:ext cx="1555234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zh-CN" sz="48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5</a:t>
            </a:r>
          </a:p>
          <a:p>
            <a:pPr algn="ctr"/>
            <a:r>
              <a:rPr lang="en-US" altLang="zh-CN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Significance</a:t>
            </a:r>
            <a:endParaRPr lang="en-GB" altLang="zh-CN" b="1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0" y="2489200"/>
            <a:ext cx="2438400" cy="0"/>
          </a:xfrm>
          <a:prstGeom prst="line">
            <a:avLst/>
          </a:prstGeom>
          <a:ln w="76200">
            <a:solidFill>
              <a:srgbClr val="118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2438400" y="2489200"/>
            <a:ext cx="2438400" cy="0"/>
          </a:xfrm>
          <a:prstGeom prst="line">
            <a:avLst/>
          </a:prstGeom>
          <a:ln w="76200">
            <a:solidFill>
              <a:srgbClr val="FF3C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4876800" y="2489200"/>
            <a:ext cx="2438400" cy="0"/>
          </a:xfrm>
          <a:prstGeom prst="line">
            <a:avLst/>
          </a:prstGeom>
          <a:ln w="76200">
            <a:solidFill>
              <a:srgbClr val="118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7315200" y="2489200"/>
            <a:ext cx="2438400" cy="0"/>
          </a:xfrm>
          <a:prstGeom prst="line">
            <a:avLst/>
          </a:prstGeom>
          <a:ln w="76200">
            <a:solidFill>
              <a:srgbClr val="FF3C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9753600" y="2489200"/>
            <a:ext cx="2438400" cy="0"/>
          </a:xfrm>
          <a:prstGeom prst="line">
            <a:avLst/>
          </a:prstGeom>
          <a:ln w="76200">
            <a:solidFill>
              <a:srgbClr val="118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354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66330" y="417250"/>
            <a:ext cx="3488924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第一章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67433" y="41725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绪论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3755254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354565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330" y="135339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国内外相关研究综述</a:t>
            </a:r>
          </a:p>
        </p:txBody>
      </p:sp>
      <p:sp>
        <p:nvSpPr>
          <p:cNvPr id="8" name="矩形 7"/>
          <p:cNvSpPr/>
          <p:nvPr/>
        </p:nvSpPr>
        <p:spPr>
          <a:xfrm>
            <a:off x="4575894" y="2349500"/>
            <a:ext cx="7222406" cy="4051300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226873" y="1473200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“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 rot="10800000">
            <a:off x="11131952" y="4495800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“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14" name="Rectangle 628"/>
          <p:cNvSpPr>
            <a:spLocks noChangeArrowheads="1"/>
          </p:cNvSpPr>
          <p:nvPr/>
        </p:nvSpPr>
        <p:spPr bwMode="auto">
          <a:xfrm>
            <a:off x="4925881" y="3572469"/>
            <a:ext cx="6632458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wisi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enim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ad minim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veniam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nostrud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exerci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tation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ullamcorper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suscipit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lobortis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nisl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aliquip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ex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commodo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autem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iriure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hendrerit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vulputate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esse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molestie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illum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feugiat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facilisis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vero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eros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accumsan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iusto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odio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dignissim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qui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blandit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praesent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luptatum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zzril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delenit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augue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feugait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facilisi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autem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iriure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hendrerit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vulputate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esse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molestie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illum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feugiat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facilisis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vero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eros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accumsan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iusto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odio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dignissim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qui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blandit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praesent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luptatum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zzril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delenit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augue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feugait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facilisi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925880" y="2926138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Title here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99" name="组合 98"/>
          <p:cNvGrpSpPr/>
          <p:nvPr/>
        </p:nvGrpSpPr>
        <p:grpSpPr>
          <a:xfrm>
            <a:off x="445353" y="2173225"/>
            <a:ext cx="3793332" cy="4190988"/>
            <a:chOff x="445353" y="2344576"/>
            <a:chExt cx="3793332" cy="4190988"/>
          </a:xfrm>
        </p:grpSpPr>
        <p:sp>
          <p:nvSpPr>
            <p:cNvPr id="83" name="椭圆 82"/>
            <p:cNvSpPr/>
            <p:nvPr/>
          </p:nvSpPr>
          <p:spPr>
            <a:xfrm>
              <a:off x="445353" y="2344576"/>
              <a:ext cx="878682" cy="878682"/>
            </a:xfrm>
            <a:prstGeom prst="ellipse">
              <a:avLst/>
            </a:prstGeom>
            <a:solidFill>
              <a:srgbClr val="15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84" name="椭圆 83"/>
            <p:cNvSpPr/>
            <p:nvPr/>
          </p:nvSpPr>
          <p:spPr>
            <a:xfrm>
              <a:off x="445353" y="3448678"/>
              <a:ext cx="878682" cy="878682"/>
            </a:xfrm>
            <a:prstGeom prst="ellipse">
              <a:avLst/>
            </a:prstGeom>
            <a:solidFill>
              <a:srgbClr val="FF5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2</a:t>
              </a:r>
              <a:endParaRPr lang="zh-CN" altLang="en-US" sz="4400" dirty="0"/>
            </a:p>
          </p:txBody>
        </p:sp>
        <p:sp>
          <p:nvSpPr>
            <p:cNvPr id="85" name="椭圆 84"/>
            <p:cNvSpPr/>
            <p:nvPr/>
          </p:nvSpPr>
          <p:spPr>
            <a:xfrm>
              <a:off x="445353" y="4552780"/>
              <a:ext cx="878682" cy="878682"/>
            </a:xfrm>
            <a:prstGeom prst="ellipse">
              <a:avLst/>
            </a:prstGeom>
            <a:solidFill>
              <a:srgbClr val="15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86" name="Rectangle 96"/>
            <p:cNvSpPr/>
            <p:nvPr/>
          </p:nvSpPr>
          <p:spPr>
            <a:xfrm>
              <a:off x="1440559" y="2659158"/>
              <a:ext cx="279812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87" name="矩形 86"/>
            <p:cNvSpPr/>
            <p:nvPr/>
          </p:nvSpPr>
          <p:spPr>
            <a:xfrm>
              <a:off x="1440558" y="2344576"/>
              <a:ext cx="15824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59FDD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Some keywords </a:t>
              </a:r>
              <a:endParaRPr lang="zh-CN" altLang="en-US" sz="1400" dirty="0">
                <a:solidFill>
                  <a:srgbClr val="159FDD"/>
                </a:solidFill>
              </a:endParaRPr>
            </a:p>
          </p:txBody>
        </p:sp>
        <p:cxnSp>
          <p:nvCxnSpPr>
            <p:cNvPr id="88" name="直接连接符 87"/>
            <p:cNvCxnSpPr/>
            <p:nvPr/>
          </p:nvCxnSpPr>
          <p:spPr>
            <a:xfrm>
              <a:off x="1548219" y="2659158"/>
              <a:ext cx="665825" cy="0"/>
            </a:xfrm>
            <a:prstGeom prst="line">
              <a:avLst/>
            </a:prstGeom>
            <a:ln w="19050">
              <a:solidFill>
                <a:srgbClr val="159F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96"/>
            <p:cNvSpPr/>
            <p:nvPr/>
          </p:nvSpPr>
          <p:spPr>
            <a:xfrm>
              <a:off x="1440559" y="3763260"/>
              <a:ext cx="279812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90" name="矩形 89"/>
            <p:cNvSpPr/>
            <p:nvPr/>
          </p:nvSpPr>
          <p:spPr>
            <a:xfrm>
              <a:off x="1440558" y="3448678"/>
              <a:ext cx="15824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59FDD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Some keywords </a:t>
              </a:r>
              <a:endParaRPr lang="zh-CN" altLang="en-US" sz="1400" dirty="0">
                <a:solidFill>
                  <a:srgbClr val="159FDD"/>
                </a:solidFill>
              </a:endParaRPr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1548219" y="3763260"/>
              <a:ext cx="665825" cy="0"/>
            </a:xfrm>
            <a:prstGeom prst="line">
              <a:avLst/>
            </a:prstGeom>
            <a:ln w="19050">
              <a:solidFill>
                <a:srgbClr val="159F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6"/>
            <p:cNvSpPr/>
            <p:nvPr/>
          </p:nvSpPr>
          <p:spPr>
            <a:xfrm>
              <a:off x="1440559" y="4867362"/>
              <a:ext cx="279812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93" name="矩形 92"/>
            <p:cNvSpPr/>
            <p:nvPr/>
          </p:nvSpPr>
          <p:spPr>
            <a:xfrm>
              <a:off x="1440558" y="4552780"/>
              <a:ext cx="15824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59FDD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Some keywords </a:t>
              </a:r>
              <a:endParaRPr lang="zh-CN" altLang="en-US" sz="1400" dirty="0">
                <a:solidFill>
                  <a:srgbClr val="159FDD"/>
                </a:solidFill>
              </a:endParaRPr>
            </a:p>
          </p:txBody>
        </p:sp>
        <p:cxnSp>
          <p:nvCxnSpPr>
            <p:cNvPr id="94" name="直接连接符 93"/>
            <p:cNvCxnSpPr/>
            <p:nvPr/>
          </p:nvCxnSpPr>
          <p:spPr>
            <a:xfrm>
              <a:off x="1548219" y="4867362"/>
              <a:ext cx="665825" cy="0"/>
            </a:xfrm>
            <a:prstGeom prst="line">
              <a:avLst/>
            </a:prstGeom>
            <a:ln w="19050">
              <a:solidFill>
                <a:srgbClr val="159F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椭圆 94"/>
            <p:cNvSpPr/>
            <p:nvPr/>
          </p:nvSpPr>
          <p:spPr>
            <a:xfrm>
              <a:off x="445353" y="5656882"/>
              <a:ext cx="878682" cy="878682"/>
            </a:xfrm>
            <a:prstGeom prst="ellipse">
              <a:avLst/>
            </a:prstGeom>
            <a:solidFill>
              <a:srgbClr val="15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96" name="Rectangle 96"/>
            <p:cNvSpPr/>
            <p:nvPr/>
          </p:nvSpPr>
          <p:spPr>
            <a:xfrm>
              <a:off x="1440559" y="5971464"/>
              <a:ext cx="279812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Lorem ipsum dolor sit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amet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,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consectetur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adipiscing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 </a:t>
              </a:r>
              <a:r>
                <a:rPr lang="en-US" sz="1400" dirty="0" err="1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elit</a:t>
              </a:r>
              <a:r>
                <a:rPr lang="en-US" sz="140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97" name="矩形 96"/>
            <p:cNvSpPr/>
            <p:nvPr/>
          </p:nvSpPr>
          <p:spPr>
            <a:xfrm>
              <a:off x="1440558" y="5656882"/>
              <a:ext cx="15824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400" dirty="0">
                  <a:solidFill>
                    <a:srgbClr val="159FDD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Some keywords </a:t>
              </a:r>
              <a:endParaRPr lang="zh-CN" altLang="en-US" sz="1400" dirty="0">
                <a:solidFill>
                  <a:srgbClr val="159FDD"/>
                </a:solidFill>
              </a:endParaRPr>
            </a:p>
          </p:txBody>
        </p:sp>
        <p:cxnSp>
          <p:nvCxnSpPr>
            <p:cNvPr id="98" name="直接连接符 97"/>
            <p:cNvCxnSpPr/>
            <p:nvPr/>
          </p:nvCxnSpPr>
          <p:spPr>
            <a:xfrm>
              <a:off x="1548219" y="5971464"/>
              <a:ext cx="665825" cy="0"/>
            </a:xfrm>
            <a:prstGeom prst="line">
              <a:avLst/>
            </a:prstGeom>
            <a:ln w="19050">
              <a:solidFill>
                <a:srgbClr val="159FD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989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>
          <a:xfrm>
            <a:off x="6524124" y="2126247"/>
            <a:ext cx="5667876" cy="1110078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266330" y="417250"/>
            <a:ext cx="3488924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第一章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67433" y="41725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绪论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3755254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4354565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330" y="135339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</a:rPr>
              <a:t>主要研究内容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6586445" y="2194441"/>
            <a:ext cx="460306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wisi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enim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ad</a:t>
            </a:r>
          </a:p>
        </p:txBody>
      </p:sp>
      <p:sp>
        <p:nvSpPr>
          <p:cNvPr id="87" name="文本框 86"/>
          <p:cNvSpPr txBox="1"/>
          <p:nvPr/>
        </p:nvSpPr>
        <p:spPr>
          <a:xfrm>
            <a:off x="5124359" y="1348850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solidFill>
                  <a:srgbClr val="159FDD"/>
                </a:solidFill>
              </a:rPr>
              <a:t>Title here</a:t>
            </a:r>
            <a:endParaRPr lang="zh-CN" altLang="en-US" sz="3600" b="1" dirty="0">
              <a:solidFill>
                <a:srgbClr val="159FDD"/>
              </a:solidFill>
            </a:endParaRPr>
          </a:p>
        </p:txBody>
      </p:sp>
      <p:sp>
        <p:nvSpPr>
          <p:cNvPr id="88" name="Rectangle 96"/>
          <p:cNvSpPr/>
          <p:nvPr/>
        </p:nvSpPr>
        <p:spPr>
          <a:xfrm>
            <a:off x="5792788" y="3897995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9" name="矩形 88"/>
          <p:cNvSpPr/>
          <p:nvPr/>
        </p:nvSpPr>
        <p:spPr>
          <a:xfrm>
            <a:off x="5792787" y="3583413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90" name="直接连接符 89"/>
          <p:cNvCxnSpPr/>
          <p:nvPr/>
        </p:nvCxnSpPr>
        <p:spPr>
          <a:xfrm>
            <a:off x="5900448" y="3897995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6"/>
          <p:cNvSpPr/>
          <p:nvPr/>
        </p:nvSpPr>
        <p:spPr>
          <a:xfrm>
            <a:off x="9310140" y="3934488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2" name="矩形 91"/>
          <p:cNvSpPr/>
          <p:nvPr/>
        </p:nvSpPr>
        <p:spPr>
          <a:xfrm>
            <a:off x="9310139" y="3619906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93" name="直接连接符 92"/>
          <p:cNvCxnSpPr/>
          <p:nvPr/>
        </p:nvCxnSpPr>
        <p:spPr>
          <a:xfrm>
            <a:off x="9417800" y="3934488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6"/>
          <p:cNvSpPr/>
          <p:nvPr/>
        </p:nvSpPr>
        <p:spPr>
          <a:xfrm>
            <a:off x="5792788" y="4888093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5" name="矩形 94"/>
          <p:cNvSpPr/>
          <p:nvPr/>
        </p:nvSpPr>
        <p:spPr>
          <a:xfrm>
            <a:off x="5792787" y="4573511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96" name="直接连接符 95"/>
          <p:cNvCxnSpPr/>
          <p:nvPr/>
        </p:nvCxnSpPr>
        <p:spPr>
          <a:xfrm>
            <a:off x="5900448" y="4888093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9310140" y="4924586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98" name="矩形 97"/>
          <p:cNvSpPr/>
          <p:nvPr/>
        </p:nvSpPr>
        <p:spPr>
          <a:xfrm>
            <a:off x="9310139" y="4610004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99" name="直接连接符 98"/>
          <p:cNvCxnSpPr/>
          <p:nvPr/>
        </p:nvCxnSpPr>
        <p:spPr>
          <a:xfrm>
            <a:off x="9417800" y="4924586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6"/>
          <p:cNvSpPr/>
          <p:nvPr/>
        </p:nvSpPr>
        <p:spPr>
          <a:xfrm>
            <a:off x="5792788" y="5914684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1" name="矩形 100"/>
          <p:cNvSpPr/>
          <p:nvPr/>
        </p:nvSpPr>
        <p:spPr>
          <a:xfrm>
            <a:off x="5792787" y="5600102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>
            <a:off x="5900448" y="5914684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96"/>
          <p:cNvSpPr/>
          <p:nvPr/>
        </p:nvSpPr>
        <p:spPr>
          <a:xfrm>
            <a:off x="9310140" y="5951177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04" name="矩形 103"/>
          <p:cNvSpPr/>
          <p:nvPr/>
        </p:nvSpPr>
        <p:spPr>
          <a:xfrm>
            <a:off x="9310139" y="5636595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>
            <a:off x="9417800" y="5951177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图片 10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r="10961"/>
          <a:stretch/>
        </p:blipFill>
        <p:spPr>
          <a:xfrm>
            <a:off x="5215121" y="2126247"/>
            <a:ext cx="1309003" cy="1110078"/>
          </a:xfrm>
          <a:prstGeom prst="rect">
            <a:avLst/>
          </a:prstGeom>
        </p:spPr>
      </p:pic>
      <p:sp>
        <p:nvSpPr>
          <p:cNvPr id="109" name="文本框 108"/>
          <p:cNvSpPr txBox="1"/>
          <p:nvPr/>
        </p:nvSpPr>
        <p:spPr>
          <a:xfrm>
            <a:off x="5124359" y="3451040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1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8698574" y="3451040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2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124359" y="4456581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5B59"/>
                </a:solidFill>
              </a:rPr>
              <a:t>3</a:t>
            </a:r>
            <a:endParaRPr lang="zh-CN" altLang="en-US" sz="6600" dirty="0">
              <a:solidFill>
                <a:srgbClr val="FF5B59"/>
              </a:solidFill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8698574" y="4456581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4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124359" y="5447806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5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114" name="文本框 113"/>
          <p:cNvSpPr txBox="1"/>
          <p:nvPr/>
        </p:nvSpPr>
        <p:spPr>
          <a:xfrm>
            <a:off x="8698574" y="5447806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6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8" t="8703" r="19954" b="967"/>
          <a:stretch/>
        </p:blipFill>
        <p:spPr>
          <a:xfrm>
            <a:off x="266330" y="2126247"/>
            <a:ext cx="4391395" cy="43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-1588"/>
            <a:ext cx="4598126" cy="685958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229071" y="2645824"/>
            <a:ext cx="2088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200" dirty="0">
                <a:solidFill>
                  <a:srgbClr val="159FDD"/>
                </a:solidFill>
              </a:rPr>
              <a:t>目录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7696635" y="3170890"/>
            <a:ext cx="2670409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b="1" dirty="0" smtClean="0"/>
              <a:t>研究现状</a:t>
            </a:r>
            <a:endParaRPr lang="zh-CN" altLang="en-US" b="1" dirty="0"/>
          </a:p>
        </p:txBody>
      </p:sp>
      <p:sp>
        <p:nvSpPr>
          <p:cNvPr id="18" name="文本框 10"/>
          <p:cNvSpPr txBox="1"/>
          <p:nvPr/>
        </p:nvSpPr>
        <p:spPr>
          <a:xfrm>
            <a:off x="7676594" y="4158514"/>
            <a:ext cx="2675376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b="1" dirty="0" smtClean="0"/>
              <a:t>动态趋势</a:t>
            </a:r>
            <a:endParaRPr lang="zh-CN" altLang="en-US" b="1" dirty="0"/>
          </a:p>
        </p:txBody>
      </p:sp>
      <p:sp>
        <p:nvSpPr>
          <p:cNvPr id="19" name="文本框 11"/>
          <p:cNvSpPr txBox="1"/>
          <p:nvPr/>
        </p:nvSpPr>
        <p:spPr>
          <a:xfrm>
            <a:off x="7676826" y="5146138"/>
            <a:ext cx="2670409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00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defRPr>
            </a:lvl1pPr>
          </a:lstStyle>
          <a:p>
            <a:pPr algn="ctr"/>
            <a:r>
              <a:rPr lang="zh-CN" altLang="en-US" b="1" dirty="0" smtClean="0"/>
              <a:t>项目意义</a:t>
            </a:r>
            <a:endParaRPr lang="zh-CN" altLang="en-US" b="1" dirty="0"/>
          </a:p>
        </p:txBody>
      </p:sp>
      <p:sp>
        <p:nvSpPr>
          <p:cNvPr id="20" name="文本框 2"/>
          <p:cNvSpPr txBox="1"/>
          <p:nvPr/>
        </p:nvSpPr>
        <p:spPr>
          <a:xfrm>
            <a:off x="7696635" y="2183266"/>
            <a:ext cx="2670409" cy="553998"/>
          </a:xfrm>
          <a:prstGeom prst="rect">
            <a:avLst/>
          </a:prstGeom>
          <a:solidFill>
            <a:schemeClr val="tx2">
              <a:lumMod val="50000"/>
            </a:schemeClr>
          </a:solidFill>
          <a:ln w="19050">
            <a:noFill/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000" b="1" dirty="0" smtClean="0">
                <a:solidFill>
                  <a:schemeClr val="bg1"/>
                </a:solidFill>
                <a:latin typeface="张海山锐线体简" panose="02000000000000000000" pitchFamily="2" charset="-122"/>
                <a:ea typeface="张海山锐线体简" panose="02000000000000000000" pitchFamily="2" charset="-122"/>
              </a:rPr>
              <a:t>背景介绍</a:t>
            </a:r>
            <a:endParaRPr lang="zh-CN" altLang="en-US" sz="3000" b="1" dirty="0">
              <a:solidFill>
                <a:schemeClr val="bg1"/>
              </a:solidFill>
              <a:latin typeface="张海山锐线体简" panose="02000000000000000000" pitchFamily="2" charset="-122"/>
              <a:ea typeface="张海山锐线体简" panose="02000000000000000000" pitchFamily="2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6850040" y="2111489"/>
            <a:ext cx="625775" cy="625775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1</a:t>
            </a:r>
            <a:endParaRPr lang="zh-CN" altLang="en-US" sz="3000" dirty="0"/>
          </a:p>
        </p:txBody>
      </p:sp>
      <p:sp>
        <p:nvSpPr>
          <p:cNvPr id="43" name="椭圆 42"/>
          <p:cNvSpPr/>
          <p:nvPr/>
        </p:nvSpPr>
        <p:spPr>
          <a:xfrm>
            <a:off x="6840838" y="3099113"/>
            <a:ext cx="625775" cy="625775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2</a:t>
            </a:r>
            <a:endParaRPr lang="zh-CN" altLang="en-US" sz="3000" dirty="0"/>
          </a:p>
        </p:txBody>
      </p:sp>
      <p:sp>
        <p:nvSpPr>
          <p:cNvPr id="44" name="椭圆 43"/>
          <p:cNvSpPr/>
          <p:nvPr/>
        </p:nvSpPr>
        <p:spPr>
          <a:xfrm>
            <a:off x="6850040" y="4152268"/>
            <a:ext cx="625775" cy="625775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3</a:t>
            </a:r>
            <a:endParaRPr lang="zh-CN" altLang="en-US" sz="3000" dirty="0"/>
          </a:p>
        </p:txBody>
      </p:sp>
      <p:sp>
        <p:nvSpPr>
          <p:cNvPr id="45" name="椭圆 44"/>
          <p:cNvSpPr/>
          <p:nvPr/>
        </p:nvSpPr>
        <p:spPr>
          <a:xfrm>
            <a:off x="6827774" y="5113982"/>
            <a:ext cx="625775" cy="625775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000" dirty="0"/>
              <a:t>4</a:t>
            </a:r>
            <a:endParaRPr lang="zh-CN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89685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4" grpId="0"/>
      <p:bldP spid="17" grpId="0" animBg="1"/>
      <p:bldP spid="18" grpId="0" animBg="1"/>
      <p:bldP spid="19" grpId="0" animBg="1"/>
      <p:bldP spid="20" grpId="0" animBg="1"/>
      <p:bldP spid="39" grpId="0" animBg="1"/>
      <p:bldP spid="43" grpId="0" animBg="1"/>
      <p:bldP spid="44" grpId="0" animBg="1"/>
      <p:bldP spid="4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9"/>
          <p:cNvSpPr txBox="1"/>
          <p:nvPr/>
        </p:nvSpPr>
        <p:spPr>
          <a:xfrm>
            <a:off x="6383238" y="31718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研究目标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6032873" y="2628730"/>
            <a:ext cx="180975" cy="1488516"/>
            <a:chOff x="6032873" y="1880798"/>
            <a:chExt cx="180975" cy="1488516"/>
          </a:xfrm>
          <a:solidFill>
            <a:srgbClr val="159FDD"/>
          </a:solidFill>
        </p:grpSpPr>
        <p:sp>
          <p:nvSpPr>
            <p:cNvPr id="13" name="直接连接符 14"/>
            <p:cNvSpPr>
              <a:spLocks noChangeShapeType="1"/>
            </p:cNvSpPr>
            <p:nvPr/>
          </p:nvSpPr>
          <p:spPr bwMode="auto">
            <a:xfrm>
              <a:off x="6123362" y="1897849"/>
              <a:ext cx="0" cy="1380322"/>
            </a:xfrm>
            <a:prstGeom prst="lin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15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16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19" name="TextBox 64"/>
          <p:cNvSpPr txBox="1"/>
          <p:nvPr/>
        </p:nvSpPr>
        <p:spPr>
          <a:xfrm>
            <a:off x="6383238" y="379527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研究方案可行性说明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32873" y="1672312"/>
            <a:ext cx="3775393" cy="707886"/>
          </a:xfrm>
          <a:prstGeom prst="rect">
            <a:avLst/>
          </a:prstGeom>
          <a:solidFill>
            <a:srgbClr val="159FDD"/>
          </a:solidFill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研究方法与目标</a:t>
            </a:r>
          </a:p>
        </p:txBody>
      </p:sp>
      <p:sp>
        <p:nvSpPr>
          <p:cNvPr id="23" name="TextBox 49"/>
          <p:cNvSpPr txBox="1"/>
          <p:nvPr/>
        </p:nvSpPr>
        <p:spPr>
          <a:xfrm>
            <a:off x="6383238" y="25292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研究方法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2140886" y="2073028"/>
            <a:ext cx="3557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159FDD"/>
                </a:solidFill>
              </a:rPr>
              <a:t>PART TWO</a:t>
            </a:r>
            <a:endParaRPr lang="zh-CN" altLang="en-US" sz="5400" dirty="0">
              <a:solidFill>
                <a:srgbClr val="159FDD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7157" y="15570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59FDD"/>
                </a:solidFill>
              </a:rPr>
              <a:t>第二部分</a:t>
            </a:r>
          </a:p>
        </p:txBody>
      </p:sp>
    </p:spTree>
    <p:extLst>
      <p:ext uri="{BB962C8B-B14F-4D97-AF65-F5344CB8AC3E}">
        <p14:creationId xmlns:p14="http://schemas.microsoft.com/office/powerpoint/2010/main" val="4135187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66330" y="417250"/>
            <a:ext cx="585926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67433" y="4172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研究方法与思路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6125592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6724903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330" y="13533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研究方法</a:t>
            </a:r>
          </a:p>
        </p:txBody>
      </p:sp>
      <p:sp>
        <p:nvSpPr>
          <p:cNvPr id="37" name="Freeform 5"/>
          <p:cNvSpPr/>
          <p:nvPr/>
        </p:nvSpPr>
        <p:spPr bwMode="auto">
          <a:xfrm>
            <a:off x="3838575" y="2287202"/>
            <a:ext cx="1646238" cy="1647825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rgbClr val="159FD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16122" tIns="316122" rIns="316122" bIns="316122" spcCol="1270" anchor="ctr"/>
          <a:lstStyle/>
          <a:p>
            <a:pPr algn="ctr" defTabSz="1778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GB" sz="4000">
              <a:latin typeface="+mn-ea"/>
            </a:endParaRPr>
          </a:p>
        </p:txBody>
      </p:sp>
      <p:sp>
        <p:nvSpPr>
          <p:cNvPr id="39" name="Freeform 7"/>
          <p:cNvSpPr/>
          <p:nvPr/>
        </p:nvSpPr>
        <p:spPr bwMode="auto">
          <a:xfrm>
            <a:off x="6707188" y="2287202"/>
            <a:ext cx="1646237" cy="1647825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rgbClr val="159FD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16122" tIns="316122" rIns="316122" bIns="316122" spcCol="1270" anchor="ctr"/>
          <a:lstStyle/>
          <a:p>
            <a:pPr algn="ctr" defTabSz="1778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GB" sz="4000">
              <a:latin typeface="+mn-ea"/>
            </a:endParaRPr>
          </a:p>
        </p:txBody>
      </p:sp>
      <p:sp>
        <p:nvSpPr>
          <p:cNvPr id="41" name="Freeform 9"/>
          <p:cNvSpPr/>
          <p:nvPr/>
        </p:nvSpPr>
        <p:spPr bwMode="auto">
          <a:xfrm>
            <a:off x="9577388" y="2287202"/>
            <a:ext cx="1646237" cy="1647825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rgbClr val="FF5B59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16122" tIns="316122" rIns="316122" bIns="316122" spcCol="1270" anchor="ctr"/>
          <a:lstStyle/>
          <a:p>
            <a:pPr algn="ctr" defTabSz="1778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GB" sz="4000">
              <a:latin typeface="+mn-ea"/>
            </a:endParaRPr>
          </a:p>
        </p:txBody>
      </p:sp>
      <p:sp>
        <p:nvSpPr>
          <p:cNvPr id="42" name="Freeform 10"/>
          <p:cNvSpPr/>
          <p:nvPr/>
        </p:nvSpPr>
        <p:spPr bwMode="auto">
          <a:xfrm>
            <a:off x="968375" y="2287202"/>
            <a:ext cx="1646238" cy="1647825"/>
          </a:xfrm>
          <a:custGeom>
            <a:avLst/>
            <a:gdLst>
              <a:gd name="connsiteX0" fmla="*/ 0 w 1811734"/>
              <a:gd name="connsiteY0" fmla="*/ 905867 h 1811734"/>
              <a:gd name="connsiteX1" fmla="*/ 905867 w 1811734"/>
              <a:gd name="connsiteY1" fmla="*/ 0 h 1811734"/>
              <a:gd name="connsiteX2" fmla="*/ 1811734 w 1811734"/>
              <a:gd name="connsiteY2" fmla="*/ 905867 h 1811734"/>
              <a:gd name="connsiteX3" fmla="*/ 905867 w 1811734"/>
              <a:gd name="connsiteY3" fmla="*/ 1811734 h 1811734"/>
              <a:gd name="connsiteX4" fmla="*/ 0 w 1811734"/>
              <a:gd name="connsiteY4" fmla="*/ 905867 h 1811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1734" h="1811734">
                <a:moveTo>
                  <a:pt x="0" y="905867"/>
                </a:moveTo>
                <a:cubicBezTo>
                  <a:pt x="0" y="405570"/>
                  <a:pt x="405570" y="0"/>
                  <a:pt x="905867" y="0"/>
                </a:cubicBezTo>
                <a:cubicBezTo>
                  <a:pt x="1406164" y="0"/>
                  <a:pt x="1811734" y="405570"/>
                  <a:pt x="1811734" y="905867"/>
                </a:cubicBezTo>
                <a:cubicBezTo>
                  <a:pt x="1811734" y="1406164"/>
                  <a:pt x="1406164" y="1811734"/>
                  <a:pt x="905867" y="1811734"/>
                </a:cubicBezTo>
                <a:cubicBezTo>
                  <a:pt x="405570" y="1811734"/>
                  <a:pt x="0" y="1406164"/>
                  <a:pt x="0" y="905867"/>
                </a:cubicBezTo>
                <a:close/>
              </a:path>
            </a:pathLst>
          </a:custGeom>
          <a:solidFill>
            <a:srgbClr val="159FDD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lIns="316122" tIns="316122" rIns="316122" bIns="316122" spcCol="1270" anchor="ctr"/>
          <a:lstStyle/>
          <a:p>
            <a:pPr algn="ctr" defTabSz="1778000" eaLnBrk="1" fontAlgn="auto" hangingPunct="1">
              <a:lnSpc>
                <a:spcPct val="90000"/>
              </a:lnSpc>
              <a:spcAft>
                <a:spcPct val="35000"/>
              </a:spcAft>
              <a:defRPr/>
            </a:pPr>
            <a:endParaRPr lang="en-GB" sz="4000" dirty="0">
              <a:latin typeface="+mn-ea"/>
            </a:endParaRPr>
          </a:p>
        </p:txBody>
      </p:sp>
      <p:grpSp>
        <p:nvGrpSpPr>
          <p:cNvPr id="44" name="Group 35"/>
          <p:cNvGrpSpPr>
            <a:grpSpLocks/>
          </p:cNvGrpSpPr>
          <p:nvPr/>
        </p:nvGrpSpPr>
        <p:grpSpPr bwMode="auto">
          <a:xfrm>
            <a:off x="3327400" y="4030278"/>
            <a:ext cx="2721992" cy="1279063"/>
            <a:chOff x="520106" y="2219893"/>
            <a:chExt cx="2513428" cy="1279053"/>
          </a:xfrm>
        </p:grpSpPr>
        <p:sp>
          <p:nvSpPr>
            <p:cNvPr id="45" name="TextBox 36"/>
            <p:cNvSpPr txBox="1">
              <a:spLocks noChangeArrowheads="1"/>
            </p:cNvSpPr>
            <p:nvPr/>
          </p:nvSpPr>
          <p:spPr bwMode="auto">
            <a:xfrm>
              <a:off x="698363" y="2219893"/>
              <a:ext cx="2156915" cy="40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2"/>
                  </a:solidFill>
                  <a:latin typeface="+mn-ea"/>
                </a:rPr>
                <a:t>SOMETHING HERE</a:t>
              </a:r>
              <a:endParaRPr lang="en-GB" altLang="zh-CN" sz="2000" b="1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46" name="Rectangle 37"/>
            <p:cNvSpPr>
              <a:spLocks noChangeArrowheads="1"/>
            </p:cNvSpPr>
            <p:nvPr/>
          </p:nvSpPr>
          <p:spPr bwMode="auto">
            <a:xfrm>
              <a:off x="520106" y="2544846"/>
              <a:ext cx="2513428" cy="9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GB" altLang="zh-CN" sz="1400">
                  <a:solidFill>
                    <a:schemeClr val="bg2"/>
                  </a:solidFill>
                  <a:latin typeface="+mn-ea"/>
                </a:rPr>
                <a:t>Lorem ipsum dolor sit amet</a:t>
              </a:r>
            </a:p>
            <a:p>
              <a:pPr algn="ctr" eaLnBrk="1" hangingPunct="1"/>
              <a:r>
                <a:rPr lang="en-GB" altLang="zh-CN" sz="1400">
                  <a:solidFill>
                    <a:schemeClr val="bg2"/>
                  </a:solidFill>
                  <a:latin typeface="+mn-ea"/>
                </a:rPr>
                <a:t>consectetuer adipiscing elit</a:t>
              </a:r>
            </a:p>
            <a:p>
              <a:pPr algn="ctr" eaLnBrk="1" hangingPunct="1"/>
              <a:r>
                <a:rPr lang="en-GB" altLang="zh-CN" sz="1400">
                  <a:solidFill>
                    <a:schemeClr val="bg2"/>
                  </a:solidFill>
                  <a:latin typeface="+mn-ea"/>
                </a:rPr>
                <a:t> sed diam </a:t>
              </a:r>
            </a:p>
          </p:txBody>
        </p:sp>
      </p:grpSp>
      <p:grpSp>
        <p:nvGrpSpPr>
          <p:cNvPr id="47" name="Group 38"/>
          <p:cNvGrpSpPr>
            <a:grpSpLocks/>
          </p:cNvGrpSpPr>
          <p:nvPr/>
        </p:nvGrpSpPr>
        <p:grpSpPr bwMode="auto">
          <a:xfrm>
            <a:off x="6197600" y="4030278"/>
            <a:ext cx="2720274" cy="1279063"/>
            <a:chOff x="520106" y="2219893"/>
            <a:chExt cx="2513428" cy="1279053"/>
          </a:xfrm>
        </p:grpSpPr>
        <p:sp>
          <p:nvSpPr>
            <p:cNvPr id="48" name="TextBox 39"/>
            <p:cNvSpPr txBox="1">
              <a:spLocks noChangeArrowheads="1"/>
            </p:cNvSpPr>
            <p:nvPr/>
          </p:nvSpPr>
          <p:spPr bwMode="auto">
            <a:xfrm>
              <a:off x="697683" y="2219893"/>
              <a:ext cx="2158279" cy="40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2"/>
                  </a:solidFill>
                  <a:latin typeface="+mn-ea"/>
                </a:rPr>
                <a:t>SOMETHING HERE</a:t>
              </a:r>
              <a:endParaRPr lang="en-GB" altLang="zh-CN" sz="2000" b="1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49" name="Rectangle 40"/>
            <p:cNvSpPr>
              <a:spLocks noChangeArrowheads="1"/>
            </p:cNvSpPr>
            <p:nvPr/>
          </p:nvSpPr>
          <p:spPr bwMode="auto">
            <a:xfrm>
              <a:off x="520106" y="2544846"/>
              <a:ext cx="2513428" cy="9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GB" altLang="zh-CN" sz="1400">
                  <a:solidFill>
                    <a:schemeClr val="bg2"/>
                  </a:solidFill>
                  <a:latin typeface="+mn-ea"/>
                </a:rPr>
                <a:t>Lorem ipsum dolor sit amet</a:t>
              </a:r>
            </a:p>
            <a:p>
              <a:pPr algn="ctr" eaLnBrk="1" hangingPunct="1"/>
              <a:r>
                <a:rPr lang="en-GB" altLang="zh-CN" sz="1400">
                  <a:solidFill>
                    <a:schemeClr val="bg2"/>
                  </a:solidFill>
                  <a:latin typeface="+mn-ea"/>
                </a:rPr>
                <a:t>consectetuer adipiscing elit</a:t>
              </a:r>
            </a:p>
            <a:p>
              <a:pPr algn="ctr" eaLnBrk="1" hangingPunct="1"/>
              <a:r>
                <a:rPr lang="en-GB" altLang="zh-CN" sz="1400">
                  <a:solidFill>
                    <a:schemeClr val="bg2"/>
                  </a:solidFill>
                  <a:latin typeface="+mn-ea"/>
                </a:rPr>
                <a:t> sed diam </a:t>
              </a:r>
            </a:p>
          </p:txBody>
        </p:sp>
      </p:grpSp>
      <p:grpSp>
        <p:nvGrpSpPr>
          <p:cNvPr id="50" name="Group 41"/>
          <p:cNvGrpSpPr>
            <a:grpSpLocks/>
          </p:cNvGrpSpPr>
          <p:nvPr/>
        </p:nvGrpSpPr>
        <p:grpSpPr bwMode="auto">
          <a:xfrm>
            <a:off x="458787" y="4030278"/>
            <a:ext cx="2720273" cy="1279063"/>
            <a:chOff x="520106" y="2219893"/>
            <a:chExt cx="2513428" cy="1279053"/>
          </a:xfrm>
        </p:grpSpPr>
        <p:sp>
          <p:nvSpPr>
            <p:cNvPr id="51" name="TextBox 42"/>
            <p:cNvSpPr txBox="1">
              <a:spLocks noChangeArrowheads="1"/>
            </p:cNvSpPr>
            <p:nvPr/>
          </p:nvSpPr>
          <p:spPr bwMode="auto">
            <a:xfrm>
              <a:off x="697693" y="2219893"/>
              <a:ext cx="2158278" cy="40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zh-CN" sz="2000" b="1" dirty="0">
                  <a:solidFill>
                    <a:schemeClr val="bg2"/>
                  </a:solidFill>
                  <a:latin typeface="+mn-ea"/>
                </a:rPr>
                <a:t>SOMETHING HERE</a:t>
              </a:r>
              <a:endParaRPr lang="en-GB" altLang="zh-CN" sz="2000" b="1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52" name="Rectangle 43"/>
            <p:cNvSpPr>
              <a:spLocks noChangeArrowheads="1"/>
            </p:cNvSpPr>
            <p:nvPr/>
          </p:nvSpPr>
          <p:spPr bwMode="auto">
            <a:xfrm>
              <a:off x="520106" y="2544846"/>
              <a:ext cx="2513428" cy="9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GB" altLang="zh-CN" sz="1400" dirty="0">
                  <a:solidFill>
                    <a:schemeClr val="bg2"/>
                  </a:solidFill>
                  <a:latin typeface="+mn-ea"/>
                </a:rPr>
                <a:t>Lorem ipsum </a:t>
              </a:r>
              <a:r>
                <a:rPr lang="en-GB" altLang="zh-CN" sz="1400" dirty="0" err="1">
                  <a:solidFill>
                    <a:schemeClr val="bg2"/>
                  </a:solidFill>
                  <a:latin typeface="+mn-ea"/>
                </a:rPr>
                <a:t>dolor</a:t>
              </a:r>
              <a:r>
                <a:rPr lang="en-GB" altLang="zh-CN" sz="1400" dirty="0">
                  <a:solidFill>
                    <a:schemeClr val="bg2"/>
                  </a:solidFill>
                  <a:latin typeface="+mn-ea"/>
                </a:rPr>
                <a:t> sit </a:t>
              </a:r>
              <a:r>
                <a:rPr lang="en-GB" altLang="zh-CN" sz="1400" dirty="0" err="1">
                  <a:solidFill>
                    <a:schemeClr val="bg2"/>
                  </a:solidFill>
                  <a:latin typeface="+mn-ea"/>
                </a:rPr>
                <a:t>amet</a:t>
              </a:r>
              <a:endParaRPr lang="en-GB" altLang="zh-CN" sz="1400" dirty="0">
                <a:solidFill>
                  <a:schemeClr val="bg2"/>
                </a:solidFill>
                <a:latin typeface="+mn-ea"/>
              </a:endParaRPr>
            </a:p>
            <a:p>
              <a:pPr algn="ctr" eaLnBrk="1" hangingPunct="1"/>
              <a:r>
                <a:rPr lang="en-GB" altLang="zh-CN" sz="1400" dirty="0" err="1">
                  <a:solidFill>
                    <a:schemeClr val="bg2"/>
                  </a:solidFill>
                  <a:latin typeface="+mn-ea"/>
                </a:rPr>
                <a:t>consectetuer</a:t>
              </a:r>
              <a:r>
                <a:rPr lang="en-GB" altLang="zh-CN" sz="1400" dirty="0">
                  <a:solidFill>
                    <a:schemeClr val="bg2"/>
                  </a:solidFill>
                  <a:latin typeface="+mn-ea"/>
                </a:rPr>
                <a:t> </a:t>
              </a:r>
              <a:r>
                <a:rPr lang="en-GB" altLang="zh-CN" sz="1400" dirty="0" err="1">
                  <a:solidFill>
                    <a:schemeClr val="bg2"/>
                  </a:solidFill>
                  <a:latin typeface="+mn-ea"/>
                </a:rPr>
                <a:t>adipiscing</a:t>
              </a:r>
              <a:r>
                <a:rPr lang="en-GB" altLang="zh-CN" sz="1400" dirty="0">
                  <a:solidFill>
                    <a:schemeClr val="bg2"/>
                  </a:solidFill>
                  <a:latin typeface="+mn-ea"/>
                </a:rPr>
                <a:t> </a:t>
              </a:r>
              <a:r>
                <a:rPr lang="en-GB" altLang="zh-CN" sz="1400" dirty="0" err="1">
                  <a:solidFill>
                    <a:schemeClr val="bg2"/>
                  </a:solidFill>
                  <a:latin typeface="+mn-ea"/>
                </a:rPr>
                <a:t>elit</a:t>
              </a:r>
              <a:endParaRPr lang="en-GB" altLang="zh-CN" sz="1400" dirty="0">
                <a:solidFill>
                  <a:schemeClr val="bg2"/>
                </a:solidFill>
                <a:latin typeface="+mn-ea"/>
              </a:endParaRPr>
            </a:p>
            <a:p>
              <a:pPr algn="ctr" eaLnBrk="1" hangingPunct="1"/>
              <a:r>
                <a:rPr lang="en-GB" altLang="zh-CN" sz="1400" dirty="0">
                  <a:solidFill>
                    <a:schemeClr val="bg2"/>
                  </a:solidFill>
                  <a:latin typeface="+mn-ea"/>
                </a:rPr>
                <a:t> </a:t>
              </a:r>
              <a:r>
                <a:rPr lang="en-GB" altLang="zh-CN" sz="1400" dirty="0" err="1">
                  <a:solidFill>
                    <a:schemeClr val="bg2"/>
                  </a:solidFill>
                  <a:latin typeface="+mn-ea"/>
                </a:rPr>
                <a:t>sed</a:t>
              </a:r>
              <a:r>
                <a:rPr lang="en-GB" altLang="zh-CN" sz="1400" dirty="0">
                  <a:solidFill>
                    <a:schemeClr val="bg2"/>
                  </a:solidFill>
                  <a:latin typeface="+mn-ea"/>
                </a:rPr>
                <a:t> </a:t>
              </a:r>
              <a:r>
                <a:rPr lang="en-GB" altLang="zh-CN" sz="1400" dirty="0" err="1">
                  <a:solidFill>
                    <a:schemeClr val="bg2"/>
                  </a:solidFill>
                  <a:latin typeface="+mn-ea"/>
                </a:rPr>
                <a:t>diam</a:t>
              </a:r>
              <a:r>
                <a:rPr lang="en-GB" altLang="zh-CN" sz="1400" dirty="0">
                  <a:solidFill>
                    <a:schemeClr val="bg2"/>
                  </a:solidFill>
                  <a:latin typeface="+mn-ea"/>
                </a:rPr>
                <a:t> </a:t>
              </a:r>
            </a:p>
          </p:txBody>
        </p:sp>
      </p:grpSp>
      <p:grpSp>
        <p:nvGrpSpPr>
          <p:cNvPr id="53" name="Group 44"/>
          <p:cNvGrpSpPr>
            <a:grpSpLocks/>
          </p:cNvGrpSpPr>
          <p:nvPr/>
        </p:nvGrpSpPr>
        <p:grpSpPr bwMode="auto">
          <a:xfrm>
            <a:off x="9067800" y="4030278"/>
            <a:ext cx="2720274" cy="1279063"/>
            <a:chOff x="520106" y="2219893"/>
            <a:chExt cx="2513428" cy="1279053"/>
          </a:xfrm>
        </p:grpSpPr>
        <p:sp>
          <p:nvSpPr>
            <p:cNvPr id="54" name="TextBox 45"/>
            <p:cNvSpPr txBox="1">
              <a:spLocks noChangeArrowheads="1"/>
            </p:cNvSpPr>
            <p:nvPr/>
          </p:nvSpPr>
          <p:spPr bwMode="auto">
            <a:xfrm>
              <a:off x="697682" y="2219893"/>
              <a:ext cx="2158279" cy="400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zh-CN" sz="2000" b="1" dirty="0">
                  <a:solidFill>
                    <a:schemeClr val="bg2"/>
                  </a:solidFill>
                  <a:latin typeface="+mn-ea"/>
                </a:rPr>
                <a:t>SOMETHING HERE</a:t>
              </a:r>
              <a:endParaRPr lang="en-GB" altLang="zh-CN" sz="2000" b="1" dirty="0">
                <a:solidFill>
                  <a:schemeClr val="bg2"/>
                </a:solidFill>
                <a:latin typeface="+mn-ea"/>
              </a:endParaRPr>
            </a:p>
          </p:txBody>
        </p:sp>
        <p:sp>
          <p:nvSpPr>
            <p:cNvPr id="55" name="Rectangle 46"/>
            <p:cNvSpPr>
              <a:spLocks noChangeArrowheads="1"/>
            </p:cNvSpPr>
            <p:nvPr/>
          </p:nvSpPr>
          <p:spPr bwMode="auto">
            <a:xfrm>
              <a:off x="520106" y="2544846"/>
              <a:ext cx="2513428" cy="95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GB" altLang="zh-CN" sz="1400">
                  <a:solidFill>
                    <a:schemeClr val="bg2"/>
                  </a:solidFill>
                  <a:latin typeface="+mn-ea"/>
                </a:rPr>
                <a:t>Lorem ipsum dolor sit amet</a:t>
              </a:r>
            </a:p>
            <a:p>
              <a:pPr algn="ctr" eaLnBrk="1" hangingPunct="1"/>
              <a:r>
                <a:rPr lang="en-GB" altLang="zh-CN" sz="1400">
                  <a:solidFill>
                    <a:schemeClr val="bg2"/>
                  </a:solidFill>
                  <a:latin typeface="+mn-ea"/>
                </a:rPr>
                <a:t>consectetuer adipiscing elit</a:t>
              </a:r>
            </a:p>
            <a:p>
              <a:pPr algn="ctr" eaLnBrk="1" hangingPunct="1"/>
              <a:r>
                <a:rPr lang="en-GB" altLang="zh-CN" sz="1400">
                  <a:solidFill>
                    <a:schemeClr val="bg2"/>
                  </a:solidFill>
                  <a:latin typeface="+mn-ea"/>
                </a:rPr>
                <a:t> sed diam </a:t>
              </a:r>
            </a:p>
          </p:txBody>
        </p:sp>
      </p:grpSp>
      <p:sp>
        <p:nvSpPr>
          <p:cNvPr id="56" name="Rectangle 47"/>
          <p:cNvSpPr>
            <a:spLocks noChangeArrowheads="1"/>
          </p:cNvSpPr>
          <p:nvPr/>
        </p:nvSpPr>
        <p:spPr bwMode="auto">
          <a:xfrm>
            <a:off x="923925" y="5729548"/>
            <a:ext cx="103441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Lorem ipsum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dolor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sit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amet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consectetuer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adipiscing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elit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sed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diam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nonummy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nibh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euismod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tincidunt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laoreet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dolore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magna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aliquam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erat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volutpat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.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wisi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enim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ad minim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veniam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quis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nostrud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exerci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tation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ullamcorper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suscipit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lobortis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nisl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aliquip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ex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ea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commodo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consequat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. </a:t>
            </a:r>
          </a:p>
        </p:txBody>
      </p:sp>
      <p:cxnSp>
        <p:nvCxnSpPr>
          <p:cNvPr id="57" name="Straight Connector 49"/>
          <p:cNvCxnSpPr/>
          <p:nvPr/>
        </p:nvCxnSpPr>
        <p:spPr>
          <a:xfrm>
            <a:off x="3444875" y="5436802"/>
            <a:ext cx="5083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右箭头 57"/>
          <p:cNvSpPr/>
          <p:nvPr/>
        </p:nvSpPr>
        <p:spPr>
          <a:xfrm>
            <a:off x="2873735" y="2908169"/>
            <a:ext cx="771525" cy="405886"/>
          </a:xfrm>
          <a:prstGeom prst="rightArrow">
            <a:avLst>
              <a:gd name="adj1" fmla="val 7759"/>
              <a:gd name="adj2" fmla="val 108668"/>
            </a:avLst>
          </a:prstGeom>
          <a:noFill/>
          <a:ln w="38100">
            <a:solidFill>
              <a:srgbClr val="15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右箭头 58"/>
          <p:cNvSpPr/>
          <p:nvPr/>
        </p:nvSpPr>
        <p:spPr>
          <a:xfrm>
            <a:off x="5678648" y="2908169"/>
            <a:ext cx="771525" cy="405886"/>
          </a:xfrm>
          <a:prstGeom prst="rightArrow">
            <a:avLst>
              <a:gd name="adj1" fmla="val 7759"/>
              <a:gd name="adj2" fmla="val 108668"/>
            </a:avLst>
          </a:prstGeom>
          <a:noFill/>
          <a:ln w="38100">
            <a:solidFill>
              <a:srgbClr val="15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右箭头 59"/>
          <p:cNvSpPr/>
          <p:nvPr/>
        </p:nvSpPr>
        <p:spPr>
          <a:xfrm>
            <a:off x="8548950" y="2908169"/>
            <a:ext cx="771525" cy="405886"/>
          </a:xfrm>
          <a:prstGeom prst="rightArrow">
            <a:avLst>
              <a:gd name="adj1" fmla="val 7759"/>
              <a:gd name="adj2" fmla="val 108668"/>
            </a:avLst>
          </a:prstGeom>
          <a:noFill/>
          <a:ln w="38100">
            <a:solidFill>
              <a:srgbClr val="159F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259136" y="286968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STEP 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128542" y="286968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STEP 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6997948" y="286968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STEP 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9868148" y="2869688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</a:rPr>
              <a:t>STEP 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21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66330" y="417250"/>
            <a:ext cx="585926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67433" y="4172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研究方法与思路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6125592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6724903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" name="Round Diagonal Corner Rectangle 6"/>
          <p:cNvSpPr/>
          <p:nvPr/>
        </p:nvSpPr>
        <p:spPr>
          <a:xfrm flipV="1">
            <a:off x="3286125" y="4083751"/>
            <a:ext cx="2743200" cy="215582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ea"/>
            </a:endParaRPr>
          </a:p>
        </p:txBody>
      </p:sp>
      <p:sp>
        <p:nvSpPr>
          <p:cNvPr id="9" name="Round Diagonal Corner Rectangle 13"/>
          <p:cNvSpPr/>
          <p:nvPr/>
        </p:nvSpPr>
        <p:spPr>
          <a:xfrm flipH="1" flipV="1">
            <a:off x="6162675" y="4083751"/>
            <a:ext cx="2743200" cy="215582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FF5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ea"/>
            </a:endParaRPr>
          </a:p>
        </p:txBody>
      </p:sp>
      <p:sp>
        <p:nvSpPr>
          <p:cNvPr id="10" name="Round Diagonal Corner Rectangle 19"/>
          <p:cNvSpPr/>
          <p:nvPr/>
        </p:nvSpPr>
        <p:spPr>
          <a:xfrm flipH="1">
            <a:off x="6162675" y="1804101"/>
            <a:ext cx="2743200" cy="215582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ea"/>
            </a:endParaRPr>
          </a:p>
        </p:txBody>
      </p:sp>
      <p:sp>
        <p:nvSpPr>
          <p:cNvPr id="11" name="Round Diagonal Corner Rectangle 25"/>
          <p:cNvSpPr/>
          <p:nvPr/>
        </p:nvSpPr>
        <p:spPr>
          <a:xfrm>
            <a:off x="3286125" y="1804101"/>
            <a:ext cx="2743200" cy="2155825"/>
          </a:xfrm>
          <a:prstGeom prst="round2DiagRect">
            <a:avLst>
              <a:gd name="adj1" fmla="val 0"/>
              <a:gd name="adj2" fmla="val 0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ea"/>
            </a:endParaRPr>
          </a:p>
        </p:txBody>
      </p:sp>
      <p:sp>
        <p:nvSpPr>
          <p:cNvPr id="13" name="Oval 29"/>
          <p:cNvSpPr/>
          <p:nvPr/>
        </p:nvSpPr>
        <p:spPr bwMode="auto">
          <a:xfrm>
            <a:off x="5116513" y="3042351"/>
            <a:ext cx="1958975" cy="19589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latin typeface="+mn-ea"/>
            </a:endParaRPr>
          </a:p>
        </p:txBody>
      </p:sp>
      <p:sp>
        <p:nvSpPr>
          <p:cNvPr id="17" name="TextBox 33"/>
          <p:cNvSpPr txBox="1">
            <a:spLocks noChangeArrowheads="1"/>
          </p:cNvSpPr>
          <p:nvPr/>
        </p:nvSpPr>
        <p:spPr bwMode="auto">
          <a:xfrm>
            <a:off x="168275" y="4858853"/>
            <a:ext cx="3070224" cy="95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zh-CN" sz="1400">
                <a:solidFill>
                  <a:schemeClr val="bg2"/>
                </a:solidFill>
                <a:latin typeface="+mn-ea"/>
              </a:rPr>
              <a:t>Lorem ipsum dolor sit amet, consectetur adipiscing elit, sed do eiusmod tempor incididunt ut labore et dolore magna aliqua. </a:t>
            </a:r>
          </a:p>
        </p:txBody>
      </p:sp>
      <p:sp>
        <p:nvSpPr>
          <p:cNvPr id="18" name="TextBox 34"/>
          <p:cNvSpPr txBox="1"/>
          <p:nvPr/>
        </p:nvSpPr>
        <p:spPr bwMode="auto">
          <a:xfrm>
            <a:off x="896192" y="4510789"/>
            <a:ext cx="234230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138FC7"/>
                </a:solidFill>
                <a:latin typeface="+mn-ea"/>
              </a:rPr>
              <a:t>SOMETHING HERE</a:t>
            </a:r>
            <a:endParaRPr lang="en-GB" altLang="zh-CN" sz="2000" b="1" dirty="0">
              <a:solidFill>
                <a:srgbClr val="138FC7"/>
              </a:solidFill>
              <a:latin typeface="+mn-ea"/>
            </a:endParaRPr>
          </a:p>
        </p:txBody>
      </p:sp>
      <p:sp>
        <p:nvSpPr>
          <p:cNvPr id="20" name="TextBox 36"/>
          <p:cNvSpPr txBox="1">
            <a:spLocks noChangeArrowheads="1"/>
          </p:cNvSpPr>
          <p:nvPr/>
        </p:nvSpPr>
        <p:spPr bwMode="auto">
          <a:xfrm>
            <a:off x="166688" y="2623653"/>
            <a:ext cx="3070224" cy="953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GB" altLang="zh-CN" sz="1400">
                <a:solidFill>
                  <a:schemeClr val="bg2"/>
                </a:solidFill>
                <a:latin typeface="+mn-ea"/>
              </a:rPr>
              <a:t>Lorem ipsum dolor sit amet, consectetur adipiscing elit, sed do eiusmod tempor incididunt ut labore et dolore magna aliqua. </a:t>
            </a:r>
          </a:p>
        </p:txBody>
      </p:sp>
      <p:sp>
        <p:nvSpPr>
          <p:cNvPr id="21" name="TextBox 37"/>
          <p:cNvSpPr txBox="1">
            <a:spLocks noChangeArrowheads="1"/>
          </p:cNvSpPr>
          <p:nvPr/>
        </p:nvSpPr>
        <p:spPr bwMode="auto">
          <a:xfrm>
            <a:off x="901016" y="2275589"/>
            <a:ext cx="23358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zh-CN" sz="2000" b="1" dirty="0">
                <a:solidFill>
                  <a:srgbClr val="138FC7"/>
                </a:solidFill>
                <a:latin typeface="+mn-ea"/>
              </a:rPr>
              <a:t>SOMETHING HERE</a:t>
            </a:r>
            <a:endParaRPr lang="en-GB" altLang="zh-CN" sz="2000" b="1" dirty="0">
              <a:solidFill>
                <a:srgbClr val="138FC7"/>
              </a:solidFill>
              <a:latin typeface="+mn-ea"/>
            </a:endParaRPr>
          </a:p>
        </p:txBody>
      </p:sp>
      <p:sp>
        <p:nvSpPr>
          <p:cNvPr id="23" name="TextBox 39"/>
          <p:cNvSpPr txBox="1">
            <a:spLocks noChangeArrowheads="1"/>
          </p:cNvSpPr>
          <p:nvPr/>
        </p:nvSpPr>
        <p:spPr bwMode="auto">
          <a:xfrm>
            <a:off x="9026525" y="4858854"/>
            <a:ext cx="2930525" cy="11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zh-CN" sz="1400">
                <a:solidFill>
                  <a:schemeClr val="bg2"/>
                </a:solidFill>
                <a:latin typeface="+mn-ea"/>
              </a:rPr>
              <a:t>Lorem ipsum dolor sit amet, consectetur adipiscing elit, sed do eiusmod tempor incididunt ut labore et dolore magna aliqua. </a:t>
            </a:r>
          </a:p>
        </p:txBody>
      </p:sp>
      <p:sp>
        <p:nvSpPr>
          <p:cNvPr id="24" name="TextBox 40"/>
          <p:cNvSpPr txBox="1"/>
          <p:nvPr/>
        </p:nvSpPr>
        <p:spPr bwMode="auto">
          <a:xfrm>
            <a:off x="9004299" y="4510790"/>
            <a:ext cx="233589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lang="en-US" altLang="zh-CN" sz="2000" b="1" dirty="0">
                <a:solidFill>
                  <a:srgbClr val="138FC7"/>
                </a:solidFill>
                <a:latin typeface="+mn-ea"/>
              </a:rPr>
              <a:t>SOMETHING HERE</a:t>
            </a:r>
            <a:endParaRPr lang="en-GB" altLang="zh-CN" sz="2000" b="1" dirty="0">
              <a:solidFill>
                <a:srgbClr val="138FC7"/>
              </a:solidFill>
              <a:latin typeface="+mn-ea"/>
            </a:endParaRPr>
          </a:p>
        </p:txBody>
      </p:sp>
      <p:sp>
        <p:nvSpPr>
          <p:cNvPr id="26" name="TextBox 42"/>
          <p:cNvSpPr txBox="1">
            <a:spLocks noChangeArrowheads="1"/>
          </p:cNvSpPr>
          <p:nvPr/>
        </p:nvSpPr>
        <p:spPr bwMode="auto">
          <a:xfrm>
            <a:off x="9004300" y="2579204"/>
            <a:ext cx="2779713" cy="116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zh-CN" sz="1400">
                <a:solidFill>
                  <a:schemeClr val="bg2"/>
                </a:solidFill>
                <a:latin typeface="+mn-ea"/>
              </a:rPr>
              <a:t>Lorem ipsum dolor sit amet, consectetur adipiscing elit, sed do eiusmod tempor incididunt ut labore et dolore magna aliqua. </a:t>
            </a:r>
          </a:p>
        </p:txBody>
      </p:sp>
      <p:sp>
        <p:nvSpPr>
          <p:cNvPr id="27" name="TextBox 43"/>
          <p:cNvSpPr txBox="1">
            <a:spLocks noChangeArrowheads="1"/>
          </p:cNvSpPr>
          <p:nvPr/>
        </p:nvSpPr>
        <p:spPr bwMode="auto">
          <a:xfrm>
            <a:off x="9004300" y="2275589"/>
            <a:ext cx="233589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/>
            <a:r>
              <a:rPr lang="en-US" altLang="zh-CN" sz="2000" b="1" dirty="0">
                <a:solidFill>
                  <a:srgbClr val="138FC7"/>
                </a:solidFill>
                <a:latin typeface="+mn-ea"/>
              </a:rPr>
              <a:t>SOMETHING HERE</a:t>
            </a:r>
            <a:endParaRPr lang="en-GB" altLang="zh-CN" sz="2000" b="1" dirty="0">
              <a:solidFill>
                <a:srgbClr val="138FC7"/>
              </a:solidFill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42042" y="3413441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138FC7"/>
                </a:solidFill>
                <a:latin typeface="微软雅黑" pitchFamily="34" charset="-122"/>
                <a:ea typeface="微软雅黑" pitchFamily="34" charset="-122"/>
              </a:rPr>
              <a:t>研究</a:t>
            </a:r>
            <a:endParaRPr lang="en-US" altLang="zh-CN" sz="3600" dirty="0">
              <a:solidFill>
                <a:srgbClr val="138FC7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3600" dirty="0">
                <a:solidFill>
                  <a:srgbClr val="138FC7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</a:p>
        </p:txBody>
      </p:sp>
      <p:grpSp>
        <p:nvGrpSpPr>
          <p:cNvPr id="31" name="Group 32"/>
          <p:cNvGrpSpPr>
            <a:grpSpLocks noChangeAspect="1"/>
          </p:cNvGrpSpPr>
          <p:nvPr/>
        </p:nvGrpSpPr>
        <p:grpSpPr bwMode="auto">
          <a:xfrm>
            <a:off x="4022725" y="2327404"/>
            <a:ext cx="1269999" cy="901701"/>
            <a:chOff x="4354" y="1098"/>
            <a:chExt cx="800" cy="568"/>
          </a:xfrm>
          <a:solidFill>
            <a:schemeClr val="bg1"/>
          </a:solidFill>
        </p:grpSpPr>
        <p:sp>
          <p:nvSpPr>
            <p:cNvPr id="32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8" name="Group 41"/>
          <p:cNvGrpSpPr>
            <a:grpSpLocks noChangeAspect="1"/>
          </p:cNvGrpSpPr>
          <p:nvPr/>
        </p:nvGrpSpPr>
        <p:grpSpPr bwMode="auto">
          <a:xfrm>
            <a:off x="6930231" y="2327404"/>
            <a:ext cx="1208088" cy="900113"/>
            <a:chOff x="5314" y="1097"/>
            <a:chExt cx="761" cy="567"/>
          </a:xfrm>
          <a:solidFill>
            <a:schemeClr val="bg1"/>
          </a:solidFill>
        </p:grpSpPr>
        <p:sp>
          <p:nvSpPr>
            <p:cNvPr id="49" name="Freeform 42"/>
            <p:cNvSpPr>
              <a:spLocks/>
            </p:cNvSpPr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45"/>
            <p:cNvSpPr>
              <a:spLocks/>
            </p:cNvSpPr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46"/>
            <p:cNvSpPr>
              <a:spLocks/>
            </p:cNvSpPr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58" name="Group 41"/>
          <p:cNvGrpSpPr>
            <a:grpSpLocks noChangeAspect="1"/>
          </p:cNvGrpSpPr>
          <p:nvPr/>
        </p:nvGrpSpPr>
        <p:grpSpPr bwMode="auto">
          <a:xfrm>
            <a:off x="4010818" y="4855807"/>
            <a:ext cx="1208088" cy="900113"/>
            <a:chOff x="5314" y="1097"/>
            <a:chExt cx="761" cy="567"/>
          </a:xfrm>
          <a:solidFill>
            <a:schemeClr val="bg1"/>
          </a:solidFill>
        </p:grpSpPr>
        <p:sp>
          <p:nvSpPr>
            <p:cNvPr id="59" name="Freeform 42"/>
            <p:cNvSpPr>
              <a:spLocks/>
            </p:cNvSpPr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0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1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Freeform 45"/>
            <p:cNvSpPr>
              <a:spLocks/>
            </p:cNvSpPr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46"/>
            <p:cNvSpPr>
              <a:spLocks/>
            </p:cNvSpPr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5" name="Group 32"/>
          <p:cNvGrpSpPr>
            <a:grpSpLocks noChangeAspect="1"/>
          </p:cNvGrpSpPr>
          <p:nvPr/>
        </p:nvGrpSpPr>
        <p:grpSpPr bwMode="auto">
          <a:xfrm>
            <a:off x="6896897" y="4882659"/>
            <a:ext cx="1269999" cy="901701"/>
            <a:chOff x="4354" y="1098"/>
            <a:chExt cx="800" cy="568"/>
          </a:xfrm>
          <a:solidFill>
            <a:schemeClr val="bg1"/>
          </a:solidFill>
        </p:grpSpPr>
        <p:sp>
          <p:nvSpPr>
            <p:cNvPr id="66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1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7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0" y="2590800"/>
            <a:ext cx="12192000" cy="2124635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平行四边形 75"/>
          <p:cNvSpPr/>
          <p:nvPr/>
        </p:nvSpPr>
        <p:spPr>
          <a:xfrm>
            <a:off x="266330" y="417250"/>
            <a:ext cx="585926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第二章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167433" y="4172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研究方法与思路</a:t>
            </a:r>
          </a:p>
        </p:txBody>
      </p:sp>
      <p:sp>
        <p:nvSpPr>
          <p:cNvPr id="79" name="平行四边形 78"/>
          <p:cNvSpPr/>
          <p:nvPr/>
        </p:nvSpPr>
        <p:spPr>
          <a:xfrm>
            <a:off x="6125592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6724903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66330" y="13533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研究方案</a:t>
            </a:r>
          </a:p>
        </p:txBody>
      </p:sp>
      <p:sp>
        <p:nvSpPr>
          <p:cNvPr id="108" name="Chevron 54"/>
          <p:cNvSpPr/>
          <p:nvPr/>
        </p:nvSpPr>
        <p:spPr bwMode="auto">
          <a:xfrm>
            <a:off x="3771901" y="3032759"/>
            <a:ext cx="1071562" cy="912328"/>
          </a:xfrm>
          <a:prstGeom prst="chevron">
            <a:avLst>
              <a:gd name="adj" fmla="val 62310"/>
            </a:avLst>
          </a:prstGeom>
          <a:solidFill>
            <a:srgbClr val="159FDD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6" name="TextBox 32"/>
          <p:cNvSpPr txBox="1">
            <a:spLocks noChangeArrowheads="1"/>
          </p:cNvSpPr>
          <p:nvPr/>
        </p:nvSpPr>
        <p:spPr bwMode="auto">
          <a:xfrm>
            <a:off x="5663204" y="4009276"/>
            <a:ext cx="108074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zh-CN" sz="24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r>
              <a:rPr lang="en-US" altLang="zh-CN" sz="2400" b="1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lan</a:t>
            </a:r>
            <a:r>
              <a:rPr lang="en-US" altLang="zh-CN" sz="24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B</a:t>
            </a:r>
            <a:endParaRPr lang="en-GB" altLang="zh-CN" sz="2400" b="1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7" name="TextBox 33"/>
          <p:cNvSpPr txBox="1">
            <a:spLocks noChangeArrowheads="1"/>
          </p:cNvSpPr>
          <p:nvPr/>
        </p:nvSpPr>
        <p:spPr bwMode="auto">
          <a:xfrm>
            <a:off x="1873173" y="4025452"/>
            <a:ext cx="11320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GB" altLang="zh-CN" sz="24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r>
              <a:rPr lang="en-US" altLang="zh-CN" sz="2400" b="1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lan</a:t>
            </a:r>
            <a:r>
              <a:rPr lang="en-US" altLang="zh-CN" sz="24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</a:t>
            </a:r>
            <a:endParaRPr lang="en-GB" altLang="zh-CN" sz="2400" b="1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1" name="Rectangle 60"/>
          <p:cNvSpPr>
            <a:spLocks noChangeArrowheads="1"/>
          </p:cNvSpPr>
          <p:nvPr/>
        </p:nvSpPr>
        <p:spPr bwMode="auto">
          <a:xfrm>
            <a:off x="1190625" y="4945416"/>
            <a:ext cx="25050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112" name="Rectangle 61"/>
          <p:cNvSpPr>
            <a:spLocks noChangeArrowheads="1"/>
          </p:cNvSpPr>
          <p:nvPr/>
        </p:nvSpPr>
        <p:spPr bwMode="auto">
          <a:xfrm>
            <a:off x="4951040" y="4945416"/>
            <a:ext cx="25050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113" name="Rectangle 62"/>
          <p:cNvSpPr>
            <a:spLocks noChangeArrowheads="1"/>
          </p:cNvSpPr>
          <p:nvPr/>
        </p:nvSpPr>
        <p:spPr bwMode="auto">
          <a:xfrm>
            <a:off x="8543925" y="4945416"/>
            <a:ext cx="25050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sz="1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114" name="TextBox 32"/>
          <p:cNvSpPr txBox="1">
            <a:spLocks noChangeArrowheads="1"/>
          </p:cNvSpPr>
          <p:nvPr/>
        </p:nvSpPr>
        <p:spPr bwMode="auto">
          <a:xfrm>
            <a:off x="9256089" y="4009277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zh-CN" sz="24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</a:t>
            </a:r>
            <a:r>
              <a:rPr lang="en-US" altLang="zh-CN" sz="2400" b="1" dirty="0" err="1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lan</a:t>
            </a:r>
            <a:r>
              <a:rPr lang="en-US" altLang="zh-CN" sz="2400" b="1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C</a:t>
            </a:r>
            <a:endParaRPr lang="en-GB" altLang="zh-CN" sz="2400" b="1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15" name="Group 32"/>
          <p:cNvGrpSpPr>
            <a:grpSpLocks noChangeAspect="1"/>
          </p:cNvGrpSpPr>
          <p:nvPr/>
        </p:nvGrpSpPr>
        <p:grpSpPr bwMode="auto">
          <a:xfrm>
            <a:off x="1802609" y="2985685"/>
            <a:ext cx="1269999" cy="901701"/>
            <a:chOff x="4354" y="1098"/>
            <a:chExt cx="800" cy="568"/>
          </a:xfrm>
          <a:solidFill>
            <a:schemeClr val="bg1"/>
          </a:solidFill>
        </p:grpSpPr>
        <p:sp>
          <p:nvSpPr>
            <p:cNvPr id="116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7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8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9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0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1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2" name="Group 41"/>
          <p:cNvGrpSpPr>
            <a:grpSpLocks noChangeAspect="1"/>
          </p:cNvGrpSpPr>
          <p:nvPr/>
        </p:nvGrpSpPr>
        <p:grpSpPr bwMode="auto">
          <a:xfrm>
            <a:off x="9192418" y="2985685"/>
            <a:ext cx="1208088" cy="900113"/>
            <a:chOff x="5314" y="1097"/>
            <a:chExt cx="761" cy="567"/>
          </a:xfrm>
          <a:solidFill>
            <a:schemeClr val="bg1"/>
          </a:solidFill>
        </p:grpSpPr>
        <p:sp>
          <p:nvSpPr>
            <p:cNvPr id="123" name="Freeform 42"/>
            <p:cNvSpPr>
              <a:spLocks/>
            </p:cNvSpPr>
            <p:nvPr/>
          </p:nvSpPr>
          <p:spPr bwMode="auto">
            <a:xfrm>
              <a:off x="5481" y="1573"/>
              <a:ext cx="244" cy="91"/>
            </a:xfrm>
            <a:custGeom>
              <a:avLst/>
              <a:gdLst>
                <a:gd name="T0" fmla="*/ 204 w 257"/>
                <a:gd name="T1" fmla="*/ 54 h 95"/>
                <a:gd name="T2" fmla="*/ 204 w 257"/>
                <a:gd name="T3" fmla="*/ 10 h 95"/>
                <a:gd name="T4" fmla="*/ 201 w 257"/>
                <a:gd name="T5" fmla="*/ 3 h 95"/>
                <a:gd name="T6" fmla="*/ 194 w 257"/>
                <a:gd name="T7" fmla="*/ 0 h 95"/>
                <a:gd name="T8" fmla="*/ 63 w 257"/>
                <a:gd name="T9" fmla="*/ 0 h 95"/>
                <a:gd name="T10" fmla="*/ 56 w 257"/>
                <a:gd name="T11" fmla="*/ 3 h 95"/>
                <a:gd name="T12" fmla="*/ 53 w 257"/>
                <a:gd name="T13" fmla="*/ 10 h 95"/>
                <a:gd name="T14" fmla="*/ 53 w 257"/>
                <a:gd name="T15" fmla="*/ 54 h 95"/>
                <a:gd name="T16" fmla="*/ 1 w 257"/>
                <a:gd name="T17" fmla="*/ 82 h 95"/>
                <a:gd name="T18" fmla="*/ 0 w 257"/>
                <a:gd name="T19" fmla="*/ 84 h 95"/>
                <a:gd name="T20" fmla="*/ 0 w 257"/>
                <a:gd name="T21" fmla="*/ 85 h 95"/>
                <a:gd name="T22" fmla="*/ 0 w 257"/>
                <a:gd name="T23" fmla="*/ 92 h 95"/>
                <a:gd name="T24" fmla="*/ 1 w 257"/>
                <a:gd name="T25" fmla="*/ 94 h 95"/>
                <a:gd name="T26" fmla="*/ 3 w 257"/>
                <a:gd name="T27" fmla="*/ 95 h 95"/>
                <a:gd name="T28" fmla="*/ 254 w 257"/>
                <a:gd name="T29" fmla="*/ 95 h 95"/>
                <a:gd name="T30" fmla="*/ 256 w 257"/>
                <a:gd name="T31" fmla="*/ 94 h 95"/>
                <a:gd name="T32" fmla="*/ 257 w 257"/>
                <a:gd name="T33" fmla="*/ 92 h 95"/>
                <a:gd name="T34" fmla="*/ 257 w 257"/>
                <a:gd name="T35" fmla="*/ 85 h 95"/>
                <a:gd name="T36" fmla="*/ 257 w 257"/>
                <a:gd name="T37" fmla="*/ 84 h 95"/>
                <a:gd name="T38" fmla="*/ 256 w 257"/>
                <a:gd name="T39" fmla="*/ 82 h 95"/>
                <a:gd name="T40" fmla="*/ 204 w 257"/>
                <a:gd name="T41" fmla="*/ 54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7" h="95">
                  <a:moveTo>
                    <a:pt x="204" y="54"/>
                  </a:moveTo>
                  <a:cubicBezTo>
                    <a:pt x="204" y="10"/>
                    <a:pt x="204" y="10"/>
                    <a:pt x="204" y="10"/>
                  </a:cubicBezTo>
                  <a:cubicBezTo>
                    <a:pt x="204" y="7"/>
                    <a:pt x="203" y="5"/>
                    <a:pt x="201" y="3"/>
                  </a:cubicBezTo>
                  <a:cubicBezTo>
                    <a:pt x="199" y="1"/>
                    <a:pt x="197" y="0"/>
                    <a:pt x="194" y="0"/>
                  </a:cubicBezTo>
                  <a:cubicBezTo>
                    <a:pt x="63" y="0"/>
                    <a:pt x="63" y="0"/>
                    <a:pt x="63" y="0"/>
                  </a:cubicBezTo>
                  <a:cubicBezTo>
                    <a:pt x="60" y="0"/>
                    <a:pt x="58" y="1"/>
                    <a:pt x="56" y="3"/>
                  </a:cubicBezTo>
                  <a:cubicBezTo>
                    <a:pt x="54" y="5"/>
                    <a:pt x="53" y="7"/>
                    <a:pt x="53" y="10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1" y="82"/>
                    <a:pt x="1" y="82"/>
                    <a:pt x="1" y="82"/>
                  </a:cubicBezTo>
                  <a:cubicBezTo>
                    <a:pt x="1" y="83"/>
                    <a:pt x="0" y="83"/>
                    <a:pt x="0" y="84"/>
                  </a:cubicBezTo>
                  <a:cubicBezTo>
                    <a:pt x="0" y="84"/>
                    <a:pt x="0" y="85"/>
                    <a:pt x="0" y="85"/>
                  </a:cubicBezTo>
                  <a:cubicBezTo>
                    <a:pt x="0" y="92"/>
                    <a:pt x="0" y="92"/>
                    <a:pt x="0" y="92"/>
                  </a:cubicBezTo>
                  <a:cubicBezTo>
                    <a:pt x="0" y="93"/>
                    <a:pt x="0" y="93"/>
                    <a:pt x="1" y="94"/>
                  </a:cubicBezTo>
                  <a:cubicBezTo>
                    <a:pt x="1" y="95"/>
                    <a:pt x="2" y="95"/>
                    <a:pt x="3" y="95"/>
                  </a:cubicBezTo>
                  <a:cubicBezTo>
                    <a:pt x="254" y="95"/>
                    <a:pt x="254" y="95"/>
                    <a:pt x="254" y="95"/>
                  </a:cubicBezTo>
                  <a:cubicBezTo>
                    <a:pt x="255" y="95"/>
                    <a:pt x="256" y="95"/>
                    <a:pt x="256" y="94"/>
                  </a:cubicBezTo>
                  <a:cubicBezTo>
                    <a:pt x="257" y="93"/>
                    <a:pt x="257" y="93"/>
                    <a:pt x="257" y="92"/>
                  </a:cubicBezTo>
                  <a:cubicBezTo>
                    <a:pt x="257" y="85"/>
                    <a:pt x="257" y="85"/>
                    <a:pt x="257" y="85"/>
                  </a:cubicBezTo>
                  <a:cubicBezTo>
                    <a:pt x="257" y="85"/>
                    <a:pt x="257" y="84"/>
                    <a:pt x="257" y="84"/>
                  </a:cubicBezTo>
                  <a:cubicBezTo>
                    <a:pt x="257" y="83"/>
                    <a:pt x="256" y="83"/>
                    <a:pt x="256" y="82"/>
                  </a:cubicBezTo>
                  <a:lnTo>
                    <a:pt x="204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4" name="Freeform 43"/>
            <p:cNvSpPr>
              <a:spLocks noEditPoints="1"/>
            </p:cNvSpPr>
            <p:nvPr/>
          </p:nvSpPr>
          <p:spPr bwMode="auto">
            <a:xfrm>
              <a:off x="5314" y="1172"/>
              <a:ext cx="577" cy="390"/>
            </a:xfrm>
            <a:custGeom>
              <a:avLst/>
              <a:gdLst>
                <a:gd name="T0" fmla="*/ 600 w 607"/>
                <a:gd name="T1" fmla="*/ 7 h 409"/>
                <a:gd name="T2" fmla="*/ 584 w 607"/>
                <a:gd name="T3" fmla="*/ 0 h 409"/>
                <a:gd name="T4" fmla="*/ 23 w 607"/>
                <a:gd name="T5" fmla="*/ 0 h 409"/>
                <a:gd name="T6" fmla="*/ 7 w 607"/>
                <a:gd name="T7" fmla="*/ 7 h 409"/>
                <a:gd name="T8" fmla="*/ 0 w 607"/>
                <a:gd name="T9" fmla="*/ 23 h 409"/>
                <a:gd name="T10" fmla="*/ 0 w 607"/>
                <a:gd name="T11" fmla="*/ 386 h 409"/>
                <a:gd name="T12" fmla="*/ 7 w 607"/>
                <a:gd name="T13" fmla="*/ 403 h 409"/>
                <a:gd name="T14" fmla="*/ 23 w 607"/>
                <a:gd name="T15" fmla="*/ 409 h 409"/>
                <a:gd name="T16" fmla="*/ 584 w 607"/>
                <a:gd name="T17" fmla="*/ 409 h 409"/>
                <a:gd name="T18" fmla="*/ 600 w 607"/>
                <a:gd name="T19" fmla="*/ 403 h 409"/>
                <a:gd name="T20" fmla="*/ 607 w 607"/>
                <a:gd name="T21" fmla="*/ 386 h 409"/>
                <a:gd name="T22" fmla="*/ 607 w 607"/>
                <a:gd name="T23" fmla="*/ 23 h 409"/>
                <a:gd name="T24" fmla="*/ 600 w 607"/>
                <a:gd name="T25" fmla="*/ 7 h 409"/>
                <a:gd name="T26" fmla="*/ 304 w 607"/>
                <a:gd name="T27" fmla="*/ 400 h 409"/>
                <a:gd name="T28" fmla="*/ 293 w 607"/>
                <a:gd name="T29" fmla="*/ 390 h 409"/>
                <a:gd name="T30" fmla="*/ 304 w 607"/>
                <a:gd name="T31" fmla="*/ 379 h 409"/>
                <a:gd name="T32" fmla="*/ 314 w 607"/>
                <a:gd name="T33" fmla="*/ 390 h 409"/>
                <a:gd name="T34" fmla="*/ 304 w 607"/>
                <a:gd name="T35" fmla="*/ 400 h 409"/>
                <a:gd name="T36" fmla="*/ 567 w 607"/>
                <a:gd name="T37" fmla="*/ 370 h 409"/>
                <a:gd name="T38" fmla="*/ 40 w 607"/>
                <a:gd name="T39" fmla="*/ 370 h 409"/>
                <a:gd name="T40" fmla="*/ 40 w 607"/>
                <a:gd name="T41" fmla="*/ 40 h 409"/>
                <a:gd name="T42" fmla="*/ 567 w 607"/>
                <a:gd name="T43" fmla="*/ 40 h 409"/>
                <a:gd name="T44" fmla="*/ 567 w 607"/>
                <a:gd name="T45" fmla="*/ 37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607" h="409">
                  <a:moveTo>
                    <a:pt x="600" y="7"/>
                  </a:moveTo>
                  <a:cubicBezTo>
                    <a:pt x="596" y="2"/>
                    <a:pt x="590" y="0"/>
                    <a:pt x="584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386"/>
                    <a:pt x="0" y="386"/>
                    <a:pt x="0" y="386"/>
                  </a:cubicBezTo>
                  <a:cubicBezTo>
                    <a:pt x="0" y="392"/>
                    <a:pt x="2" y="398"/>
                    <a:pt x="7" y="403"/>
                  </a:cubicBezTo>
                  <a:cubicBezTo>
                    <a:pt x="11" y="407"/>
                    <a:pt x="17" y="409"/>
                    <a:pt x="23" y="409"/>
                  </a:cubicBezTo>
                  <a:cubicBezTo>
                    <a:pt x="584" y="409"/>
                    <a:pt x="584" y="409"/>
                    <a:pt x="584" y="409"/>
                  </a:cubicBezTo>
                  <a:cubicBezTo>
                    <a:pt x="590" y="409"/>
                    <a:pt x="596" y="407"/>
                    <a:pt x="600" y="403"/>
                  </a:cubicBezTo>
                  <a:cubicBezTo>
                    <a:pt x="605" y="398"/>
                    <a:pt x="607" y="392"/>
                    <a:pt x="607" y="386"/>
                  </a:cubicBezTo>
                  <a:cubicBezTo>
                    <a:pt x="607" y="23"/>
                    <a:pt x="607" y="23"/>
                    <a:pt x="607" y="23"/>
                  </a:cubicBezTo>
                  <a:cubicBezTo>
                    <a:pt x="607" y="17"/>
                    <a:pt x="605" y="11"/>
                    <a:pt x="600" y="7"/>
                  </a:cubicBezTo>
                  <a:close/>
                  <a:moveTo>
                    <a:pt x="304" y="400"/>
                  </a:moveTo>
                  <a:cubicBezTo>
                    <a:pt x="298" y="400"/>
                    <a:pt x="293" y="395"/>
                    <a:pt x="293" y="390"/>
                  </a:cubicBezTo>
                  <a:cubicBezTo>
                    <a:pt x="293" y="384"/>
                    <a:pt x="298" y="379"/>
                    <a:pt x="304" y="379"/>
                  </a:cubicBezTo>
                  <a:cubicBezTo>
                    <a:pt x="309" y="379"/>
                    <a:pt x="314" y="384"/>
                    <a:pt x="314" y="390"/>
                  </a:cubicBezTo>
                  <a:cubicBezTo>
                    <a:pt x="314" y="395"/>
                    <a:pt x="309" y="400"/>
                    <a:pt x="304" y="400"/>
                  </a:cubicBezTo>
                  <a:close/>
                  <a:moveTo>
                    <a:pt x="567" y="370"/>
                  </a:moveTo>
                  <a:cubicBezTo>
                    <a:pt x="40" y="370"/>
                    <a:pt x="40" y="370"/>
                    <a:pt x="40" y="370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567" y="40"/>
                    <a:pt x="567" y="40"/>
                    <a:pt x="567" y="40"/>
                  </a:cubicBezTo>
                  <a:lnTo>
                    <a:pt x="567" y="3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5" name="Freeform 44"/>
            <p:cNvSpPr>
              <a:spLocks noEditPoints="1"/>
            </p:cNvSpPr>
            <p:nvPr/>
          </p:nvSpPr>
          <p:spPr bwMode="auto">
            <a:xfrm>
              <a:off x="5827" y="1118"/>
              <a:ext cx="227" cy="509"/>
            </a:xfrm>
            <a:custGeom>
              <a:avLst/>
              <a:gdLst>
                <a:gd name="T0" fmla="*/ 200 w 239"/>
                <a:gd name="T1" fmla="*/ 150 h 533"/>
                <a:gd name="T2" fmla="*/ 85 w 239"/>
                <a:gd name="T3" fmla="*/ 150 h 533"/>
                <a:gd name="T4" fmla="*/ 85 w 239"/>
                <a:gd name="T5" fmla="*/ 442 h 533"/>
                <a:gd name="T6" fmla="*/ 73 w 239"/>
                <a:gd name="T7" fmla="*/ 471 h 533"/>
                <a:gd name="T8" fmla="*/ 45 w 239"/>
                <a:gd name="T9" fmla="*/ 482 h 533"/>
                <a:gd name="T10" fmla="*/ 0 w 239"/>
                <a:gd name="T11" fmla="*/ 482 h 533"/>
                <a:gd name="T12" fmla="*/ 0 w 239"/>
                <a:gd name="T13" fmla="*/ 517 h 533"/>
                <a:gd name="T14" fmla="*/ 16 w 239"/>
                <a:gd name="T15" fmla="*/ 533 h 533"/>
                <a:gd name="T16" fmla="*/ 222 w 239"/>
                <a:gd name="T17" fmla="*/ 533 h 533"/>
                <a:gd name="T18" fmla="*/ 239 w 239"/>
                <a:gd name="T19" fmla="*/ 517 h 533"/>
                <a:gd name="T20" fmla="*/ 239 w 239"/>
                <a:gd name="T21" fmla="*/ 16 h 533"/>
                <a:gd name="T22" fmla="*/ 222 w 239"/>
                <a:gd name="T23" fmla="*/ 0 h 533"/>
                <a:gd name="T24" fmla="*/ 16 w 239"/>
                <a:gd name="T25" fmla="*/ 0 h 533"/>
                <a:gd name="T26" fmla="*/ 0 w 239"/>
                <a:gd name="T27" fmla="*/ 16 h 533"/>
                <a:gd name="T28" fmla="*/ 0 w 239"/>
                <a:gd name="T29" fmla="*/ 39 h 533"/>
                <a:gd name="T30" fmla="*/ 26 w 239"/>
                <a:gd name="T31" fmla="*/ 39 h 533"/>
                <a:gd name="T32" fmla="*/ 26 w 239"/>
                <a:gd name="T33" fmla="*/ 39 h 533"/>
                <a:gd name="T34" fmla="*/ 39 w 239"/>
                <a:gd name="T35" fmla="*/ 26 h 533"/>
                <a:gd name="T36" fmla="*/ 200 w 239"/>
                <a:gd name="T37" fmla="*/ 26 h 533"/>
                <a:gd name="T38" fmla="*/ 213 w 239"/>
                <a:gd name="T39" fmla="*/ 39 h 533"/>
                <a:gd name="T40" fmla="*/ 200 w 239"/>
                <a:gd name="T41" fmla="*/ 52 h 533"/>
                <a:gd name="T42" fmla="*/ 74 w 239"/>
                <a:gd name="T43" fmla="*/ 52 h 533"/>
                <a:gd name="T44" fmla="*/ 85 w 239"/>
                <a:gd name="T45" fmla="*/ 75 h 533"/>
                <a:gd name="T46" fmla="*/ 200 w 239"/>
                <a:gd name="T47" fmla="*/ 75 h 533"/>
                <a:gd name="T48" fmla="*/ 213 w 239"/>
                <a:gd name="T49" fmla="*/ 88 h 533"/>
                <a:gd name="T50" fmla="*/ 200 w 239"/>
                <a:gd name="T51" fmla="*/ 101 h 533"/>
                <a:gd name="T52" fmla="*/ 85 w 239"/>
                <a:gd name="T53" fmla="*/ 101 h 533"/>
                <a:gd name="T54" fmla="*/ 85 w 239"/>
                <a:gd name="T55" fmla="*/ 125 h 533"/>
                <a:gd name="T56" fmla="*/ 200 w 239"/>
                <a:gd name="T57" fmla="*/ 125 h 533"/>
                <a:gd name="T58" fmla="*/ 213 w 239"/>
                <a:gd name="T59" fmla="*/ 138 h 533"/>
                <a:gd name="T60" fmla="*/ 200 w 239"/>
                <a:gd name="T61" fmla="*/ 150 h 533"/>
                <a:gd name="T62" fmla="*/ 126 w 239"/>
                <a:gd name="T63" fmla="*/ 448 h 533"/>
                <a:gd name="T64" fmla="*/ 119 w 239"/>
                <a:gd name="T65" fmla="*/ 454 h 533"/>
                <a:gd name="T66" fmla="*/ 113 w 239"/>
                <a:gd name="T67" fmla="*/ 448 h 533"/>
                <a:gd name="T68" fmla="*/ 113 w 239"/>
                <a:gd name="T69" fmla="*/ 428 h 533"/>
                <a:gd name="T70" fmla="*/ 119 w 239"/>
                <a:gd name="T71" fmla="*/ 422 h 533"/>
                <a:gd name="T72" fmla="*/ 126 w 239"/>
                <a:gd name="T73" fmla="*/ 428 h 533"/>
                <a:gd name="T74" fmla="*/ 126 w 239"/>
                <a:gd name="T75" fmla="*/ 448 h 533"/>
                <a:gd name="T76" fmla="*/ 119 w 239"/>
                <a:gd name="T77" fmla="*/ 399 h 533"/>
                <a:gd name="T78" fmla="*/ 100 w 239"/>
                <a:gd name="T79" fmla="*/ 380 h 533"/>
                <a:gd name="T80" fmla="*/ 119 w 239"/>
                <a:gd name="T81" fmla="*/ 361 h 533"/>
                <a:gd name="T82" fmla="*/ 139 w 239"/>
                <a:gd name="T83" fmla="*/ 380 h 533"/>
                <a:gd name="T84" fmla="*/ 119 w 239"/>
                <a:gd name="T85" fmla="*/ 399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39" h="533">
                  <a:moveTo>
                    <a:pt x="200" y="150"/>
                  </a:moveTo>
                  <a:cubicBezTo>
                    <a:pt x="85" y="150"/>
                    <a:pt x="85" y="150"/>
                    <a:pt x="85" y="150"/>
                  </a:cubicBezTo>
                  <a:cubicBezTo>
                    <a:pt x="85" y="442"/>
                    <a:pt x="85" y="442"/>
                    <a:pt x="85" y="442"/>
                  </a:cubicBezTo>
                  <a:cubicBezTo>
                    <a:pt x="85" y="453"/>
                    <a:pt x="81" y="463"/>
                    <a:pt x="73" y="471"/>
                  </a:cubicBezTo>
                  <a:cubicBezTo>
                    <a:pt x="66" y="478"/>
                    <a:pt x="56" y="482"/>
                    <a:pt x="45" y="482"/>
                  </a:cubicBezTo>
                  <a:cubicBezTo>
                    <a:pt x="0" y="482"/>
                    <a:pt x="0" y="482"/>
                    <a:pt x="0" y="482"/>
                  </a:cubicBezTo>
                  <a:cubicBezTo>
                    <a:pt x="0" y="517"/>
                    <a:pt x="0" y="517"/>
                    <a:pt x="0" y="517"/>
                  </a:cubicBezTo>
                  <a:cubicBezTo>
                    <a:pt x="0" y="526"/>
                    <a:pt x="7" y="533"/>
                    <a:pt x="16" y="533"/>
                  </a:cubicBezTo>
                  <a:cubicBezTo>
                    <a:pt x="222" y="533"/>
                    <a:pt x="222" y="533"/>
                    <a:pt x="222" y="533"/>
                  </a:cubicBezTo>
                  <a:cubicBezTo>
                    <a:pt x="231" y="533"/>
                    <a:pt x="239" y="526"/>
                    <a:pt x="239" y="517"/>
                  </a:cubicBezTo>
                  <a:cubicBezTo>
                    <a:pt x="239" y="16"/>
                    <a:pt x="239" y="16"/>
                    <a:pt x="239" y="16"/>
                  </a:cubicBezTo>
                  <a:cubicBezTo>
                    <a:pt x="239" y="8"/>
                    <a:pt x="231" y="0"/>
                    <a:pt x="222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6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9"/>
                    <a:pt x="26" y="39"/>
                    <a:pt x="26" y="39"/>
                  </a:cubicBezTo>
                  <a:cubicBezTo>
                    <a:pt x="26" y="32"/>
                    <a:pt x="32" y="26"/>
                    <a:pt x="39" y="26"/>
                  </a:cubicBezTo>
                  <a:cubicBezTo>
                    <a:pt x="200" y="26"/>
                    <a:pt x="200" y="26"/>
                    <a:pt x="200" y="26"/>
                  </a:cubicBezTo>
                  <a:cubicBezTo>
                    <a:pt x="207" y="26"/>
                    <a:pt x="213" y="32"/>
                    <a:pt x="213" y="39"/>
                  </a:cubicBezTo>
                  <a:cubicBezTo>
                    <a:pt x="213" y="46"/>
                    <a:pt x="207" y="52"/>
                    <a:pt x="200" y="52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80" y="58"/>
                    <a:pt x="84" y="67"/>
                    <a:pt x="85" y="75"/>
                  </a:cubicBezTo>
                  <a:cubicBezTo>
                    <a:pt x="200" y="75"/>
                    <a:pt x="200" y="75"/>
                    <a:pt x="200" y="75"/>
                  </a:cubicBezTo>
                  <a:cubicBezTo>
                    <a:pt x="207" y="75"/>
                    <a:pt x="213" y="81"/>
                    <a:pt x="213" y="88"/>
                  </a:cubicBezTo>
                  <a:cubicBezTo>
                    <a:pt x="213" y="95"/>
                    <a:pt x="207" y="101"/>
                    <a:pt x="200" y="101"/>
                  </a:cubicBezTo>
                  <a:cubicBezTo>
                    <a:pt x="85" y="101"/>
                    <a:pt x="85" y="101"/>
                    <a:pt x="85" y="101"/>
                  </a:cubicBezTo>
                  <a:cubicBezTo>
                    <a:pt x="85" y="125"/>
                    <a:pt x="85" y="125"/>
                    <a:pt x="85" y="125"/>
                  </a:cubicBezTo>
                  <a:cubicBezTo>
                    <a:pt x="200" y="125"/>
                    <a:pt x="200" y="125"/>
                    <a:pt x="200" y="125"/>
                  </a:cubicBezTo>
                  <a:cubicBezTo>
                    <a:pt x="207" y="125"/>
                    <a:pt x="213" y="131"/>
                    <a:pt x="213" y="138"/>
                  </a:cubicBezTo>
                  <a:cubicBezTo>
                    <a:pt x="213" y="145"/>
                    <a:pt x="207" y="150"/>
                    <a:pt x="200" y="150"/>
                  </a:cubicBezTo>
                  <a:close/>
                  <a:moveTo>
                    <a:pt x="126" y="448"/>
                  </a:moveTo>
                  <a:cubicBezTo>
                    <a:pt x="126" y="451"/>
                    <a:pt x="123" y="454"/>
                    <a:pt x="119" y="454"/>
                  </a:cubicBezTo>
                  <a:cubicBezTo>
                    <a:pt x="116" y="454"/>
                    <a:pt x="113" y="451"/>
                    <a:pt x="113" y="448"/>
                  </a:cubicBezTo>
                  <a:cubicBezTo>
                    <a:pt x="113" y="428"/>
                    <a:pt x="113" y="428"/>
                    <a:pt x="113" y="428"/>
                  </a:cubicBezTo>
                  <a:cubicBezTo>
                    <a:pt x="113" y="425"/>
                    <a:pt x="116" y="422"/>
                    <a:pt x="119" y="422"/>
                  </a:cubicBezTo>
                  <a:cubicBezTo>
                    <a:pt x="123" y="422"/>
                    <a:pt x="126" y="425"/>
                    <a:pt x="126" y="428"/>
                  </a:cubicBezTo>
                  <a:lnTo>
                    <a:pt x="126" y="448"/>
                  </a:lnTo>
                  <a:close/>
                  <a:moveTo>
                    <a:pt x="119" y="399"/>
                  </a:moveTo>
                  <a:cubicBezTo>
                    <a:pt x="109" y="399"/>
                    <a:pt x="100" y="391"/>
                    <a:pt x="100" y="380"/>
                  </a:cubicBezTo>
                  <a:cubicBezTo>
                    <a:pt x="100" y="370"/>
                    <a:pt x="109" y="361"/>
                    <a:pt x="119" y="361"/>
                  </a:cubicBezTo>
                  <a:cubicBezTo>
                    <a:pt x="130" y="361"/>
                    <a:pt x="139" y="370"/>
                    <a:pt x="139" y="380"/>
                  </a:cubicBezTo>
                  <a:cubicBezTo>
                    <a:pt x="139" y="391"/>
                    <a:pt x="130" y="399"/>
                    <a:pt x="119" y="3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6" name="Freeform 45"/>
            <p:cNvSpPr>
              <a:spLocks/>
            </p:cNvSpPr>
            <p:nvPr/>
          </p:nvSpPr>
          <p:spPr bwMode="auto">
            <a:xfrm>
              <a:off x="5806" y="1097"/>
              <a:ext cx="269" cy="567"/>
            </a:xfrm>
            <a:custGeom>
              <a:avLst/>
              <a:gdLst>
                <a:gd name="T0" fmla="*/ 244 w 283"/>
                <a:gd name="T1" fmla="*/ 0 h 594"/>
                <a:gd name="T2" fmla="*/ 38 w 283"/>
                <a:gd name="T3" fmla="*/ 0 h 594"/>
                <a:gd name="T4" fmla="*/ 0 w 283"/>
                <a:gd name="T5" fmla="*/ 38 h 594"/>
                <a:gd name="T6" fmla="*/ 0 w 283"/>
                <a:gd name="T7" fmla="*/ 61 h 594"/>
                <a:gd name="T8" fmla="*/ 16 w 283"/>
                <a:gd name="T9" fmla="*/ 61 h 594"/>
                <a:gd name="T10" fmla="*/ 16 w 283"/>
                <a:gd name="T11" fmla="*/ 38 h 594"/>
                <a:gd name="T12" fmla="*/ 38 w 283"/>
                <a:gd name="T13" fmla="*/ 16 h 594"/>
                <a:gd name="T14" fmla="*/ 244 w 283"/>
                <a:gd name="T15" fmla="*/ 16 h 594"/>
                <a:gd name="T16" fmla="*/ 267 w 283"/>
                <a:gd name="T17" fmla="*/ 38 h 594"/>
                <a:gd name="T18" fmla="*/ 267 w 283"/>
                <a:gd name="T19" fmla="*/ 539 h 594"/>
                <a:gd name="T20" fmla="*/ 244 w 283"/>
                <a:gd name="T21" fmla="*/ 562 h 594"/>
                <a:gd name="T22" fmla="*/ 38 w 283"/>
                <a:gd name="T23" fmla="*/ 562 h 594"/>
                <a:gd name="T24" fmla="*/ 16 w 283"/>
                <a:gd name="T25" fmla="*/ 539 h 594"/>
                <a:gd name="T26" fmla="*/ 16 w 283"/>
                <a:gd name="T27" fmla="*/ 504 h 594"/>
                <a:gd name="T28" fmla="*/ 0 w 283"/>
                <a:gd name="T29" fmla="*/ 504 h 594"/>
                <a:gd name="T30" fmla="*/ 0 w 283"/>
                <a:gd name="T31" fmla="*/ 539 h 594"/>
                <a:gd name="T32" fmla="*/ 38 w 283"/>
                <a:gd name="T33" fmla="*/ 578 h 594"/>
                <a:gd name="T34" fmla="*/ 51 w 283"/>
                <a:gd name="T35" fmla="*/ 578 h 594"/>
                <a:gd name="T36" fmla="*/ 51 w 283"/>
                <a:gd name="T37" fmla="*/ 581 h 594"/>
                <a:gd name="T38" fmla="*/ 55 w 283"/>
                <a:gd name="T39" fmla="*/ 590 h 594"/>
                <a:gd name="T40" fmla="*/ 64 w 283"/>
                <a:gd name="T41" fmla="*/ 594 h 594"/>
                <a:gd name="T42" fmla="*/ 71 w 283"/>
                <a:gd name="T43" fmla="*/ 594 h 594"/>
                <a:gd name="T44" fmla="*/ 80 w 283"/>
                <a:gd name="T45" fmla="*/ 590 h 594"/>
                <a:gd name="T46" fmla="*/ 83 w 283"/>
                <a:gd name="T47" fmla="*/ 581 h 594"/>
                <a:gd name="T48" fmla="*/ 83 w 283"/>
                <a:gd name="T49" fmla="*/ 578 h 594"/>
                <a:gd name="T50" fmla="*/ 199 w 283"/>
                <a:gd name="T51" fmla="*/ 578 h 594"/>
                <a:gd name="T52" fmla="*/ 199 w 283"/>
                <a:gd name="T53" fmla="*/ 581 h 594"/>
                <a:gd name="T54" fmla="*/ 203 w 283"/>
                <a:gd name="T55" fmla="*/ 590 h 594"/>
                <a:gd name="T56" fmla="*/ 212 w 283"/>
                <a:gd name="T57" fmla="*/ 594 h 594"/>
                <a:gd name="T58" fmla="*/ 218 w 283"/>
                <a:gd name="T59" fmla="*/ 594 h 594"/>
                <a:gd name="T60" fmla="*/ 227 w 283"/>
                <a:gd name="T61" fmla="*/ 590 h 594"/>
                <a:gd name="T62" fmla="*/ 231 w 283"/>
                <a:gd name="T63" fmla="*/ 581 h 594"/>
                <a:gd name="T64" fmla="*/ 231 w 283"/>
                <a:gd name="T65" fmla="*/ 578 h 594"/>
                <a:gd name="T66" fmla="*/ 244 w 283"/>
                <a:gd name="T67" fmla="*/ 578 h 594"/>
                <a:gd name="T68" fmla="*/ 283 w 283"/>
                <a:gd name="T69" fmla="*/ 539 h 594"/>
                <a:gd name="T70" fmla="*/ 283 w 283"/>
                <a:gd name="T71" fmla="*/ 38 h 594"/>
                <a:gd name="T72" fmla="*/ 244 w 283"/>
                <a:gd name="T73" fmla="*/ 0 h 5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3" h="594">
                  <a:moveTo>
                    <a:pt x="244" y="0"/>
                  </a:moveTo>
                  <a:cubicBezTo>
                    <a:pt x="38" y="0"/>
                    <a:pt x="38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16" y="61"/>
                    <a:pt x="16" y="61"/>
                    <a:pt x="16" y="61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6" y="26"/>
                    <a:pt x="26" y="16"/>
                    <a:pt x="38" y="16"/>
                  </a:cubicBezTo>
                  <a:cubicBezTo>
                    <a:pt x="244" y="16"/>
                    <a:pt x="244" y="16"/>
                    <a:pt x="244" y="16"/>
                  </a:cubicBezTo>
                  <a:cubicBezTo>
                    <a:pt x="257" y="16"/>
                    <a:pt x="267" y="26"/>
                    <a:pt x="267" y="38"/>
                  </a:cubicBezTo>
                  <a:cubicBezTo>
                    <a:pt x="267" y="539"/>
                    <a:pt x="267" y="539"/>
                    <a:pt x="267" y="539"/>
                  </a:cubicBezTo>
                  <a:cubicBezTo>
                    <a:pt x="267" y="552"/>
                    <a:pt x="257" y="562"/>
                    <a:pt x="244" y="562"/>
                  </a:cubicBezTo>
                  <a:cubicBezTo>
                    <a:pt x="38" y="562"/>
                    <a:pt x="38" y="562"/>
                    <a:pt x="38" y="562"/>
                  </a:cubicBezTo>
                  <a:cubicBezTo>
                    <a:pt x="26" y="562"/>
                    <a:pt x="16" y="552"/>
                    <a:pt x="16" y="539"/>
                  </a:cubicBezTo>
                  <a:cubicBezTo>
                    <a:pt x="16" y="504"/>
                    <a:pt x="16" y="504"/>
                    <a:pt x="16" y="504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0" y="560"/>
                    <a:pt x="17" y="578"/>
                    <a:pt x="38" y="578"/>
                  </a:cubicBezTo>
                  <a:cubicBezTo>
                    <a:pt x="51" y="578"/>
                    <a:pt x="51" y="578"/>
                    <a:pt x="51" y="578"/>
                  </a:cubicBezTo>
                  <a:cubicBezTo>
                    <a:pt x="51" y="581"/>
                    <a:pt x="51" y="581"/>
                    <a:pt x="51" y="581"/>
                  </a:cubicBezTo>
                  <a:cubicBezTo>
                    <a:pt x="51" y="584"/>
                    <a:pt x="53" y="588"/>
                    <a:pt x="55" y="590"/>
                  </a:cubicBezTo>
                  <a:cubicBezTo>
                    <a:pt x="58" y="593"/>
                    <a:pt x="61" y="594"/>
                    <a:pt x="64" y="594"/>
                  </a:cubicBezTo>
                  <a:cubicBezTo>
                    <a:pt x="71" y="594"/>
                    <a:pt x="71" y="594"/>
                    <a:pt x="71" y="594"/>
                  </a:cubicBezTo>
                  <a:cubicBezTo>
                    <a:pt x="74" y="594"/>
                    <a:pt x="77" y="593"/>
                    <a:pt x="80" y="590"/>
                  </a:cubicBezTo>
                  <a:cubicBezTo>
                    <a:pt x="82" y="588"/>
                    <a:pt x="83" y="584"/>
                    <a:pt x="83" y="581"/>
                  </a:cubicBezTo>
                  <a:cubicBezTo>
                    <a:pt x="83" y="578"/>
                    <a:pt x="83" y="578"/>
                    <a:pt x="83" y="578"/>
                  </a:cubicBezTo>
                  <a:cubicBezTo>
                    <a:pt x="199" y="578"/>
                    <a:pt x="199" y="578"/>
                    <a:pt x="199" y="578"/>
                  </a:cubicBezTo>
                  <a:cubicBezTo>
                    <a:pt x="199" y="581"/>
                    <a:pt x="199" y="581"/>
                    <a:pt x="199" y="581"/>
                  </a:cubicBezTo>
                  <a:cubicBezTo>
                    <a:pt x="199" y="584"/>
                    <a:pt x="200" y="588"/>
                    <a:pt x="203" y="590"/>
                  </a:cubicBezTo>
                  <a:cubicBezTo>
                    <a:pt x="205" y="593"/>
                    <a:pt x="209" y="594"/>
                    <a:pt x="212" y="594"/>
                  </a:cubicBezTo>
                  <a:cubicBezTo>
                    <a:pt x="218" y="594"/>
                    <a:pt x="218" y="594"/>
                    <a:pt x="218" y="594"/>
                  </a:cubicBezTo>
                  <a:cubicBezTo>
                    <a:pt x="222" y="594"/>
                    <a:pt x="225" y="593"/>
                    <a:pt x="227" y="590"/>
                  </a:cubicBezTo>
                  <a:cubicBezTo>
                    <a:pt x="230" y="588"/>
                    <a:pt x="231" y="584"/>
                    <a:pt x="231" y="581"/>
                  </a:cubicBezTo>
                  <a:cubicBezTo>
                    <a:pt x="231" y="578"/>
                    <a:pt x="231" y="578"/>
                    <a:pt x="231" y="578"/>
                  </a:cubicBezTo>
                  <a:cubicBezTo>
                    <a:pt x="244" y="578"/>
                    <a:pt x="244" y="578"/>
                    <a:pt x="244" y="578"/>
                  </a:cubicBezTo>
                  <a:cubicBezTo>
                    <a:pt x="266" y="578"/>
                    <a:pt x="283" y="560"/>
                    <a:pt x="283" y="539"/>
                  </a:cubicBezTo>
                  <a:cubicBezTo>
                    <a:pt x="283" y="38"/>
                    <a:pt x="283" y="38"/>
                    <a:pt x="283" y="38"/>
                  </a:cubicBezTo>
                  <a:cubicBezTo>
                    <a:pt x="283" y="17"/>
                    <a:pt x="266" y="0"/>
                    <a:pt x="24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7" name="Freeform 46"/>
            <p:cNvSpPr>
              <a:spLocks/>
            </p:cNvSpPr>
            <p:nvPr/>
          </p:nvSpPr>
          <p:spPr bwMode="auto">
            <a:xfrm>
              <a:off x="5545" y="1315"/>
              <a:ext cx="114" cy="143"/>
            </a:xfrm>
            <a:custGeom>
              <a:avLst/>
              <a:gdLst>
                <a:gd name="T0" fmla="*/ 117 w 120"/>
                <a:gd name="T1" fmla="*/ 54 h 150"/>
                <a:gd name="T2" fmla="*/ 108 w 120"/>
                <a:gd name="T3" fmla="*/ 50 h 150"/>
                <a:gd name="T4" fmla="*/ 99 w 120"/>
                <a:gd name="T5" fmla="*/ 54 h 150"/>
                <a:gd name="T6" fmla="*/ 96 w 120"/>
                <a:gd name="T7" fmla="*/ 48 h 150"/>
                <a:gd name="T8" fmla="*/ 87 w 120"/>
                <a:gd name="T9" fmla="*/ 44 h 150"/>
                <a:gd name="T10" fmla="*/ 78 w 120"/>
                <a:gd name="T11" fmla="*/ 48 h 150"/>
                <a:gd name="T12" fmla="*/ 75 w 120"/>
                <a:gd name="T13" fmla="*/ 42 h 150"/>
                <a:gd name="T14" fmla="*/ 66 w 120"/>
                <a:gd name="T15" fmla="*/ 38 h 150"/>
                <a:gd name="T16" fmla="*/ 58 w 120"/>
                <a:gd name="T17" fmla="*/ 41 h 150"/>
                <a:gd name="T18" fmla="*/ 58 w 120"/>
                <a:gd name="T19" fmla="*/ 13 h 150"/>
                <a:gd name="T20" fmla="*/ 54 w 120"/>
                <a:gd name="T21" fmla="*/ 4 h 150"/>
                <a:gd name="T22" fmla="*/ 45 w 120"/>
                <a:gd name="T23" fmla="*/ 0 h 150"/>
                <a:gd name="T24" fmla="*/ 36 w 120"/>
                <a:gd name="T25" fmla="*/ 4 h 150"/>
                <a:gd name="T26" fmla="*/ 33 w 120"/>
                <a:gd name="T27" fmla="*/ 13 h 150"/>
                <a:gd name="T28" fmla="*/ 33 w 120"/>
                <a:gd name="T29" fmla="*/ 84 h 150"/>
                <a:gd name="T30" fmla="*/ 23 w 120"/>
                <a:gd name="T31" fmla="*/ 73 h 150"/>
                <a:gd name="T32" fmla="*/ 15 w 120"/>
                <a:gd name="T33" fmla="*/ 69 h 150"/>
                <a:gd name="T34" fmla="*/ 14 w 120"/>
                <a:gd name="T35" fmla="*/ 69 h 150"/>
                <a:gd name="T36" fmla="*/ 6 w 120"/>
                <a:gd name="T37" fmla="*/ 72 h 150"/>
                <a:gd name="T38" fmla="*/ 5 w 120"/>
                <a:gd name="T39" fmla="*/ 73 h 150"/>
                <a:gd name="T40" fmla="*/ 1 w 120"/>
                <a:gd name="T41" fmla="*/ 81 h 150"/>
                <a:gd name="T42" fmla="*/ 3 w 120"/>
                <a:gd name="T43" fmla="*/ 90 h 150"/>
                <a:gd name="T44" fmla="*/ 37 w 120"/>
                <a:gd name="T45" fmla="*/ 137 h 150"/>
                <a:gd name="T46" fmla="*/ 41 w 120"/>
                <a:gd name="T47" fmla="*/ 146 h 150"/>
                <a:gd name="T48" fmla="*/ 52 w 120"/>
                <a:gd name="T49" fmla="*/ 150 h 150"/>
                <a:gd name="T50" fmla="*/ 95 w 120"/>
                <a:gd name="T51" fmla="*/ 150 h 150"/>
                <a:gd name="T52" fmla="*/ 105 w 120"/>
                <a:gd name="T53" fmla="*/ 146 h 150"/>
                <a:gd name="T54" fmla="*/ 110 w 120"/>
                <a:gd name="T55" fmla="*/ 136 h 150"/>
                <a:gd name="T56" fmla="*/ 118 w 120"/>
                <a:gd name="T57" fmla="*/ 108 h 150"/>
                <a:gd name="T58" fmla="*/ 120 w 120"/>
                <a:gd name="T59" fmla="*/ 101 h 150"/>
                <a:gd name="T60" fmla="*/ 120 w 120"/>
                <a:gd name="T61" fmla="*/ 94 h 150"/>
                <a:gd name="T62" fmla="*/ 120 w 120"/>
                <a:gd name="T63" fmla="*/ 63 h 150"/>
                <a:gd name="T64" fmla="*/ 117 w 120"/>
                <a:gd name="T65" fmla="*/ 54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0" h="150">
                  <a:moveTo>
                    <a:pt x="117" y="54"/>
                  </a:moveTo>
                  <a:cubicBezTo>
                    <a:pt x="114" y="52"/>
                    <a:pt x="111" y="50"/>
                    <a:pt x="108" y="50"/>
                  </a:cubicBezTo>
                  <a:cubicBezTo>
                    <a:pt x="104" y="50"/>
                    <a:pt x="101" y="51"/>
                    <a:pt x="99" y="54"/>
                  </a:cubicBezTo>
                  <a:cubicBezTo>
                    <a:pt x="98" y="52"/>
                    <a:pt x="97" y="50"/>
                    <a:pt x="96" y="48"/>
                  </a:cubicBezTo>
                  <a:cubicBezTo>
                    <a:pt x="93" y="46"/>
                    <a:pt x="90" y="44"/>
                    <a:pt x="87" y="44"/>
                  </a:cubicBezTo>
                  <a:cubicBezTo>
                    <a:pt x="83" y="44"/>
                    <a:pt x="80" y="46"/>
                    <a:pt x="78" y="48"/>
                  </a:cubicBezTo>
                  <a:cubicBezTo>
                    <a:pt x="77" y="46"/>
                    <a:pt x="76" y="44"/>
                    <a:pt x="75" y="42"/>
                  </a:cubicBezTo>
                  <a:cubicBezTo>
                    <a:pt x="72" y="40"/>
                    <a:pt x="69" y="38"/>
                    <a:pt x="66" y="38"/>
                  </a:cubicBezTo>
                  <a:cubicBezTo>
                    <a:pt x="63" y="38"/>
                    <a:pt x="60" y="39"/>
                    <a:pt x="58" y="41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8" y="9"/>
                    <a:pt x="56" y="6"/>
                    <a:pt x="54" y="4"/>
                  </a:cubicBezTo>
                  <a:cubicBezTo>
                    <a:pt x="52" y="1"/>
                    <a:pt x="49" y="0"/>
                    <a:pt x="45" y="0"/>
                  </a:cubicBezTo>
                  <a:cubicBezTo>
                    <a:pt x="42" y="0"/>
                    <a:pt x="39" y="1"/>
                    <a:pt x="36" y="4"/>
                  </a:cubicBezTo>
                  <a:cubicBezTo>
                    <a:pt x="34" y="6"/>
                    <a:pt x="33" y="9"/>
                    <a:pt x="33" y="13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23" y="73"/>
                    <a:pt x="23" y="73"/>
                    <a:pt x="23" y="73"/>
                  </a:cubicBezTo>
                  <a:cubicBezTo>
                    <a:pt x="21" y="71"/>
                    <a:pt x="18" y="70"/>
                    <a:pt x="15" y="69"/>
                  </a:cubicBezTo>
                  <a:cubicBezTo>
                    <a:pt x="14" y="69"/>
                    <a:pt x="14" y="69"/>
                    <a:pt x="14" y="69"/>
                  </a:cubicBezTo>
                  <a:cubicBezTo>
                    <a:pt x="11" y="69"/>
                    <a:pt x="8" y="70"/>
                    <a:pt x="6" y="72"/>
                  </a:cubicBezTo>
                  <a:cubicBezTo>
                    <a:pt x="5" y="73"/>
                    <a:pt x="5" y="73"/>
                    <a:pt x="5" y="73"/>
                  </a:cubicBezTo>
                  <a:cubicBezTo>
                    <a:pt x="3" y="75"/>
                    <a:pt x="1" y="78"/>
                    <a:pt x="1" y="81"/>
                  </a:cubicBezTo>
                  <a:cubicBezTo>
                    <a:pt x="0" y="84"/>
                    <a:pt x="1" y="87"/>
                    <a:pt x="3" y="90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7" y="141"/>
                    <a:pt x="39" y="144"/>
                    <a:pt x="41" y="146"/>
                  </a:cubicBezTo>
                  <a:cubicBezTo>
                    <a:pt x="44" y="149"/>
                    <a:pt x="48" y="150"/>
                    <a:pt x="52" y="150"/>
                  </a:cubicBezTo>
                  <a:cubicBezTo>
                    <a:pt x="95" y="150"/>
                    <a:pt x="95" y="150"/>
                    <a:pt x="95" y="150"/>
                  </a:cubicBezTo>
                  <a:cubicBezTo>
                    <a:pt x="99" y="150"/>
                    <a:pt x="103" y="149"/>
                    <a:pt x="105" y="146"/>
                  </a:cubicBezTo>
                  <a:cubicBezTo>
                    <a:pt x="108" y="143"/>
                    <a:pt x="110" y="140"/>
                    <a:pt x="110" y="136"/>
                  </a:cubicBezTo>
                  <a:cubicBezTo>
                    <a:pt x="118" y="108"/>
                    <a:pt x="118" y="108"/>
                    <a:pt x="118" y="108"/>
                  </a:cubicBezTo>
                  <a:cubicBezTo>
                    <a:pt x="119" y="105"/>
                    <a:pt x="119" y="103"/>
                    <a:pt x="120" y="101"/>
                  </a:cubicBezTo>
                  <a:cubicBezTo>
                    <a:pt x="120" y="98"/>
                    <a:pt x="120" y="96"/>
                    <a:pt x="120" y="94"/>
                  </a:cubicBezTo>
                  <a:cubicBezTo>
                    <a:pt x="120" y="63"/>
                    <a:pt x="120" y="63"/>
                    <a:pt x="120" y="63"/>
                  </a:cubicBezTo>
                  <a:cubicBezTo>
                    <a:pt x="120" y="59"/>
                    <a:pt x="119" y="56"/>
                    <a:pt x="117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8" name="Freeform 47"/>
            <p:cNvSpPr>
              <a:spLocks noEditPoints="1"/>
            </p:cNvSpPr>
            <p:nvPr/>
          </p:nvSpPr>
          <p:spPr bwMode="auto">
            <a:xfrm>
              <a:off x="5549" y="1276"/>
              <a:ext cx="78" cy="75"/>
            </a:xfrm>
            <a:custGeom>
              <a:avLst/>
              <a:gdLst>
                <a:gd name="T0" fmla="*/ 0 w 82"/>
                <a:gd name="T1" fmla="*/ 41 h 79"/>
                <a:gd name="T2" fmla="*/ 41 w 82"/>
                <a:gd name="T3" fmla="*/ 0 h 79"/>
                <a:gd name="T4" fmla="*/ 82 w 82"/>
                <a:gd name="T5" fmla="*/ 41 h 79"/>
                <a:gd name="T6" fmla="*/ 62 w 82"/>
                <a:gd name="T7" fmla="*/ 76 h 79"/>
                <a:gd name="T8" fmla="*/ 62 w 82"/>
                <a:gd name="T9" fmla="*/ 76 h 79"/>
                <a:gd name="T10" fmla="*/ 57 w 82"/>
                <a:gd name="T11" fmla="*/ 77 h 79"/>
                <a:gd name="T12" fmla="*/ 57 w 82"/>
                <a:gd name="T13" fmla="*/ 70 h 79"/>
                <a:gd name="T14" fmla="*/ 74 w 82"/>
                <a:gd name="T15" fmla="*/ 41 h 79"/>
                <a:gd name="T16" fmla="*/ 41 w 82"/>
                <a:gd name="T17" fmla="*/ 8 h 79"/>
                <a:gd name="T18" fmla="*/ 8 w 82"/>
                <a:gd name="T19" fmla="*/ 41 h 79"/>
                <a:gd name="T20" fmla="*/ 25 w 82"/>
                <a:gd name="T21" fmla="*/ 70 h 79"/>
                <a:gd name="T22" fmla="*/ 25 w 82"/>
                <a:gd name="T23" fmla="*/ 79 h 79"/>
                <a:gd name="T24" fmla="*/ 0 w 82"/>
                <a:gd name="T25" fmla="*/ 41 h 79"/>
                <a:gd name="T26" fmla="*/ 63 w 82"/>
                <a:gd name="T27" fmla="*/ 41 h 79"/>
                <a:gd name="T28" fmla="*/ 41 w 82"/>
                <a:gd name="T29" fmla="*/ 19 h 79"/>
                <a:gd name="T30" fmla="*/ 19 w 82"/>
                <a:gd name="T31" fmla="*/ 41 h 79"/>
                <a:gd name="T32" fmla="*/ 25 w 82"/>
                <a:gd name="T33" fmla="*/ 56 h 79"/>
                <a:gd name="T34" fmla="*/ 25 w 82"/>
                <a:gd name="T35" fmla="*/ 54 h 79"/>
                <a:gd name="T36" fmla="*/ 27 w 82"/>
                <a:gd name="T37" fmla="*/ 46 h 79"/>
                <a:gd name="T38" fmla="*/ 26 w 82"/>
                <a:gd name="T39" fmla="*/ 41 h 79"/>
                <a:gd name="T40" fmla="*/ 41 w 82"/>
                <a:gd name="T41" fmla="*/ 26 h 79"/>
                <a:gd name="T42" fmla="*/ 56 w 82"/>
                <a:gd name="T43" fmla="*/ 41 h 79"/>
                <a:gd name="T44" fmla="*/ 55 w 82"/>
                <a:gd name="T45" fmla="*/ 46 h 79"/>
                <a:gd name="T46" fmla="*/ 57 w 82"/>
                <a:gd name="T47" fmla="*/ 54 h 79"/>
                <a:gd name="T48" fmla="*/ 57 w 82"/>
                <a:gd name="T49" fmla="*/ 57 h 79"/>
                <a:gd name="T50" fmla="*/ 63 w 82"/>
                <a:gd name="T51" fmla="*/ 41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79">
                  <a:moveTo>
                    <a:pt x="0" y="41"/>
                  </a:moveTo>
                  <a:cubicBezTo>
                    <a:pt x="0" y="18"/>
                    <a:pt x="19" y="0"/>
                    <a:pt x="41" y="0"/>
                  </a:cubicBezTo>
                  <a:cubicBezTo>
                    <a:pt x="64" y="0"/>
                    <a:pt x="82" y="18"/>
                    <a:pt x="82" y="41"/>
                  </a:cubicBezTo>
                  <a:cubicBezTo>
                    <a:pt x="82" y="56"/>
                    <a:pt x="74" y="69"/>
                    <a:pt x="62" y="76"/>
                  </a:cubicBezTo>
                  <a:cubicBezTo>
                    <a:pt x="62" y="76"/>
                    <a:pt x="62" y="76"/>
                    <a:pt x="62" y="76"/>
                  </a:cubicBezTo>
                  <a:cubicBezTo>
                    <a:pt x="60" y="76"/>
                    <a:pt x="59" y="76"/>
                    <a:pt x="57" y="77"/>
                  </a:cubicBezTo>
                  <a:cubicBezTo>
                    <a:pt x="57" y="70"/>
                    <a:pt x="57" y="70"/>
                    <a:pt x="57" y="70"/>
                  </a:cubicBezTo>
                  <a:cubicBezTo>
                    <a:pt x="67" y="64"/>
                    <a:pt x="74" y="54"/>
                    <a:pt x="74" y="41"/>
                  </a:cubicBezTo>
                  <a:cubicBezTo>
                    <a:pt x="74" y="23"/>
                    <a:pt x="60" y="8"/>
                    <a:pt x="41" y="8"/>
                  </a:cubicBezTo>
                  <a:cubicBezTo>
                    <a:pt x="23" y="8"/>
                    <a:pt x="8" y="23"/>
                    <a:pt x="8" y="41"/>
                  </a:cubicBezTo>
                  <a:cubicBezTo>
                    <a:pt x="8" y="54"/>
                    <a:pt x="15" y="64"/>
                    <a:pt x="25" y="70"/>
                  </a:cubicBezTo>
                  <a:cubicBezTo>
                    <a:pt x="25" y="79"/>
                    <a:pt x="25" y="79"/>
                    <a:pt x="25" y="79"/>
                  </a:cubicBezTo>
                  <a:cubicBezTo>
                    <a:pt x="11" y="72"/>
                    <a:pt x="0" y="58"/>
                    <a:pt x="0" y="41"/>
                  </a:cubicBezTo>
                  <a:close/>
                  <a:moveTo>
                    <a:pt x="63" y="41"/>
                  </a:moveTo>
                  <a:cubicBezTo>
                    <a:pt x="63" y="29"/>
                    <a:pt x="53" y="19"/>
                    <a:pt x="41" y="19"/>
                  </a:cubicBezTo>
                  <a:cubicBezTo>
                    <a:pt x="29" y="19"/>
                    <a:pt x="19" y="29"/>
                    <a:pt x="19" y="41"/>
                  </a:cubicBezTo>
                  <a:cubicBezTo>
                    <a:pt x="19" y="47"/>
                    <a:pt x="21" y="52"/>
                    <a:pt x="25" y="56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5" y="51"/>
                    <a:pt x="26" y="48"/>
                    <a:pt x="27" y="46"/>
                  </a:cubicBezTo>
                  <a:cubicBezTo>
                    <a:pt x="27" y="44"/>
                    <a:pt x="26" y="43"/>
                    <a:pt x="26" y="41"/>
                  </a:cubicBezTo>
                  <a:cubicBezTo>
                    <a:pt x="26" y="33"/>
                    <a:pt x="33" y="26"/>
                    <a:pt x="41" y="26"/>
                  </a:cubicBezTo>
                  <a:cubicBezTo>
                    <a:pt x="49" y="26"/>
                    <a:pt x="56" y="33"/>
                    <a:pt x="56" y="41"/>
                  </a:cubicBezTo>
                  <a:cubicBezTo>
                    <a:pt x="56" y="43"/>
                    <a:pt x="56" y="44"/>
                    <a:pt x="55" y="46"/>
                  </a:cubicBezTo>
                  <a:cubicBezTo>
                    <a:pt x="56" y="48"/>
                    <a:pt x="57" y="51"/>
                    <a:pt x="57" y="54"/>
                  </a:cubicBezTo>
                  <a:cubicBezTo>
                    <a:pt x="57" y="57"/>
                    <a:pt x="57" y="57"/>
                    <a:pt x="57" y="57"/>
                  </a:cubicBezTo>
                  <a:cubicBezTo>
                    <a:pt x="61" y="53"/>
                    <a:pt x="63" y="47"/>
                    <a:pt x="63" y="4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29" name="Group 108"/>
          <p:cNvGrpSpPr>
            <a:grpSpLocks noChangeAspect="1"/>
          </p:cNvGrpSpPr>
          <p:nvPr/>
        </p:nvGrpSpPr>
        <p:grpSpPr bwMode="auto">
          <a:xfrm>
            <a:off x="5921616" y="2996797"/>
            <a:ext cx="519113" cy="896938"/>
            <a:chOff x="1657" y="2103"/>
            <a:chExt cx="327" cy="565"/>
          </a:xfrm>
          <a:solidFill>
            <a:srgbClr val="FF5B59"/>
          </a:solidFill>
        </p:grpSpPr>
        <p:sp>
          <p:nvSpPr>
            <p:cNvPr id="130" name="Freeform 109"/>
            <p:cNvSpPr>
              <a:spLocks noEditPoints="1"/>
            </p:cNvSpPr>
            <p:nvPr/>
          </p:nvSpPr>
          <p:spPr bwMode="auto">
            <a:xfrm>
              <a:off x="1657" y="2103"/>
              <a:ext cx="327" cy="565"/>
            </a:xfrm>
            <a:custGeom>
              <a:avLst/>
              <a:gdLst>
                <a:gd name="T0" fmla="*/ 406 w 462"/>
                <a:gd name="T1" fmla="*/ 0 h 800"/>
                <a:gd name="T2" fmla="*/ 56 w 462"/>
                <a:gd name="T3" fmla="*/ 0 h 800"/>
                <a:gd name="T4" fmla="*/ 0 w 462"/>
                <a:gd name="T5" fmla="*/ 56 h 800"/>
                <a:gd name="T6" fmla="*/ 0 w 462"/>
                <a:gd name="T7" fmla="*/ 744 h 800"/>
                <a:gd name="T8" fmla="*/ 56 w 462"/>
                <a:gd name="T9" fmla="*/ 800 h 800"/>
                <a:gd name="T10" fmla="*/ 406 w 462"/>
                <a:gd name="T11" fmla="*/ 800 h 800"/>
                <a:gd name="T12" fmla="*/ 462 w 462"/>
                <a:gd name="T13" fmla="*/ 744 h 800"/>
                <a:gd name="T14" fmla="*/ 462 w 462"/>
                <a:gd name="T15" fmla="*/ 56 h 800"/>
                <a:gd name="T16" fmla="*/ 406 w 462"/>
                <a:gd name="T17" fmla="*/ 0 h 800"/>
                <a:gd name="T18" fmla="*/ 451 w 462"/>
                <a:gd name="T19" fmla="*/ 744 h 800"/>
                <a:gd name="T20" fmla="*/ 406 w 462"/>
                <a:gd name="T21" fmla="*/ 789 h 800"/>
                <a:gd name="T22" fmla="*/ 56 w 462"/>
                <a:gd name="T23" fmla="*/ 789 h 800"/>
                <a:gd name="T24" fmla="*/ 11 w 462"/>
                <a:gd name="T25" fmla="*/ 744 h 800"/>
                <a:gd name="T26" fmla="*/ 11 w 462"/>
                <a:gd name="T27" fmla="*/ 56 h 800"/>
                <a:gd name="T28" fmla="*/ 56 w 462"/>
                <a:gd name="T29" fmla="*/ 11 h 800"/>
                <a:gd name="T30" fmla="*/ 406 w 462"/>
                <a:gd name="T31" fmla="*/ 11 h 800"/>
                <a:gd name="T32" fmla="*/ 451 w 462"/>
                <a:gd name="T33" fmla="*/ 56 h 800"/>
                <a:gd name="T34" fmla="*/ 451 w 462"/>
                <a:gd name="T35" fmla="*/ 744 h 8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62" h="800">
                  <a:moveTo>
                    <a:pt x="40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744"/>
                    <a:pt x="0" y="744"/>
                    <a:pt x="0" y="744"/>
                  </a:cubicBezTo>
                  <a:cubicBezTo>
                    <a:pt x="0" y="775"/>
                    <a:pt x="25" y="800"/>
                    <a:pt x="56" y="800"/>
                  </a:cubicBezTo>
                  <a:cubicBezTo>
                    <a:pt x="406" y="800"/>
                    <a:pt x="406" y="800"/>
                    <a:pt x="406" y="800"/>
                  </a:cubicBezTo>
                  <a:cubicBezTo>
                    <a:pt x="437" y="800"/>
                    <a:pt x="462" y="775"/>
                    <a:pt x="462" y="744"/>
                  </a:cubicBezTo>
                  <a:cubicBezTo>
                    <a:pt x="462" y="56"/>
                    <a:pt x="462" y="56"/>
                    <a:pt x="462" y="56"/>
                  </a:cubicBezTo>
                  <a:cubicBezTo>
                    <a:pt x="462" y="25"/>
                    <a:pt x="437" y="0"/>
                    <a:pt x="406" y="0"/>
                  </a:cubicBezTo>
                  <a:close/>
                  <a:moveTo>
                    <a:pt x="451" y="744"/>
                  </a:moveTo>
                  <a:cubicBezTo>
                    <a:pt x="451" y="769"/>
                    <a:pt x="431" y="789"/>
                    <a:pt x="406" y="789"/>
                  </a:cubicBezTo>
                  <a:cubicBezTo>
                    <a:pt x="56" y="789"/>
                    <a:pt x="56" y="789"/>
                    <a:pt x="56" y="789"/>
                  </a:cubicBezTo>
                  <a:cubicBezTo>
                    <a:pt x="31" y="789"/>
                    <a:pt x="11" y="769"/>
                    <a:pt x="11" y="744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31"/>
                    <a:pt x="31" y="11"/>
                    <a:pt x="56" y="11"/>
                  </a:cubicBezTo>
                  <a:cubicBezTo>
                    <a:pt x="406" y="11"/>
                    <a:pt x="406" y="11"/>
                    <a:pt x="406" y="11"/>
                  </a:cubicBezTo>
                  <a:cubicBezTo>
                    <a:pt x="431" y="11"/>
                    <a:pt x="451" y="31"/>
                    <a:pt x="451" y="56"/>
                  </a:cubicBezTo>
                  <a:lnTo>
                    <a:pt x="451" y="7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1" name="Freeform 110"/>
            <p:cNvSpPr>
              <a:spLocks noEditPoints="1"/>
            </p:cNvSpPr>
            <p:nvPr/>
          </p:nvSpPr>
          <p:spPr bwMode="auto">
            <a:xfrm>
              <a:off x="1670" y="2116"/>
              <a:ext cx="300" cy="539"/>
            </a:xfrm>
            <a:custGeom>
              <a:avLst/>
              <a:gdLst>
                <a:gd name="T0" fmla="*/ 387 w 424"/>
                <a:gd name="T1" fmla="*/ 0 h 762"/>
                <a:gd name="T2" fmla="*/ 286 w 424"/>
                <a:gd name="T3" fmla="*/ 0 h 762"/>
                <a:gd name="T4" fmla="*/ 286 w 424"/>
                <a:gd name="T5" fmla="*/ 7 h 762"/>
                <a:gd name="T6" fmla="*/ 283 w 424"/>
                <a:gd name="T7" fmla="*/ 15 h 762"/>
                <a:gd name="T8" fmla="*/ 275 w 424"/>
                <a:gd name="T9" fmla="*/ 18 h 762"/>
                <a:gd name="T10" fmla="*/ 149 w 424"/>
                <a:gd name="T11" fmla="*/ 18 h 762"/>
                <a:gd name="T12" fmla="*/ 141 w 424"/>
                <a:gd name="T13" fmla="*/ 15 h 762"/>
                <a:gd name="T14" fmla="*/ 138 w 424"/>
                <a:gd name="T15" fmla="*/ 7 h 762"/>
                <a:gd name="T16" fmla="*/ 138 w 424"/>
                <a:gd name="T17" fmla="*/ 0 h 762"/>
                <a:gd name="T18" fmla="*/ 37 w 424"/>
                <a:gd name="T19" fmla="*/ 0 h 762"/>
                <a:gd name="T20" fmla="*/ 0 w 424"/>
                <a:gd name="T21" fmla="*/ 37 h 762"/>
                <a:gd name="T22" fmla="*/ 0 w 424"/>
                <a:gd name="T23" fmla="*/ 725 h 762"/>
                <a:gd name="T24" fmla="*/ 37 w 424"/>
                <a:gd name="T25" fmla="*/ 762 h 762"/>
                <a:gd name="T26" fmla="*/ 387 w 424"/>
                <a:gd name="T27" fmla="*/ 762 h 762"/>
                <a:gd name="T28" fmla="*/ 424 w 424"/>
                <a:gd name="T29" fmla="*/ 725 h 762"/>
                <a:gd name="T30" fmla="*/ 424 w 424"/>
                <a:gd name="T31" fmla="*/ 37 h 762"/>
                <a:gd name="T32" fmla="*/ 387 w 424"/>
                <a:gd name="T33" fmla="*/ 0 h 762"/>
                <a:gd name="T34" fmla="*/ 82 w 424"/>
                <a:gd name="T35" fmla="*/ 30 h 762"/>
                <a:gd name="T36" fmla="*/ 95 w 424"/>
                <a:gd name="T37" fmla="*/ 44 h 762"/>
                <a:gd name="T38" fmla="*/ 82 w 424"/>
                <a:gd name="T39" fmla="*/ 57 h 762"/>
                <a:gd name="T40" fmla="*/ 69 w 424"/>
                <a:gd name="T41" fmla="*/ 44 h 762"/>
                <a:gd name="T42" fmla="*/ 82 w 424"/>
                <a:gd name="T43" fmla="*/ 30 h 762"/>
                <a:gd name="T44" fmla="*/ 212 w 424"/>
                <a:gd name="T45" fmla="*/ 749 h 762"/>
                <a:gd name="T46" fmla="*/ 185 w 424"/>
                <a:gd name="T47" fmla="*/ 723 h 762"/>
                <a:gd name="T48" fmla="*/ 212 w 424"/>
                <a:gd name="T49" fmla="*/ 696 h 762"/>
                <a:gd name="T50" fmla="*/ 239 w 424"/>
                <a:gd name="T51" fmla="*/ 723 h 762"/>
                <a:gd name="T52" fmla="*/ 212 w 424"/>
                <a:gd name="T53" fmla="*/ 749 h 762"/>
                <a:gd name="T54" fmla="*/ 398 w 424"/>
                <a:gd name="T55" fmla="*/ 683 h 762"/>
                <a:gd name="T56" fmla="*/ 26 w 424"/>
                <a:gd name="T57" fmla="*/ 683 h 762"/>
                <a:gd name="T58" fmla="*/ 26 w 424"/>
                <a:gd name="T59" fmla="*/ 88 h 762"/>
                <a:gd name="T60" fmla="*/ 398 w 424"/>
                <a:gd name="T61" fmla="*/ 88 h 762"/>
                <a:gd name="T62" fmla="*/ 398 w 424"/>
                <a:gd name="T63" fmla="*/ 683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4" h="762">
                  <a:moveTo>
                    <a:pt x="387" y="0"/>
                  </a:moveTo>
                  <a:cubicBezTo>
                    <a:pt x="286" y="0"/>
                    <a:pt x="286" y="0"/>
                    <a:pt x="286" y="0"/>
                  </a:cubicBezTo>
                  <a:cubicBezTo>
                    <a:pt x="286" y="7"/>
                    <a:pt x="286" y="7"/>
                    <a:pt x="286" y="7"/>
                  </a:cubicBezTo>
                  <a:cubicBezTo>
                    <a:pt x="286" y="10"/>
                    <a:pt x="285" y="13"/>
                    <a:pt x="283" y="15"/>
                  </a:cubicBezTo>
                  <a:cubicBezTo>
                    <a:pt x="281" y="17"/>
                    <a:pt x="278" y="18"/>
                    <a:pt x="275" y="18"/>
                  </a:cubicBezTo>
                  <a:cubicBezTo>
                    <a:pt x="149" y="18"/>
                    <a:pt x="149" y="18"/>
                    <a:pt x="149" y="18"/>
                  </a:cubicBezTo>
                  <a:cubicBezTo>
                    <a:pt x="146" y="18"/>
                    <a:pt x="143" y="17"/>
                    <a:pt x="141" y="15"/>
                  </a:cubicBezTo>
                  <a:cubicBezTo>
                    <a:pt x="139" y="13"/>
                    <a:pt x="138" y="10"/>
                    <a:pt x="138" y="7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725"/>
                    <a:pt x="0" y="725"/>
                    <a:pt x="0" y="725"/>
                  </a:cubicBezTo>
                  <a:cubicBezTo>
                    <a:pt x="0" y="746"/>
                    <a:pt x="17" y="762"/>
                    <a:pt x="37" y="762"/>
                  </a:cubicBezTo>
                  <a:cubicBezTo>
                    <a:pt x="387" y="762"/>
                    <a:pt x="387" y="762"/>
                    <a:pt x="387" y="762"/>
                  </a:cubicBezTo>
                  <a:cubicBezTo>
                    <a:pt x="407" y="762"/>
                    <a:pt x="424" y="746"/>
                    <a:pt x="424" y="725"/>
                  </a:cubicBezTo>
                  <a:cubicBezTo>
                    <a:pt x="424" y="37"/>
                    <a:pt x="424" y="37"/>
                    <a:pt x="424" y="37"/>
                  </a:cubicBezTo>
                  <a:cubicBezTo>
                    <a:pt x="424" y="16"/>
                    <a:pt x="407" y="0"/>
                    <a:pt x="387" y="0"/>
                  </a:cubicBezTo>
                  <a:close/>
                  <a:moveTo>
                    <a:pt x="82" y="30"/>
                  </a:moveTo>
                  <a:cubicBezTo>
                    <a:pt x="89" y="30"/>
                    <a:pt x="95" y="36"/>
                    <a:pt x="95" y="44"/>
                  </a:cubicBezTo>
                  <a:cubicBezTo>
                    <a:pt x="95" y="51"/>
                    <a:pt x="89" y="57"/>
                    <a:pt x="82" y="57"/>
                  </a:cubicBezTo>
                  <a:cubicBezTo>
                    <a:pt x="74" y="57"/>
                    <a:pt x="69" y="51"/>
                    <a:pt x="69" y="44"/>
                  </a:cubicBezTo>
                  <a:cubicBezTo>
                    <a:pt x="69" y="36"/>
                    <a:pt x="74" y="30"/>
                    <a:pt x="82" y="30"/>
                  </a:cubicBezTo>
                  <a:close/>
                  <a:moveTo>
                    <a:pt x="212" y="749"/>
                  </a:moveTo>
                  <a:cubicBezTo>
                    <a:pt x="197" y="749"/>
                    <a:pt x="185" y="737"/>
                    <a:pt x="185" y="723"/>
                  </a:cubicBezTo>
                  <a:cubicBezTo>
                    <a:pt x="185" y="708"/>
                    <a:pt x="197" y="696"/>
                    <a:pt x="212" y="696"/>
                  </a:cubicBezTo>
                  <a:cubicBezTo>
                    <a:pt x="227" y="696"/>
                    <a:pt x="239" y="708"/>
                    <a:pt x="239" y="723"/>
                  </a:cubicBezTo>
                  <a:cubicBezTo>
                    <a:pt x="239" y="737"/>
                    <a:pt x="227" y="749"/>
                    <a:pt x="212" y="749"/>
                  </a:cubicBezTo>
                  <a:close/>
                  <a:moveTo>
                    <a:pt x="398" y="683"/>
                  </a:moveTo>
                  <a:cubicBezTo>
                    <a:pt x="26" y="683"/>
                    <a:pt x="26" y="683"/>
                    <a:pt x="26" y="683"/>
                  </a:cubicBezTo>
                  <a:cubicBezTo>
                    <a:pt x="26" y="88"/>
                    <a:pt x="26" y="88"/>
                    <a:pt x="26" y="88"/>
                  </a:cubicBezTo>
                  <a:cubicBezTo>
                    <a:pt x="398" y="88"/>
                    <a:pt x="398" y="88"/>
                    <a:pt x="398" y="88"/>
                  </a:cubicBezTo>
                  <a:cubicBezTo>
                    <a:pt x="398" y="683"/>
                    <a:pt x="398" y="683"/>
                    <a:pt x="398" y="6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32" name="Chevron 54"/>
          <p:cNvSpPr/>
          <p:nvPr/>
        </p:nvSpPr>
        <p:spPr bwMode="auto">
          <a:xfrm>
            <a:off x="7468394" y="3032759"/>
            <a:ext cx="1071562" cy="912328"/>
          </a:xfrm>
          <a:prstGeom prst="chevron">
            <a:avLst>
              <a:gd name="adj" fmla="val 62310"/>
            </a:avLst>
          </a:prstGeom>
          <a:solidFill>
            <a:srgbClr val="159FDD"/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9152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523505" y="1762826"/>
            <a:ext cx="4998015" cy="4211752"/>
            <a:chOff x="1127577" y="1762826"/>
            <a:chExt cx="4998015" cy="4211752"/>
          </a:xfrm>
        </p:grpSpPr>
        <p:sp>
          <p:nvSpPr>
            <p:cNvPr id="35" name="椭圆 34"/>
            <p:cNvSpPr/>
            <p:nvPr/>
          </p:nvSpPr>
          <p:spPr>
            <a:xfrm>
              <a:off x="2522194" y="1762826"/>
              <a:ext cx="3603398" cy="3603398"/>
            </a:xfrm>
            <a:prstGeom prst="ellipse">
              <a:avLst/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19041623">
              <a:off x="1127577" y="5336403"/>
              <a:ext cx="1900555" cy="638175"/>
            </a:xfrm>
            <a:prstGeom prst="roundRect">
              <a:avLst>
                <a:gd name="adj" fmla="val 50000"/>
              </a:avLst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76" name="平行四边形 75"/>
          <p:cNvSpPr/>
          <p:nvPr/>
        </p:nvSpPr>
        <p:spPr>
          <a:xfrm>
            <a:off x="266330" y="417250"/>
            <a:ext cx="585926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第二章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2167433" y="4172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研究方法与思路</a:t>
            </a:r>
          </a:p>
        </p:txBody>
      </p:sp>
      <p:sp>
        <p:nvSpPr>
          <p:cNvPr id="79" name="平行四边形 78"/>
          <p:cNvSpPr/>
          <p:nvPr/>
        </p:nvSpPr>
        <p:spPr>
          <a:xfrm>
            <a:off x="6125592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0" name="平行四边形 79"/>
          <p:cNvSpPr/>
          <p:nvPr/>
        </p:nvSpPr>
        <p:spPr>
          <a:xfrm>
            <a:off x="6724903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81" name="文本框 80"/>
          <p:cNvSpPr txBox="1"/>
          <p:nvPr/>
        </p:nvSpPr>
        <p:spPr>
          <a:xfrm>
            <a:off x="2601566" y="321058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研究目标</a:t>
            </a:r>
          </a:p>
        </p:txBody>
      </p:sp>
      <p:sp>
        <p:nvSpPr>
          <p:cNvPr id="47" name="Rectangle 628"/>
          <p:cNvSpPr>
            <a:spLocks noChangeArrowheads="1"/>
          </p:cNvSpPr>
          <p:nvPr/>
        </p:nvSpPr>
        <p:spPr bwMode="auto">
          <a:xfrm>
            <a:off x="6623883" y="2409157"/>
            <a:ext cx="4513394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wisi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enim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ad minim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veniam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quis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nostrud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exerci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tation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ullamcorper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suscipit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lobortis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nisl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aliquip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ex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commodo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autem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iriure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hendrerit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vulputate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esse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molestie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illum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feugiat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facilisis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vero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eros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accumsan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iusto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odio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dignissim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qui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blandit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praesent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luptatum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zzril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delenit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augue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feugait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facilisi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autem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iriure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hendrerit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vulputate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esse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molestie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illum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eu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feugiat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facilisis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at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vero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eros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accumsan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iusto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odio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dignissim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qui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blandit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praesent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luptatum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zzril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delenit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augue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te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feugait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facilisi</a:t>
            </a:r>
            <a:r>
              <a:rPr lang="en-GB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6623882" y="1439660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1286BA"/>
                </a:solidFill>
              </a:rPr>
              <a:t>Title here</a:t>
            </a:r>
            <a:endParaRPr lang="zh-CN" altLang="en-US" sz="3600" dirty="0">
              <a:solidFill>
                <a:srgbClr val="1286BA"/>
              </a:solidFill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726428" y="2247900"/>
            <a:ext cx="1524774" cy="0"/>
          </a:xfrm>
          <a:prstGeom prst="line">
            <a:avLst/>
          </a:prstGeom>
          <a:ln w="38100">
            <a:solidFill>
              <a:srgbClr val="1286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45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66330" y="417250"/>
            <a:ext cx="585926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第二章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67433" y="4172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研究方法与思路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6125592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6724903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330" y="135339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研究方案可行性说明</a:t>
            </a:r>
          </a:p>
        </p:txBody>
      </p:sp>
      <p:sp>
        <p:nvSpPr>
          <p:cNvPr id="24" name="Rectangle 96"/>
          <p:cNvSpPr/>
          <p:nvPr/>
        </p:nvSpPr>
        <p:spPr>
          <a:xfrm>
            <a:off x="1726815" y="2513125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5" name="矩形 24"/>
          <p:cNvSpPr/>
          <p:nvPr/>
        </p:nvSpPr>
        <p:spPr>
          <a:xfrm>
            <a:off x="1726814" y="2198543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834475" y="2513125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96"/>
          <p:cNvSpPr/>
          <p:nvPr/>
        </p:nvSpPr>
        <p:spPr>
          <a:xfrm>
            <a:off x="7779127" y="2549618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8" name="矩形 27"/>
          <p:cNvSpPr/>
          <p:nvPr/>
        </p:nvSpPr>
        <p:spPr>
          <a:xfrm>
            <a:off x="7779126" y="2235036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7886787" y="2549618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96"/>
          <p:cNvSpPr/>
          <p:nvPr/>
        </p:nvSpPr>
        <p:spPr>
          <a:xfrm>
            <a:off x="1726815" y="3503223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1" name="矩形 30"/>
          <p:cNvSpPr/>
          <p:nvPr/>
        </p:nvSpPr>
        <p:spPr>
          <a:xfrm>
            <a:off x="1726814" y="3188641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1834475" y="3503223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96"/>
          <p:cNvSpPr/>
          <p:nvPr/>
        </p:nvSpPr>
        <p:spPr>
          <a:xfrm>
            <a:off x="7779127" y="3539716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4" name="矩形 33"/>
          <p:cNvSpPr/>
          <p:nvPr/>
        </p:nvSpPr>
        <p:spPr>
          <a:xfrm>
            <a:off x="7779126" y="3225134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7886787" y="3539716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96"/>
          <p:cNvSpPr/>
          <p:nvPr/>
        </p:nvSpPr>
        <p:spPr>
          <a:xfrm>
            <a:off x="1726815" y="4529814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7" name="矩形 36"/>
          <p:cNvSpPr/>
          <p:nvPr/>
        </p:nvSpPr>
        <p:spPr>
          <a:xfrm>
            <a:off x="1726814" y="4215232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1834475" y="4529814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96"/>
          <p:cNvSpPr/>
          <p:nvPr/>
        </p:nvSpPr>
        <p:spPr>
          <a:xfrm>
            <a:off x="7779127" y="4566307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0" name="矩形 39"/>
          <p:cNvSpPr/>
          <p:nvPr/>
        </p:nvSpPr>
        <p:spPr>
          <a:xfrm>
            <a:off x="7779126" y="4251725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>
          <a:xfrm>
            <a:off x="7886787" y="4566307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1058386" y="2198543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1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167561" y="2198543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2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058386" y="3071711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3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167561" y="3071711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rgbClr val="FF5B59"/>
                </a:solidFill>
              </a:rPr>
              <a:t>4</a:t>
            </a:r>
            <a:endParaRPr lang="zh-CN" altLang="en-US" sz="6600" dirty="0">
              <a:solidFill>
                <a:srgbClr val="FF5B59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58386" y="4062936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5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167561" y="4062936"/>
            <a:ext cx="65434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bg1"/>
                </a:solidFill>
              </a:rPr>
              <a:t>6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49" name="Rectangle 47"/>
          <p:cNvSpPr>
            <a:spLocks noChangeArrowheads="1"/>
          </p:cNvSpPr>
          <p:nvPr/>
        </p:nvSpPr>
        <p:spPr bwMode="auto">
          <a:xfrm>
            <a:off x="923925" y="5729548"/>
            <a:ext cx="1034415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Lorem ipsum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dolor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sit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amet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consectetuer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adipiscing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elit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sed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diam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nonummy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nibh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euismod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tincidunt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laoreet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dolore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magna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aliquam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erat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volutpat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.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wisi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enim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ad minim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veniam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,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quis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nostrud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exerci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tation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ullamcorper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suscipit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lobortis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nisl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ut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aliquip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ex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ea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commodo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 </a:t>
            </a:r>
            <a:r>
              <a:rPr lang="en-GB" altLang="zh-CN" sz="1400" dirty="0" err="1">
                <a:solidFill>
                  <a:schemeClr val="bg2"/>
                </a:solidFill>
                <a:latin typeface="+mn-ea"/>
              </a:rPr>
              <a:t>consequat</a:t>
            </a:r>
            <a:r>
              <a:rPr lang="en-GB" altLang="zh-CN" sz="1400" dirty="0">
                <a:solidFill>
                  <a:schemeClr val="bg2"/>
                </a:solidFill>
                <a:latin typeface="+mn-ea"/>
              </a:rPr>
              <a:t>. 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3444875" y="5436802"/>
            <a:ext cx="5083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81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9"/>
          <p:cNvSpPr txBox="1"/>
          <p:nvPr/>
        </p:nvSpPr>
        <p:spPr>
          <a:xfrm>
            <a:off x="6383238" y="31718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试验条件</a:t>
            </a:r>
            <a:endParaRPr lang="zh-CN" altLang="en-US" sz="2400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32873" y="2628730"/>
            <a:ext cx="180975" cy="1488516"/>
            <a:chOff x="6032873" y="1880798"/>
            <a:chExt cx="180975" cy="1488516"/>
          </a:xfrm>
          <a:solidFill>
            <a:srgbClr val="159FDD"/>
          </a:solidFill>
        </p:grpSpPr>
        <p:sp>
          <p:nvSpPr>
            <p:cNvPr id="13" name="直接连接符 14"/>
            <p:cNvSpPr>
              <a:spLocks noChangeShapeType="1"/>
            </p:cNvSpPr>
            <p:nvPr/>
          </p:nvSpPr>
          <p:spPr bwMode="auto">
            <a:xfrm>
              <a:off x="6123362" y="1897849"/>
              <a:ext cx="0" cy="1380322"/>
            </a:xfrm>
            <a:prstGeom prst="lin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15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16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19" name="TextBox 64"/>
          <p:cNvSpPr txBox="1"/>
          <p:nvPr/>
        </p:nvSpPr>
        <p:spPr>
          <a:xfrm>
            <a:off x="6383238" y="379527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试验</a:t>
            </a:r>
            <a:r>
              <a:rPr lang="zh-CN" altLang="en-US" sz="2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步骤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032873" y="1672312"/>
            <a:ext cx="3262432" cy="707886"/>
          </a:xfrm>
          <a:prstGeom prst="rect">
            <a:avLst/>
          </a:prstGeom>
          <a:solidFill>
            <a:srgbClr val="159FDD"/>
          </a:solidFill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实验测试分析</a:t>
            </a:r>
          </a:p>
        </p:txBody>
      </p:sp>
      <p:sp>
        <p:nvSpPr>
          <p:cNvPr id="23" name="TextBox 49"/>
          <p:cNvSpPr txBox="1"/>
          <p:nvPr/>
        </p:nvSpPr>
        <p:spPr>
          <a:xfrm>
            <a:off x="6383238" y="252925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实验器材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815476" y="2073028"/>
            <a:ext cx="3807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159FDD"/>
                </a:solidFill>
              </a:rPr>
              <a:t>PART FOUR</a:t>
            </a:r>
            <a:endParaRPr lang="zh-CN" altLang="en-US" sz="5400" dirty="0">
              <a:solidFill>
                <a:srgbClr val="159FDD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7157" y="155703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159FDD"/>
                </a:solidFill>
              </a:rPr>
              <a:t>第四部分</a:t>
            </a:r>
          </a:p>
        </p:txBody>
      </p:sp>
    </p:spTree>
    <p:extLst>
      <p:ext uri="{BB962C8B-B14F-4D97-AF65-F5344CB8AC3E}">
        <p14:creationId xmlns:p14="http://schemas.microsoft.com/office/powerpoint/2010/main" val="410295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66330" y="417250"/>
            <a:ext cx="585926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第四章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67433" y="41725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实验测试分析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6125592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6724903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330" y="13533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实验器材</a:t>
            </a:r>
          </a:p>
        </p:txBody>
      </p:sp>
      <p:sp>
        <p:nvSpPr>
          <p:cNvPr id="9" name="矩形 8"/>
          <p:cNvSpPr/>
          <p:nvPr/>
        </p:nvSpPr>
        <p:spPr>
          <a:xfrm>
            <a:off x="916987" y="2471141"/>
            <a:ext cx="2239273" cy="1837543"/>
          </a:xfrm>
          <a:prstGeom prst="rect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0" name="矩形 9"/>
          <p:cNvSpPr/>
          <p:nvPr/>
        </p:nvSpPr>
        <p:spPr>
          <a:xfrm>
            <a:off x="916987" y="4308684"/>
            <a:ext cx="2239273" cy="18375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6" name="矩形 15"/>
          <p:cNvSpPr/>
          <p:nvPr/>
        </p:nvSpPr>
        <p:spPr>
          <a:xfrm>
            <a:off x="3623238" y="2471142"/>
            <a:ext cx="2239273" cy="1837543"/>
          </a:xfrm>
          <a:prstGeom prst="rect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7" name="矩形 16"/>
          <p:cNvSpPr/>
          <p:nvPr/>
        </p:nvSpPr>
        <p:spPr>
          <a:xfrm>
            <a:off x="3623238" y="4308685"/>
            <a:ext cx="2239273" cy="18375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/>
          </a:p>
        </p:txBody>
      </p:sp>
      <p:sp>
        <p:nvSpPr>
          <p:cNvPr id="18" name="Rectangle 96"/>
          <p:cNvSpPr/>
          <p:nvPr/>
        </p:nvSpPr>
        <p:spPr>
          <a:xfrm>
            <a:off x="3666249" y="4867382"/>
            <a:ext cx="214005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Proin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condimentum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velit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in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tortor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posuere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posuere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Class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aptent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taciti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sociosqu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litora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torquent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per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conubia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nostra, per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inceptos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himenaeos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9" name="矩形 18"/>
          <p:cNvSpPr/>
          <p:nvPr/>
        </p:nvSpPr>
        <p:spPr>
          <a:xfrm>
            <a:off x="3770574" y="4431271"/>
            <a:ext cx="1975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4533478" y="4799775"/>
            <a:ext cx="43589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6329489" y="2471141"/>
            <a:ext cx="2239273" cy="1837543"/>
          </a:xfrm>
          <a:prstGeom prst="rect">
            <a:avLst/>
          </a:prstGeom>
          <a:solidFill>
            <a:srgbClr val="FF5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13" name="矩形 12"/>
          <p:cNvSpPr/>
          <p:nvPr/>
        </p:nvSpPr>
        <p:spPr>
          <a:xfrm>
            <a:off x="6329489" y="4308684"/>
            <a:ext cx="2239273" cy="18375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56" name="Rectangle 96"/>
          <p:cNvSpPr/>
          <p:nvPr/>
        </p:nvSpPr>
        <p:spPr>
          <a:xfrm>
            <a:off x="948754" y="4867382"/>
            <a:ext cx="214005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Proin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condimentum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velit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in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tortor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posuere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posuere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Class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aptent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taciti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sociosqu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litora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torquent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per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conubia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nostra, per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inceptos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himenaeos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57" name="矩形 56"/>
          <p:cNvSpPr/>
          <p:nvPr/>
        </p:nvSpPr>
        <p:spPr>
          <a:xfrm>
            <a:off x="1053079" y="4431271"/>
            <a:ext cx="1975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1815983" y="4799775"/>
            <a:ext cx="43589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96"/>
          <p:cNvSpPr/>
          <p:nvPr/>
        </p:nvSpPr>
        <p:spPr>
          <a:xfrm>
            <a:off x="6382757" y="4867382"/>
            <a:ext cx="214005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Proin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condimentum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velit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in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tortor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posuere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posuere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Class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aptent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taciti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sociosqu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litora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torquent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per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conubia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nostra, per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inceptos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himenaeos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0" name="矩形 59"/>
          <p:cNvSpPr/>
          <p:nvPr/>
        </p:nvSpPr>
        <p:spPr>
          <a:xfrm>
            <a:off x="6487082" y="4431271"/>
            <a:ext cx="1975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>
            <a:off x="7249986" y="4799775"/>
            <a:ext cx="43589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9035740" y="2471141"/>
            <a:ext cx="2239273" cy="1837543"/>
          </a:xfrm>
          <a:prstGeom prst="rect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4" name="矩形 63"/>
          <p:cNvSpPr/>
          <p:nvPr/>
        </p:nvSpPr>
        <p:spPr>
          <a:xfrm>
            <a:off x="9035740" y="4308684"/>
            <a:ext cx="2239273" cy="183754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00" dirty="0"/>
          </a:p>
        </p:txBody>
      </p:sp>
      <p:sp>
        <p:nvSpPr>
          <p:cNvPr id="65" name="Rectangle 96"/>
          <p:cNvSpPr/>
          <p:nvPr/>
        </p:nvSpPr>
        <p:spPr>
          <a:xfrm>
            <a:off x="9089008" y="4867382"/>
            <a:ext cx="2140056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Proin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condimentum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velit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in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tortor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posuere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posuere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Class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aptent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taciti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sociosqu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litora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torquent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per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conubia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nostra, per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inceptos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9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himenaeos</a:t>
            </a:r>
            <a:r>
              <a:rPr lang="en-US" altLang="zh-CN" sz="9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66" name="矩形 65"/>
          <p:cNvSpPr/>
          <p:nvPr/>
        </p:nvSpPr>
        <p:spPr>
          <a:xfrm>
            <a:off x="9193333" y="4431271"/>
            <a:ext cx="1975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>
            <a:off x="9956237" y="4799775"/>
            <a:ext cx="435897" cy="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266012" y="2974414"/>
            <a:ext cx="15055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ONE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990104" y="2974414"/>
            <a:ext cx="15744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TWO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498383" y="2974414"/>
            <a:ext cx="19014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THREE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9257534" y="2974414"/>
            <a:ext cx="17956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FOUR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916987" y="2436147"/>
            <a:ext cx="2239273" cy="794"/>
          </a:xfrm>
          <a:prstGeom prst="line">
            <a:avLst/>
          </a:prstGeom>
          <a:ln w="76200">
            <a:solidFill>
              <a:srgbClr val="118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3623237" y="2436147"/>
            <a:ext cx="2239273" cy="794"/>
          </a:xfrm>
          <a:prstGeom prst="line">
            <a:avLst/>
          </a:prstGeom>
          <a:ln w="76200">
            <a:solidFill>
              <a:srgbClr val="118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6329487" y="2436147"/>
            <a:ext cx="2239273" cy="794"/>
          </a:xfrm>
          <a:prstGeom prst="line">
            <a:avLst/>
          </a:prstGeom>
          <a:ln w="76200">
            <a:solidFill>
              <a:srgbClr val="FF3C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9035740" y="2436147"/>
            <a:ext cx="2239273" cy="794"/>
          </a:xfrm>
          <a:prstGeom prst="line">
            <a:avLst/>
          </a:prstGeom>
          <a:ln w="76200">
            <a:solidFill>
              <a:srgbClr val="1181B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35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椭圆 8"/>
          <p:cNvSpPr/>
          <p:nvPr/>
        </p:nvSpPr>
        <p:spPr>
          <a:xfrm>
            <a:off x="4233379" y="2753457"/>
            <a:ext cx="3442645" cy="3442645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平行四边形 1"/>
          <p:cNvSpPr/>
          <p:nvPr/>
        </p:nvSpPr>
        <p:spPr>
          <a:xfrm>
            <a:off x="266330" y="417250"/>
            <a:ext cx="585926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第四章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67433" y="41725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实验测试分析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6125592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6724903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330" y="13533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试验条件</a:t>
            </a:r>
            <a:endParaRPr lang="zh-CN" altLang="en-US" sz="4000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0" name="Rectangle 96"/>
          <p:cNvSpPr/>
          <p:nvPr/>
        </p:nvSpPr>
        <p:spPr>
          <a:xfrm>
            <a:off x="4693843" y="1829563"/>
            <a:ext cx="25349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1" name="矩形 30"/>
          <p:cNvSpPr/>
          <p:nvPr/>
        </p:nvSpPr>
        <p:spPr>
          <a:xfrm>
            <a:off x="5170054" y="1514981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5628384" y="1829563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96"/>
          <p:cNvSpPr/>
          <p:nvPr/>
        </p:nvSpPr>
        <p:spPr>
          <a:xfrm>
            <a:off x="8066928" y="3963363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4" name="矩形 33"/>
          <p:cNvSpPr/>
          <p:nvPr/>
        </p:nvSpPr>
        <p:spPr>
          <a:xfrm>
            <a:off x="8066927" y="3648781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8174588" y="3963363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96"/>
          <p:cNvSpPr/>
          <p:nvPr/>
        </p:nvSpPr>
        <p:spPr>
          <a:xfrm>
            <a:off x="1326947" y="3963363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37" name="矩形 36"/>
          <p:cNvSpPr/>
          <p:nvPr/>
        </p:nvSpPr>
        <p:spPr>
          <a:xfrm>
            <a:off x="2267148" y="3648781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38" name="直接连接符 37"/>
          <p:cNvCxnSpPr/>
          <p:nvPr/>
        </p:nvCxnSpPr>
        <p:spPr>
          <a:xfrm>
            <a:off x="3019212" y="3963363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96"/>
          <p:cNvSpPr/>
          <p:nvPr/>
        </p:nvSpPr>
        <p:spPr>
          <a:xfrm>
            <a:off x="1933817" y="5746547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1" name="矩形 40"/>
          <p:cNvSpPr/>
          <p:nvPr/>
        </p:nvSpPr>
        <p:spPr>
          <a:xfrm>
            <a:off x="2855600" y="5431965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42" name="直接连接符 41"/>
          <p:cNvCxnSpPr/>
          <p:nvPr/>
        </p:nvCxnSpPr>
        <p:spPr>
          <a:xfrm>
            <a:off x="3595069" y="5746547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3899218" y="2392851"/>
            <a:ext cx="4033942" cy="3942690"/>
            <a:chOff x="3899218" y="2392851"/>
            <a:chExt cx="4033942" cy="3942690"/>
          </a:xfrm>
        </p:grpSpPr>
        <p:sp>
          <p:nvSpPr>
            <p:cNvPr id="53" name="Oval 68"/>
            <p:cNvSpPr>
              <a:spLocks noChangeArrowheads="1"/>
            </p:cNvSpPr>
            <p:nvPr/>
          </p:nvSpPr>
          <p:spPr bwMode="gray">
            <a:xfrm>
              <a:off x="6931869" y="3592851"/>
              <a:ext cx="1001291" cy="989012"/>
            </a:xfrm>
            <a:prstGeom prst="ellipse">
              <a:avLst/>
            </a:prstGeom>
            <a:solidFill>
              <a:srgbClr val="138FC7"/>
            </a:solidFill>
            <a:ln w="9525" algn="ctr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lvl="0" algn="ctr">
                <a:defRPr/>
              </a:pPr>
              <a:r>
                <a:rPr lang="en-US" altLang="zh-CN" sz="1200" kern="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something</a:t>
              </a:r>
              <a:endParaRPr lang="zh-CN" altLang="en-US" sz="1200" kern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5" name="Oval 68"/>
            <p:cNvSpPr>
              <a:spLocks noChangeArrowheads="1"/>
            </p:cNvSpPr>
            <p:nvPr/>
          </p:nvSpPr>
          <p:spPr bwMode="gray">
            <a:xfrm>
              <a:off x="5455038" y="2392851"/>
              <a:ext cx="1001291" cy="989012"/>
            </a:xfrm>
            <a:prstGeom prst="ellipse">
              <a:avLst/>
            </a:prstGeom>
            <a:solidFill>
              <a:srgbClr val="FF5B59"/>
            </a:solidFill>
            <a:ln w="9525" algn="ctr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细黑" panose="02010600040101010101" pitchFamily="2" charset="-122"/>
                  <a:ea typeface="华文细黑" panose="02010600040101010101" pitchFamily="2" charset="-122"/>
                </a:rPr>
                <a:t>something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6" name="Oval 68"/>
            <p:cNvSpPr>
              <a:spLocks noChangeArrowheads="1"/>
            </p:cNvSpPr>
            <p:nvPr/>
          </p:nvSpPr>
          <p:spPr bwMode="gray">
            <a:xfrm>
              <a:off x="6490281" y="5346529"/>
              <a:ext cx="1001291" cy="989012"/>
            </a:xfrm>
            <a:prstGeom prst="ellipse">
              <a:avLst/>
            </a:prstGeom>
            <a:solidFill>
              <a:srgbClr val="138FC7"/>
            </a:solidFill>
            <a:ln w="9525" algn="ctr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lvl="0" algn="ctr">
                <a:defRPr/>
              </a:pPr>
              <a:r>
                <a:rPr lang="en-US" altLang="zh-CN" sz="1200" kern="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something</a:t>
              </a:r>
              <a:endParaRPr lang="zh-CN" altLang="en-US" sz="1200" kern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7" name="Oval 68"/>
            <p:cNvSpPr>
              <a:spLocks noChangeArrowheads="1"/>
            </p:cNvSpPr>
            <p:nvPr/>
          </p:nvSpPr>
          <p:spPr bwMode="gray">
            <a:xfrm>
              <a:off x="4516616" y="5346529"/>
              <a:ext cx="1001291" cy="989012"/>
            </a:xfrm>
            <a:prstGeom prst="ellipse">
              <a:avLst/>
            </a:prstGeom>
            <a:solidFill>
              <a:srgbClr val="138FC7"/>
            </a:solidFill>
            <a:ln w="9525" algn="ctr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lvl="0" algn="ctr">
                <a:defRPr/>
              </a:pPr>
              <a:r>
                <a:rPr lang="en-US" altLang="zh-CN" sz="1200" kern="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something</a:t>
              </a:r>
              <a:endParaRPr lang="zh-CN" altLang="en-US" sz="1200" kern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  <p:sp>
          <p:nvSpPr>
            <p:cNvPr id="58" name="Oval 68"/>
            <p:cNvSpPr>
              <a:spLocks noChangeArrowheads="1"/>
            </p:cNvSpPr>
            <p:nvPr/>
          </p:nvSpPr>
          <p:spPr bwMode="gray">
            <a:xfrm>
              <a:off x="3899218" y="3592851"/>
              <a:ext cx="1001291" cy="989012"/>
            </a:xfrm>
            <a:prstGeom prst="ellipse">
              <a:avLst/>
            </a:prstGeom>
            <a:solidFill>
              <a:srgbClr val="138FC7"/>
            </a:solidFill>
            <a:ln w="9525" algn="ctr">
              <a:noFill/>
              <a:round/>
              <a:headEnd/>
              <a:tailEnd/>
            </a:ln>
            <a:effectLst/>
            <a:extLst/>
          </p:spPr>
          <p:txBody>
            <a:bodyPr wrap="none" anchor="ctr"/>
            <a:lstStyle/>
            <a:p>
              <a:pPr lvl="0" algn="ctr">
                <a:defRPr/>
              </a:pPr>
              <a:r>
                <a:rPr lang="en-US" altLang="zh-CN" sz="1200" kern="0" dirty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something</a:t>
              </a:r>
              <a:endParaRPr lang="zh-CN" altLang="en-US" sz="1200" kern="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endParaRPr>
            </a:p>
          </p:txBody>
        </p:sp>
      </p:grpSp>
      <p:sp>
        <p:nvSpPr>
          <p:cNvPr id="76" name="Rectangle 96"/>
          <p:cNvSpPr/>
          <p:nvPr/>
        </p:nvSpPr>
        <p:spPr>
          <a:xfrm>
            <a:off x="7672705" y="5746547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77" name="矩形 76"/>
          <p:cNvSpPr/>
          <p:nvPr/>
        </p:nvSpPr>
        <p:spPr>
          <a:xfrm>
            <a:off x="7672704" y="5431965"/>
            <a:ext cx="15824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 keywords </a:t>
            </a:r>
            <a:endParaRPr lang="zh-CN" altLang="en-US" sz="1400" dirty="0">
              <a:solidFill>
                <a:srgbClr val="159FDD"/>
              </a:solidFill>
            </a:endParaRPr>
          </a:p>
        </p:txBody>
      </p:sp>
      <p:cxnSp>
        <p:nvCxnSpPr>
          <p:cNvPr id="78" name="直接连接符 77"/>
          <p:cNvCxnSpPr/>
          <p:nvPr/>
        </p:nvCxnSpPr>
        <p:spPr>
          <a:xfrm>
            <a:off x="7780365" y="5746547"/>
            <a:ext cx="665825" cy="0"/>
          </a:xfrm>
          <a:prstGeom prst="line">
            <a:avLst/>
          </a:prstGeom>
          <a:ln w="1905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椭圆 58"/>
          <p:cNvSpPr/>
          <p:nvPr/>
        </p:nvSpPr>
        <p:spPr>
          <a:xfrm>
            <a:off x="5061263" y="3585286"/>
            <a:ext cx="1778985" cy="1778985"/>
          </a:xfrm>
          <a:prstGeom prst="ellipse">
            <a:avLst/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0" name="Oval 68"/>
          <p:cNvSpPr>
            <a:spLocks noChangeArrowheads="1"/>
          </p:cNvSpPr>
          <p:nvPr/>
        </p:nvSpPr>
        <p:spPr bwMode="gray">
          <a:xfrm>
            <a:off x="5245800" y="3782537"/>
            <a:ext cx="1410162" cy="1392869"/>
          </a:xfrm>
          <a:prstGeom prst="ellipse">
            <a:avLst/>
          </a:prstGeom>
          <a:solidFill>
            <a:srgbClr val="FF5B59"/>
          </a:solidFill>
          <a:ln w="9525" algn="ctr">
            <a:noFill/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lvl="0" algn="ctr">
              <a:defRPr/>
            </a:pPr>
            <a:endParaRPr lang="zh-CN" altLang="en-US" sz="1200" kern="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61" name="Group 32"/>
          <p:cNvGrpSpPr>
            <a:grpSpLocks noChangeAspect="1"/>
          </p:cNvGrpSpPr>
          <p:nvPr/>
        </p:nvGrpSpPr>
        <p:grpSpPr bwMode="auto">
          <a:xfrm>
            <a:off x="5605294" y="4185455"/>
            <a:ext cx="712003" cy="505523"/>
            <a:chOff x="4354" y="1098"/>
            <a:chExt cx="800" cy="568"/>
          </a:xfrm>
          <a:solidFill>
            <a:schemeClr val="bg1"/>
          </a:solidFill>
        </p:grpSpPr>
        <p:sp>
          <p:nvSpPr>
            <p:cNvPr id="62" name="Freeform 33"/>
            <p:cNvSpPr>
              <a:spLocks noEditPoints="1"/>
            </p:cNvSpPr>
            <p:nvPr/>
          </p:nvSpPr>
          <p:spPr bwMode="auto">
            <a:xfrm>
              <a:off x="4441" y="1098"/>
              <a:ext cx="626" cy="423"/>
            </a:xfrm>
            <a:custGeom>
              <a:avLst/>
              <a:gdLst>
                <a:gd name="T0" fmla="*/ 621 w 628"/>
                <a:gd name="T1" fmla="*/ 7 h 423"/>
                <a:gd name="T2" fmla="*/ 605 w 628"/>
                <a:gd name="T3" fmla="*/ 0 h 423"/>
                <a:gd name="T4" fmla="*/ 24 w 628"/>
                <a:gd name="T5" fmla="*/ 0 h 423"/>
                <a:gd name="T6" fmla="*/ 7 w 628"/>
                <a:gd name="T7" fmla="*/ 7 h 423"/>
                <a:gd name="T8" fmla="*/ 0 w 628"/>
                <a:gd name="T9" fmla="*/ 23 h 423"/>
                <a:gd name="T10" fmla="*/ 0 w 628"/>
                <a:gd name="T11" fmla="*/ 423 h 423"/>
                <a:gd name="T12" fmla="*/ 628 w 628"/>
                <a:gd name="T13" fmla="*/ 423 h 423"/>
                <a:gd name="T14" fmla="*/ 628 w 628"/>
                <a:gd name="T15" fmla="*/ 23 h 423"/>
                <a:gd name="T16" fmla="*/ 621 w 628"/>
                <a:gd name="T17" fmla="*/ 7 h 423"/>
                <a:gd name="T18" fmla="*/ 314 w 628"/>
                <a:gd name="T19" fmla="*/ 13 h 423"/>
                <a:gd name="T20" fmla="*/ 321 w 628"/>
                <a:gd name="T21" fmla="*/ 20 h 423"/>
                <a:gd name="T22" fmla="*/ 314 w 628"/>
                <a:gd name="T23" fmla="*/ 27 h 423"/>
                <a:gd name="T24" fmla="*/ 307 w 628"/>
                <a:gd name="T25" fmla="*/ 20 h 423"/>
                <a:gd name="T26" fmla="*/ 314 w 628"/>
                <a:gd name="T27" fmla="*/ 13 h 423"/>
                <a:gd name="T28" fmla="*/ 587 w 628"/>
                <a:gd name="T29" fmla="*/ 382 h 423"/>
                <a:gd name="T30" fmla="*/ 41 w 628"/>
                <a:gd name="T31" fmla="*/ 382 h 423"/>
                <a:gd name="T32" fmla="*/ 41 w 628"/>
                <a:gd name="T33" fmla="*/ 41 h 423"/>
                <a:gd name="T34" fmla="*/ 587 w 628"/>
                <a:gd name="T35" fmla="*/ 41 h 423"/>
                <a:gd name="T36" fmla="*/ 587 w 628"/>
                <a:gd name="T37" fmla="*/ 382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28" h="423">
                  <a:moveTo>
                    <a:pt x="621" y="7"/>
                  </a:moveTo>
                  <a:cubicBezTo>
                    <a:pt x="617" y="2"/>
                    <a:pt x="611" y="0"/>
                    <a:pt x="605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17" y="0"/>
                    <a:pt x="11" y="2"/>
                    <a:pt x="7" y="7"/>
                  </a:cubicBezTo>
                  <a:cubicBezTo>
                    <a:pt x="2" y="11"/>
                    <a:pt x="0" y="17"/>
                    <a:pt x="0" y="23"/>
                  </a:cubicBezTo>
                  <a:cubicBezTo>
                    <a:pt x="0" y="423"/>
                    <a:pt x="0" y="423"/>
                    <a:pt x="0" y="423"/>
                  </a:cubicBezTo>
                  <a:cubicBezTo>
                    <a:pt x="628" y="423"/>
                    <a:pt x="628" y="423"/>
                    <a:pt x="628" y="423"/>
                  </a:cubicBezTo>
                  <a:cubicBezTo>
                    <a:pt x="628" y="23"/>
                    <a:pt x="628" y="23"/>
                    <a:pt x="628" y="23"/>
                  </a:cubicBezTo>
                  <a:cubicBezTo>
                    <a:pt x="628" y="17"/>
                    <a:pt x="626" y="11"/>
                    <a:pt x="621" y="7"/>
                  </a:cubicBezTo>
                  <a:close/>
                  <a:moveTo>
                    <a:pt x="314" y="13"/>
                  </a:moveTo>
                  <a:cubicBezTo>
                    <a:pt x="318" y="13"/>
                    <a:pt x="321" y="16"/>
                    <a:pt x="321" y="20"/>
                  </a:cubicBezTo>
                  <a:cubicBezTo>
                    <a:pt x="321" y="24"/>
                    <a:pt x="318" y="27"/>
                    <a:pt x="314" y="27"/>
                  </a:cubicBezTo>
                  <a:cubicBezTo>
                    <a:pt x="310" y="27"/>
                    <a:pt x="307" y="24"/>
                    <a:pt x="307" y="20"/>
                  </a:cubicBezTo>
                  <a:cubicBezTo>
                    <a:pt x="307" y="16"/>
                    <a:pt x="310" y="13"/>
                    <a:pt x="314" y="13"/>
                  </a:cubicBezTo>
                  <a:close/>
                  <a:moveTo>
                    <a:pt x="587" y="382"/>
                  </a:moveTo>
                  <a:cubicBezTo>
                    <a:pt x="41" y="382"/>
                    <a:pt x="41" y="382"/>
                    <a:pt x="41" y="382"/>
                  </a:cubicBezTo>
                  <a:cubicBezTo>
                    <a:pt x="41" y="41"/>
                    <a:pt x="41" y="41"/>
                    <a:pt x="41" y="41"/>
                  </a:cubicBezTo>
                  <a:cubicBezTo>
                    <a:pt x="587" y="41"/>
                    <a:pt x="587" y="41"/>
                    <a:pt x="587" y="41"/>
                  </a:cubicBezTo>
                  <a:lnTo>
                    <a:pt x="587" y="3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Freeform 34"/>
            <p:cNvSpPr>
              <a:spLocks noEditPoints="1"/>
            </p:cNvSpPr>
            <p:nvPr/>
          </p:nvSpPr>
          <p:spPr bwMode="auto">
            <a:xfrm>
              <a:off x="4354" y="1538"/>
              <a:ext cx="800" cy="97"/>
            </a:xfrm>
            <a:custGeom>
              <a:avLst/>
              <a:gdLst>
                <a:gd name="T0" fmla="*/ 87 w 802"/>
                <a:gd name="T1" fmla="*/ 0 h 97"/>
                <a:gd name="T2" fmla="*/ 4 w 802"/>
                <a:gd name="T3" fmla="*/ 83 h 97"/>
                <a:gd name="T4" fmla="*/ 2 w 802"/>
                <a:gd name="T5" fmla="*/ 92 h 97"/>
                <a:gd name="T6" fmla="*/ 10 w 802"/>
                <a:gd name="T7" fmla="*/ 97 h 97"/>
                <a:gd name="T8" fmla="*/ 792 w 802"/>
                <a:gd name="T9" fmla="*/ 97 h 97"/>
                <a:gd name="T10" fmla="*/ 800 w 802"/>
                <a:gd name="T11" fmla="*/ 92 h 97"/>
                <a:gd name="T12" fmla="*/ 798 w 802"/>
                <a:gd name="T13" fmla="*/ 83 h 97"/>
                <a:gd name="T14" fmla="*/ 715 w 802"/>
                <a:gd name="T15" fmla="*/ 0 h 97"/>
                <a:gd name="T16" fmla="*/ 87 w 802"/>
                <a:gd name="T17" fmla="*/ 0 h 97"/>
                <a:gd name="T18" fmla="*/ 711 w 802"/>
                <a:gd name="T19" fmla="*/ 47 h 97"/>
                <a:gd name="T20" fmla="*/ 712 w 802"/>
                <a:gd name="T21" fmla="*/ 54 h 97"/>
                <a:gd name="T22" fmla="*/ 706 w 802"/>
                <a:gd name="T23" fmla="*/ 58 h 97"/>
                <a:gd name="T24" fmla="*/ 484 w 802"/>
                <a:gd name="T25" fmla="*/ 58 h 97"/>
                <a:gd name="T26" fmla="*/ 485 w 802"/>
                <a:gd name="T27" fmla="*/ 64 h 97"/>
                <a:gd name="T28" fmla="*/ 484 w 802"/>
                <a:gd name="T29" fmla="*/ 67 h 97"/>
                <a:gd name="T30" fmla="*/ 481 w 802"/>
                <a:gd name="T31" fmla="*/ 69 h 97"/>
                <a:gd name="T32" fmla="*/ 321 w 802"/>
                <a:gd name="T33" fmla="*/ 69 h 97"/>
                <a:gd name="T34" fmla="*/ 318 w 802"/>
                <a:gd name="T35" fmla="*/ 67 h 97"/>
                <a:gd name="T36" fmla="*/ 317 w 802"/>
                <a:gd name="T37" fmla="*/ 64 h 97"/>
                <a:gd name="T38" fmla="*/ 318 w 802"/>
                <a:gd name="T39" fmla="*/ 58 h 97"/>
                <a:gd name="T40" fmla="*/ 96 w 802"/>
                <a:gd name="T41" fmla="*/ 58 h 97"/>
                <a:gd name="T42" fmla="*/ 90 w 802"/>
                <a:gd name="T43" fmla="*/ 54 h 97"/>
                <a:gd name="T44" fmla="*/ 91 w 802"/>
                <a:gd name="T45" fmla="*/ 47 h 97"/>
                <a:gd name="T46" fmla="*/ 113 w 802"/>
                <a:gd name="T47" fmla="*/ 20 h 97"/>
                <a:gd name="T48" fmla="*/ 689 w 802"/>
                <a:gd name="T49" fmla="*/ 20 h 97"/>
                <a:gd name="T50" fmla="*/ 711 w 802"/>
                <a:gd name="T51" fmla="*/ 47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02" h="97">
                  <a:moveTo>
                    <a:pt x="87" y="0"/>
                  </a:moveTo>
                  <a:cubicBezTo>
                    <a:pt x="4" y="83"/>
                    <a:pt x="4" y="83"/>
                    <a:pt x="4" y="83"/>
                  </a:cubicBezTo>
                  <a:cubicBezTo>
                    <a:pt x="1" y="85"/>
                    <a:pt x="0" y="89"/>
                    <a:pt x="2" y="92"/>
                  </a:cubicBezTo>
                  <a:cubicBezTo>
                    <a:pt x="3" y="95"/>
                    <a:pt x="6" y="97"/>
                    <a:pt x="10" y="97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796" y="97"/>
                    <a:pt x="799" y="95"/>
                    <a:pt x="800" y="92"/>
                  </a:cubicBezTo>
                  <a:cubicBezTo>
                    <a:pt x="802" y="89"/>
                    <a:pt x="801" y="85"/>
                    <a:pt x="798" y="83"/>
                  </a:cubicBezTo>
                  <a:cubicBezTo>
                    <a:pt x="715" y="0"/>
                    <a:pt x="715" y="0"/>
                    <a:pt x="715" y="0"/>
                  </a:cubicBezTo>
                  <a:lnTo>
                    <a:pt x="87" y="0"/>
                  </a:lnTo>
                  <a:close/>
                  <a:moveTo>
                    <a:pt x="711" y="47"/>
                  </a:moveTo>
                  <a:cubicBezTo>
                    <a:pt x="713" y="49"/>
                    <a:pt x="713" y="51"/>
                    <a:pt x="712" y="54"/>
                  </a:cubicBezTo>
                  <a:cubicBezTo>
                    <a:pt x="711" y="56"/>
                    <a:pt x="709" y="58"/>
                    <a:pt x="706" y="58"/>
                  </a:cubicBezTo>
                  <a:cubicBezTo>
                    <a:pt x="484" y="58"/>
                    <a:pt x="484" y="58"/>
                    <a:pt x="484" y="58"/>
                  </a:cubicBezTo>
                  <a:cubicBezTo>
                    <a:pt x="485" y="64"/>
                    <a:pt x="485" y="64"/>
                    <a:pt x="485" y="64"/>
                  </a:cubicBezTo>
                  <a:cubicBezTo>
                    <a:pt x="485" y="65"/>
                    <a:pt x="485" y="66"/>
                    <a:pt x="484" y="67"/>
                  </a:cubicBezTo>
                  <a:cubicBezTo>
                    <a:pt x="483" y="68"/>
                    <a:pt x="482" y="69"/>
                    <a:pt x="481" y="69"/>
                  </a:cubicBezTo>
                  <a:cubicBezTo>
                    <a:pt x="321" y="69"/>
                    <a:pt x="321" y="69"/>
                    <a:pt x="321" y="69"/>
                  </a:cubicBezTo>
                  <a:cubicBezTo>
                    <a:pt x="320" y="69"/>
                    <a:pt x="319" y="68"/>
                    <a:pt x="318" y="67"/>
                  </a:cubicBezTo>
                  <a:cubicBezTo>
                    <a:pt x="317" y="66"/>
                    <a:pt x="317" y="65"/>
                    <a:pt x="317" y="64"/>
                  </a:cubicBezTo>
                  <a:cubicBezTo>
                    <a:pt x="318" y="58"/>
                    <a:pt x="318" y="58"/>
                    <a:pt x="318" y="58"/>
                  </a:cubicBezTo>
                  <a:cubicBezTo>
                    <a:pt x="96" y="58"/>
                    <a:pt x="96" y="58"/>
                    <a:pt x="96" y="58"/>
                  </a:cubicBezTo>
                  <a:cubicBezTo>
                    <a:pt x="93" y="58"/>
                    <a:pt x="91" y="56"/>
                    <a:pt x="90" y="54"/>
                  </a:cubicBezTo>
                  <a:cubicBezTo>
                    <a:pt x="89" y="51"/>
                    <a:pt x="89" y="49"/>
                    <a:pt x="91" y="47"/>
                  </a:cubicBezTo>
                  <a:cubicBezTo>
                    <a:pt x="113" y="20"/>
                    <a:pt x="113" y="20"/>
                    <a:pt x="113" y="20"/>
                  </a:cubicBezTo>
                  <a:cubicBezTo>
                    <a:pt x="689" y="20"/>
                    <a:pt x="689" y="20"/>
                    <a:pt x="689" y="20"/>
                  </a:cubicBezTo>
                  <a:lnTo>
                    <a:pt x="711" y="4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Freeform 35"/>
            <p:cNvSpPr>
              <a:spLocks noEditPoints="1"/>
            </p:cNvSpPr>
            <p:nvPr/>
          </p:nvSpPr>
          <p:spPr bwMode="auto">
            <a:xfrm>
              <a:off x="4355" y="1637"/>
              <a:ext cx="798" cy="29"/>
            </a:xfrm>
            <a:custGeom>
              <a:avLst/>
              <a:gdLst>
                <a:gd name="T0" fmla="*/ 791 w 800"/>
                <a:gd name="T1" fmla="*/ 3 h 29"/>
                <a:gd name="T2" fmla="*/ 469 w 800"/>
                <a:gd name="T3" fmla="*/ 3 h 29"/>
                <a:gd name="T4" fmla="*/ 468 w 800"/>
                <a:gd name="T5" fmla="*/ 6 h 29"/>
                <a:gd name="T6" fmla="*/ 461 w 800"/>
                <a:gd name="T7" fmla="*/ 9 h 29"/>
                <a:gd name="T8" fmla="*/ 339 w 800"/>
                <a:gd name="T9" fmla="*/ 9 h 29"/>
                <a:gd name="T10" fmla="*/ 332 w 800"/>
                <a:gd name="T11" fmla="*/ 6 h 29"/>
                <a:gd name="T12" fmla="*/ 331 w 800"/>
                <a:gd name="T13" fmla="*/ 3 h 29"/>
                <a:gd name="T14" fmla="*/ 9 w 800"/>
                <a:gd name="T15" fmla="*/ 3 h 29"/>
                <a:gd name="T16" fmla="*/ 0 w 800"/>
                <a:gd name="T17" fmla="*/ 0 h 29"/>
                <a:gd name="T18" fmla="*/ 0 w 800"/>
                <a:gd name="T19" fmla="*/ 9 h 29"/>
                <a:gd name="T20" fmla="*/ 6 w 800"/>
                <a:gd name="T21" fmla="*/ 23 h 29"/>
                <a:gd name="T22" fmla="*/ 21 w 800"/>
                <a:gd name="T23" fmla="*/ 29 h 29"/>
                <a:gd name="T24" fmla="*/ 779 w 800"/>
                <a:gd name="T25" fmla="*/ 29 h 29"/>
                <a:gd name="T26" fmla="*/ 794 w 800"/>
                <a:gd name="T27" fmla="*/ 23 h 29"/>
                <a:gd name="T28" fmla="*/ 800 w 800"/>
                <a:gd name="T29" fmla="*/ 9 h 29"/>
                <a:gd name="T30" fmla="*/ 800 w 800"/>
                <a:gd name="T31" fmla="*/ 0 h 29"/>
                <a:gd name="T32" fmla="*/ 791 w 800"/>
                <a:gd name="T33" fmla="*/ 3 h 29"/>
                <a:gd name="T34" fmla="*/ 72 w 800"/>
                <a:gd name="T35" fmla="*/ 21 h 29"/>
                <a:gd name="T36" fmla="*/ 68 w 800"/>
                <a:gd name="T37" fmla="*/ 16 h 29"/>
                <a:gd name="T38" fmla="*/ 72 w 800"/>
                <a:gd name="T39" fmla="*/ 12 h 29"/>
                <a:gd name="T40" fmla="*/ 77 w 800"/>
                <a:gd name="T41" fmla="*/ 16 h 29"/>
                <a:gd name="T42" fmla="*/ 72 w 800"/>
                <a:gd name="T43" fmla="*/ 21 h 29"/>
                <a:gd name="T44" fmla="*/ 94 w 800"/>
                <a:gd name="T45" fmla="*/ 21 h 29"/>
                <a:gd name="T46" fmla="*/ 89 w 800"/>
                <a:gd name="T47" fmla="*/ 16 h 29"/>
                <a:gd name="T48" fmla="*/ 94 w 800"/>
                <a:gd name="T49" fmla="*/ 12 h 29"/>
                <a:gd name="T50" fmla="*/ 98 w 800"/>
                <a:gd name="T51" fmla="*/ 16 h 29"/>
                <a:gd name="T52" fmla="*/ 94 w 800"/>
                <a:gd name="T53" fmla="*/ 21 h 29"/>
                <a:gd name="T54" fmla="*/ 115 w 800"/>
                <a:gd name="T55" fmla="*/ 21 h 29"/>
                <a:gd name="T56" fmla="*/ 111 w 800"/>
                <a:gd name="T57" fmla="*/ 16 h 29"/>
                <a:gd name="T58" fmla="*/ 115 w 800"/>
                <a:gd name="T59" fmla="*/ 12 h 29"/>
                <a:gd name="T60" fmla="*/ 120 w 800"/>
                <a:gd name="T61" fmla="*/ 16 h 29"/>
                <a:gd name="T62" fmla="*/ 115 w 800"/>
                <a:gd name="T63" fmla="*/ 2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00" h="29">
                  <a:moveTo>
                    <a:pt x="791" y="3"/>
                  </a:moveTo>
                  <a:cubicBezTo>
                    <a:pt x="469" y="3"/>
                    <a:pt x="469" y="3"/>
                    <a:pt x="469" y="3"/>
                  </a:cubicBezTo>
                  <a:cubicBezTo>
                    <a:pt x="469" y="4"/>
                    <a:pt x="468" y="5"/>
                    <a:pt x="468" y="6"/>
                  </a:cubicBezTo>
                  <a:cubicBezTo>
                    <a:pt x="466" y="8"/>
                    <a:pt x="463" y="9"/>
                    <a:pt x="461" y="9"/>
                  </a:cubicBezTo>
                  <a:cubicBezTo>
                    <a:pt x="339" y="9"/>
                    <a:pt x="339" y="9"/>
                    <a:pt x="339" y="9"/>
                  </a:cubicBezTo>
                  <a:cubicBezTo>
                    <a:pt x="337" y="9"/>
                    <a:pt x="334" y="8"/>
                    <a:pt x="332" y="6"/>
                  </a:cubicBezTo>
                  <a:cubicBezTo>
                    <a:pt x="332" y="5"/>
                    <a:pt x="331" y="4"/>
                    <a:pt x="331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5" y="3"/>
                    <a:pt x="2" y="2"/>
                    <a:pt x="0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4"/>
                    <a:pt x="2" y="19"/>
                    <a:pt x="6" y="23"/>
                  </a:cubicBezTo>
                  <a:cubicBezTo>
                    <a:pt x="10" y="27"/>
                    <a:pt x="15" y="29"/>
                    <a:pt x="21" y="29"/>
                  </a:cubicBezTo>
                  <a:cubicBezTo>
                    <a:pt x="779" y="29"/>
                    <a:pt x="779" y="29"/>
                    <a:pt x="779" y="29"/>
                  </a:cubicBezTo>
                  <a:cubicBezTo>
                    <a:pt x="785" y="29"/>
                    <a:pt x="790" y="27"/>
                    <a:pt x="794" y="23"/>
                  </a:cubicBezTo>
                  <a:cubicBezTo>
                    <a:pt x="798" y="19"/>
                    <a:pt x="800" y="14"/>
                    <a:pt x="800" y="9"/>
                  </a:cubicBezTo>
                  <a:cubicBezTo>
                    <a:pt x="800" y="0"/>
                    <a:pt x="800" y="0"/>
                    <a:pt x="800" y="0"/>
                  </a:cubicBezTo>
                  <a:cubicBezTo>
                    <a:pt x="798" y="2"/>
                    <a:pt x="795" y="3"/>
                    <a:pt x="791" y="3"/>
                  </a:cubicBezTo>
                  <a:close/>
                  <a:moveTo>
                    <a:pt x="72" y="21"/>
                  </a:moveTo>
                  <a:cubicBezTo>
                    <a:pt x="70" y="21"/>
                    <a:pt x="68" y="19"/>
                    <a:pt x="68" y="16"/>
                  </a:cubicBezTo>
                  <a:cubicBezTo>
                    <a:pt x="68" y="14"/>
                    <a:pt x="70" y="12"/>
                    <a:pt x="72" y="12"/>
                  </a:cubicBezTo>
                  <a:cubicBezTo>
                    <a:pt x="75" y="12"/>
                    <a:pt x="77" y="14"/>
                    <a:pt x="77" y="16"/>
                  </a:cubicBezTo>
                  <a:cubicBezTo>
                    <a:pt x="77" y="19"/>
                    <a:pt x="75" y="21"/>
                    <a:pt x="72" y="21"/>
                  </a:cubicBezTo>
                  <a:close/>
                  <a:moveTo>
                    <a:pt x="94" y="21"/>
                  </a:moveTo>
                  <a:cubicBezTo>
                    <a:pt x="91" y="21"/>
                    <a:pt x="89" y="19"/>
                    <a:pt x="89" y="16"/>
                  </a:cubicBezTo>
                  <a:cubicBezTo>
                    <a:pt x="89" y="14"/>
                    <a:pt x="91" y="12"/>
                    <a:pt x="94" y="12"/>
                  </a:cubicBezTo>
                  <a:cubicBezTo>
                    <a:pt x="96" y="12"/>
                    <a:pt x="98" y="14"/>
                    <a:pt x="98" y="16"/>
                  </a:cubicBezTo>
                  <a:cubicBezTo>
                    <a:pt x="98" y="19"/>
                    <a:pt x="96" y="21"/>
                    <a:pt x="94" y="21"/>
                  </a:cubicBezTo>
                  <a:close/>
                  <a:moveTo>
                    <a:pt x="115" y="21"/>
                  </a:moveTo>
                  <a:cubicBezTo>
                    <a:pt x="113" y="21"/>
                    <a:pt x="111" y="19"/>
                    <a:pt x="111" y="16"/>
                  </a:cubicBezTo>
                  <a:cubicBezTo>
                    <a:pt x="111" y="14"/>
                    <a:pt x="113" y="12"/>
                    <a:pt x="115" y="12"/>
                  </a:cubicBezTo>
                  <a:cubicBezTo>
                    <a:pt x="118" y="12"/>
                    <a:pt x="120" y="14"/>
                    <a:pt x="120" y="16"/>
                  </a:cubicBezTo>
                  <a:cubicBezTo>
                    <a:pt x="120" y="19"/>
                    <a:pt x="118" y="21"/>
                    <a:pt x="115" y="2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4702" y="1225"/>
              <a:ext cx="50" cy="48"/>
            </a:xfrm>
            <a:custGeom>
              <a:avLst/>
              <a:gdLst>
                <a:gd name="T0" fmla="*/ 50 w 50"/>
                <a:gd name="T1" fmla="*/ 24 h 48"/>
                <a:gd name="T2" fmla="*/ 47 w 50"/>
                <a:gd name="T3" fmla="*/ 36 h 48"/>
                <a:gd name="T4" fmla="*/ 40 w 50"/>
                <a:gd name="T5" fmla="*/ 30 h 48"/>
                <a:gd name="T6" fmla="*/ 41 w 50"/>
                <a:gd name="T7" fmla="*/ 24 h 48"/>
                <a:gd name="T8" fmla="*/ 25 w 50"/>
                <a:gd name="T9" fmla="*/ 8 h 48"/>
                <a:gd name="T10" fmla="*/ 9 w 50"/>
                <a:gd name="T11" fmla="*/ 24 h 48"/>
                <a:gd name="T12" fmla="*/ 19 w 50"/>
                <a:gd name="T13" fmla="*/ 40 h 48"/>
                <a:gd name="T14" fmla="*/ 19 w 50"/>
                <a:gd name="T15" fmla="*/ 48 h 48"/>
                <a:gd name="T16" fmla="*/ 0 w 50"/>
                <a:gd name="T17" fmla="*/ 24 h 48"/>
                <a:gd name="T18" fmla="*/ 25 w 50"/>
                <a:gd name="T19" fmla="*/ 0 h 48"/>
                <a:gd name="T20" fmla="*/ 50 w 50"/>
                <a:gd name="T21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48">
                  <a:moveTo>
                    <a:pt x="50" y="24"/>
                  </a:moveTo>
                  <a:cubicBezTo>
                    <a:pt x="50" y="29"/>
                    <a:pt x="48" y="33"/>
                    <a:pt x="47" y="36"/>
                  </a:cubicBezTo>
                  <a:cubicBezTo>
                    <a:pt x="40" y="30"/>
                    <a:pt x="40" y="30"/>
                    <a:pt x="40" y="30"/>
                  </a:cubicBezTo>
                  <a:cubicBezTo>
                    <a:pt x="41" y="28"/>
                    <a:pt x="41" y="26"/>
                    <a:pt x="41" y="24"/>
                  </a:cubicBezTo>
                  <a:cubicBezTo>
                    <a:pt x="41" y="15"/>
                    <a:pt x="34" y="8"/>
                    <a:pt x="25" y="8"/>
                  </a:cubicBezTo>
                  <a:cubicBezTo>
                    <a:pt x="16" y="8"/>
                    <a:pt x="9" y="15"/>
                    <a:pt x="9" y="24"/>
                  </a:cubicBezTo>
                  <a:cubicBezTo>
                    <a:pt x="9" y="31"/>
                    <a:pt x="13" y="37"/>
                    <a:pt x="19" y="40"/>
                  </a:cubicBezTo>
                  <a:cubicBezTo>
                    <a:pt x="19" y="48"/>
                    <a:pt x="19" y="48"/>
                    <a:pt x="19" y="48"/>
                  </a:cubicBezTo>
                  <a:cubicBezTo>
                    <a:pt x="8" y="45"/>
                    <a:pt x="0" y="36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9" y="0"/>
                    <a:pt x="50" y="11"/>
                    <a:pt x="50" y="2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4682" y="1204"/>
              <a:ext cx="90" cy="90"/>
            </a:xfrm>
            <a:custGeom>
              <a:avLst/>
              <a:gdLst>
                <a:gd name="T0" fmla="*/ 45 w 90"/>
                <a:gd name="T1" fmla="*/ 0 h 90"/>
                <a:gd name="T2" fmla="*/ 0 w 90"/>
                <a:gd name="T3" fmla="*/ 45 h 90"/>
                <a:gd name="T4" fmla="*/ 39 w 90"/>
                <a:gd name="T5" fmla="*/ 90 h 90"/>
                <a:gd name="T6" fmla="*/ 39 w 90"/>
                <a:gd name="T7" fmla="*/ 82 h 90"/>
                <a:gd name="T8" fmla="*/ 8 w 90"/>
                <a:gd name="T9" fmla="*/ 45 h 90"/>
                <a:gd name="T10" fmla="*/ 45 w 90"/>
                <a:gd name="T11" fmla="*/ 9 h 90"/>
                <a:gd name="T12" fmla="*/ 82 w 90"/>
                <a:gd name="T13" fmla="*/ 45 h 90"/>
                <a:gd name="T14" fmla="*/ 75 w 90"/>
                <a:gd name="T15" fmla="*/ 66 h 90"/>
                <a:gd name="T16" fmla="*/ 81 w 90"/>
                <a:gd name="T17" fmla="*/ 72 h 90"/>
                <a:gd name="T18" fmla="*/ 90 w 90"/>
                <a:gd name="T19" fmla="*/ 45 h 90"/>
                <a:gd name="T20" fmla="*/ 45 w 90"/>
                <a:gd name="T21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" h="90">
                  <a:moveTo>
                    <a:pt x="45" y="0"/>
                  </a:moveTo>
                  <a:cubicBezTo>
                    <a:pt x="20" y="0"/>
                    <a:pt x="0" y="21"/>
                    <a:pt x="0" y="45"/>
                  </a:cubicBezTo>
                  <a:cubicBezTo>
                    <a:pt x="0" y="68"/>
                    <a:pt x="17" y="87"/>
                    <a:pt x="39" y="90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21" y="79"/>
                    <a:pt x="8" y="64"/>
                    <a:pt x="8" y="45"/>
                  </a:cubicBezTo>
                  <a:cubicBezTo>
                    <a:pt x="8" y="25"/>
                    <a:pt x="25" y="9"/>
                    <a:pt x="45" y="9"/>
                  </a:cubicBezTo>
                  <a:cubicBezTo>
                    <a:pt x="65" y="9"/>
                    <a:pt x="82" y="25"/>
                    <a:pt x="82" y="45"/>
                  </a:cubicBezTo>
                  <a:cubicBezTo>
                    <a:pt x="82" y="53"/>
                    <a:pt x="79" y="60"/>
                    <a:pt x="75" y="66"/>
                  </a:cubicBezTo>
                  <a:cubicBezTo>
                    <a:pt x="81" y="72"/>
                    <a:pt x="81" y="72"/>
                    <a:pt x="81" y="72"/>
                  </a:cubicBezTo>
                  <a:cubicBezTo>
                    <a:pt x="87" y="65"/>
                    <a:pt x="90" y="55"/>
                    <a:pt x="90" y="45"/>
                  </a:cubicBezTo>
                  <a:cubicBezTo>
                    <a:pt x="90" y="21"/>
                    <a:pt x="70" y="0"/>
                    <a:pt x="4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4727" y="1248"/>
              <a:ext cx="99" cy="167"/>
            </a:xfrm>
            <a:custGeom>
              <a:avLst/>
              <a:gdLst>
                <a:gd name="T0" fmla="*/ 0 w 99"/>
                <a:gd name="T1" fmla="*/ 1 h 167"/>
                <a:gd name="T2" fmla="*/ 0 w 99"/>
                <a:gd name="T3" fmla="*/ 1 h 167"/>
                <a:gd name="T4" fmla="*/ 0 w 99"/>
                <a:gd name="T5" fmla="*/ 143 h 167"/>
                <a:gd name="T6" fmla="*/ 0 w 99"/>
                <a:gd name="T7" fmla="*/ 143 h 167"/>
                <a:gd name="T8" fmla="*/ 1 w 99"/>
                <a:gd name="T9" fmla="*/ 143 h 167"/>
                <a:gd name="T10" fmla="*/ 1 w 99"/>
                <a:gd name="T11" fmla="*/ 143 h 167"/>
                <a:gd name="T12" fmla="*/ 29 w 99"/>
                <a:gd name="T13" fmla="*/ 119 h 167"/>
                <a:gd name="T14" fmla="*/ 29 w 99"/>
                <a:gd name="T15" fmla="*/ 119 h 167"/>
                <a:gd name="T16" fmla="*/ 29 w 99"/>
                <a:gd name="T17" fmla="*/ 119 h 167"/>
                <a:gd name="T18" fmla="*/ 30 w 99"/>
                <a:gd name="T19" fmla="*/ 119 h 167"/>
                <a:gd name="T20" fmla="*/ 47 w 99"/>
                <a:gd name="T21" fmla="*/ 163 h 167"/>
                <a:gd name="T22" fmla="*/ 50 w 99"/>
                <a:gd name="T23" fmla="*/ 166 h 167"/>
                <a:gd name="T24" fmla="*/ 54 w 99"/>
                <a:gd name="T25" fmla="*/ 166 h 167"/>
                <a:gd name="T26" fmla="*/ 76 w 99"/>
                <a:gd name="T27" fmla="*/ 157 h 167"/>
                <a:gd name="T28" fmla="*/ 79 w 99"/>
                <a:gd name="T29" fmla="*/ 155 h 167"/>
                <a:gd name="T30" fmla="*/ 79 w 99"/>
                <a:gd name="T31" fmla="*/ 151 h 167"/>
                <a:gd name="T32" fmla="*/ 61 w 99"/>
                <a:gd name="T33" fmla="*/ 107 h 167"/>
                <a:gd name="T34" fmla="*/ 61 w 99"/>
                <a:gd name="T35" fmla="*/ 106 h 167"/>
                <a:gd name="T36" fmla="*/ 61 w 99"/>
                <a:gd name="T37" fmla="*/ 106 h 167"/>
                <a:gd name="T38" fmla="*/ 62 w 99"/>
                <a:gd name="T39" fmla="*/ 106 h 167"/>
                <a:gd name="T40" fmla="*/ 98 w 99"/>
                <a:gd name="T41" fmla="*/ 104 h 167"/>
                <a:gd name="T42" fmla="*/ 99 w 99"/>
                <a:gd name="T43" fmla="*/ 104 h 167"/>
                <a:gd name="T44" fmla="*/ 99 w 99"/>
                <a:gd name="T45" fmla="*/ 104 h 167"/>
                <a:gd name="T46" fmla="*/ 99 w 99"/>
                <a:gd name="T47" fmla="*/ 103 h 167"/>
                <a:gd name="T48" fmla="*/ 1 w 99"/>
                <a:gd name="T49" fmla="*/ 1 h 167"/>
                <a:gd name="T50" fmla="*/ 0 w 99"/>
                <a:gd name="T51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99" h="167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1" y="143"/>
                    <a:pt x="1" y="143"/>
                    <a:pt x="1" y="143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29" y="119"/>
                    <a:pt x="29" y="119"/>
                  </a:cubicBezTo>
                  <a:cubicBezTo>
                    <a:pt x="29" y="119"/>
                    <a:pt x="30" y="119"/>
                    <a:pt x="30" y="119"/>
                  </a:cubicBezTo>
                  <a:cubicBezTo>
                    <a:pt x="47" y="163"/>
                    <a:pt x="47" y="163"/>
                    <a:pt x="47" y="163"/>
                  </a:cubicBezTo>
                  <a:cubicBezTo>
                    <a:pt x="48" y="164"/>
                    <a:pt x="49" y="165"/>
                    <a:pt x="50" y="166"/>
                  </a:cubicBezTo>
                  <a:cubicBezTo>
                    <a:pt x="52" y="167"/>
                    <a:pt x="53" y="167"/>
                    <a:pt x="54" y="166"/>
                  </a:cubicBezTo>
                  <a:cubicBezTo>
                    <a:pt x="76" y="157"/>
                    <a:pt x="76" y="157"/>
                    <a:pt x="76" y="157"/>
                  </a:cubicBezTo>
                  <a:cubicBezTo>
                    <a:pt x="77" y="157"/>
                    <a:pt x="78" y="156"/>
                    <a:pt x="79" y="155"/>
                  </a:cubicBezTo>
                  <a:cubicBezTo>
                    <a:pt x="79" y="153"/>
                    <a:pt x="79" y="152"/>
                    <a:pt x="79" y="151"/>
                  </a:cubicBezTo>
                  <a:cubicBezTo>
                    <a:pt x="61" y="107"/>
                    <a:pt x="61" y="107"/>
                    <a:pt x="61" y="107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1" y="106"/>
                    <a:pt x="62" y="106"/>
                    <a:pt x="62" y="106"/>
                  </a:cubicBezTo>
                  <a:cubicBezTo>
                    <a:pt x="98" y="104"/>
                    <a:pt x="98" y="104"/>
                    <a:pt x="98" y="104"/>
                  </a:cubicBezTo>
                  <a:cubicBezTo>
                    <a:pt x="98" y="104"/>
                    <a:pt x="98" y="104"/>
                    <a:pt x="99" y="104"/>
                  </a:cubicBezTo>
                  <a:cubicBezTo>
                    <a:pt x="99" y="104"/>
                    <a:pt x="99" y="104"/>
                    <a:pt x="99" y="104"/>
                  </a:cubicBezTo>
                  <a:cubicBezTo>
                    <a:pt x="99" y="104"/>
                    <a:pt x="99" y="103"/>
                    <a:pt x="99" y="103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0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4802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66330" y="417250"/>
            <a:ext cx="585926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第四章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67433" y="417250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实验测试分析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6125592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6724903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6330" y="13533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试验</a:t>
            </a:r>
            <a:r>
              <a:rPr lang="zh-CN" altLang="en-US" sz="4000" dirty="0">
                <a:solidFill>
                  <a:schemeClr val="bg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步骤</a:t>
            </a:r>
          </a:p>
        </p:txBody>
      </p:sp>
      <p:sp>
        <p:nvSpPr>
          <p:cNvPr id="40" name="任意多边形 39"/>
          <p:cNvSpPr/>
          <p:nvPr/>
        </p:nvSpPr>
        <p:spPr>
          <a:xfrm>
            <a:off x="443884" y="2501695"/>
            <a:ext cx="7584102" cy="3329189"/>
          </a:xfrm>
          <a:custGeom>
            <a:avLst/>
            <a:gdLst>
              <a:gd name="connsiteX0" fmla="*/ 725756 w 7584102"/>
              <a:gd name="connsiteY0" fmla="*/ 0 h 3329189"/>
              <a:gd name="connsiteX1" fmla="*/ 901811 w 7584102"/>
              <a:gd name="connsiteY1" fmla="*/ 2183 h 3329189"/>
              <a:gd name="connsiteX2" fmla="*/ 895468 w 7584102"/>
              <a:gd name="connsiteY2" fmla="*/ 1036840 h 3329189"/>
              <a:gd name="connsiteX3" fmla="*/ 937656 w 7584102"/>
              <a:gd name="connsiteY3" fmla="*/ 1224300 h 3329189"/>
              <a:gd name="connsiteX4" fmla="*/ 1103010 w 7584102"/>
              <a:gd name="connsiteY4" fmla="*/ 1268315 h 3329189"/>
              <a:gd name="connsiteX5" fmla="*/ 5755599 w 7584102"/>
              <a:gd name="connsiteY5" fmla="*/ 1265441 h 3329189"/>
              <a:gd name="connsiteX6" fmla="*/ 6149255 w 7584102"/>
              <a:gd name="connsiteY6" fmla="*/ 1338577 h 3329189"/>
              <a:gd name="connsiteX7" fmla="*/ 6150887 w 7584102"/>
              <a:gd name="connsiteY7" fmla="*/ 2117928 h 3329189"/>
              <a:gd name="connsiteX8" fmla="*/ 5779412 w 7584102"/>
              <a:gd name="connsiteY8" fmla="*/ 2179841 h 3329189"/>
              <a:gd name="connsiteX9" fmla="*/ 460333 w 7584102"/>
              <a:gd name="connsiteY9" fmla="*/ 2183750 h 3329189"/>
              <a:gd name="connsiteX10" fmla="*/ 450855 w 7584102"/>
              <a:gd name="connsiteY10" fmla="*/ 3122574 h 3329189"/>
              <a:gd name="connsiteX11" fmla="*/ 7584102 w 7584102"/>
              <a:gd name="connsiteY11" fmla="*/ 3118961 h 3329189"/>
              <a:gd name="connsiteX12" fmla="*/ 7584102 w 7584102"/>
              <a:gd name="connsiteY12" fmla="*/ 3325969 h 3329189"/>
              <a:gd name="connsiteX13" fmla="*/ 523996 w 7584102"/>
              <a:gd name="connsiteY13" fmla="*/ 3329189 h 3329189"/>
              <a:gd name="connsiteX14" fmla="*/ 179263 w 7584102"/>
              <a:gd name="connsiteY14" fmla="*/ 3226279 h 3329189"/>
              <a:gd name="connsiteX15" fmla="*/ 216277 w 7584102"/>
              <a:gd name="connsiteY15" fmla="*/ 2054913 h 3329189"/>
              <a:gd name="connsiteX16" fmla="*/ 523995 w 7584102"/>
              <a:gd name="connsiteY16" fmla="*/ 1970290 h 3329189"/>
              <a:gd name="connsiteX17" fmla="*/ 5950739 w 7584102"/>
              <a:gd name="connsiteY17" fmla="*/ 1965740 h 3329189"/>
              <a:gd name="connsiteX18" fmla="*/ 5952635 w 7584102"/>
              <a:gd name="connsiteY18" fmla="*/ 1466248 h 3329189"/>
              <a:gd name="connsiteX19" fmla="*/ 1138056 w 7584102"/>
              <a:gd name="connsiteY19" fmla="*/ 1459566 h 3329189"/>
              <a:gd name="connsiteX20" fmla="*/ 779735 w 7584102"/>
              <a:gd name="connsiteY20" fmla="*/ 1363906 h 3329189"/>
              <a:gd name="connsiteX21" fmla="*/ 719257 w 7584102"/>
              <a:gd name="connsiteY21" fmla="*/ 1036841 h 3329189"/>
              <a:gd name="connsiteX22" fmla="*/ 725756 w 7584102"/>
              <a:gd name="connsiteY22" fmla="*/ 0 h 3329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584102" h="3329189">
                <a:moveTo>
                  <a:pt x="725756" y="0"/>
                </a:moveTo>
                <a:lnTo>
                  <a:pt x="901811" y="2183"/>
                </a:lnTo>
                <a:cubicBezTo>
                  <a:pt x="901522" y="654415"/>
                  <a:pt x="895844" y="948248"/>
                  <a:pt x="895468" y="1036840"/>
                </a:cubicBezTo>
                <a:cubicBezTo>
                  <a:pt x="895093" y="1125433"/>
                  <a:pt x="900684" y="1188895"/>
                  <a:pt x="937656" y="1224300"/>
                </a:cubicBezTo>
                <a:cubicBezTo>
                  <a:pt x="974628" y="1259705"/>
                  <a:pt x="976602" y="1269296"/>
                  <a:pt x="1103010" y="1268315"/>
                </a:cubicBezTo>
                <a:lnTo>
                  <a:pt x="5755599" y="1265441"/>
                </a:lnTo>
                <a:cubicBezTo>
                  <a:pt x="6031809" y="1259128"/>
                  <a:pt x="6077832" y="1292502"/>
                  <a:pt x="6149255" y="1338577"/>
                </a:cubicBezTo>
                <a:cubicBezTo>
                  <a:pt x="6267524" y="1436209"/>
                  <a:pt x="6362811" y="1835372"/>
                  <a:pt x="6150887" y="2117928"/>
                </a:cubicBezTo>
                <a:cubicBezTo>
                  <a:pt x="6077076" y="2192523"/>
                  <a:pt x="5946788" y="2181571"/>
                  <a:pt x="5779412" y="2179841"/>
                </a:cubicBezTo>
                <a:lnTo>
                  <a:pt x="460333" y="2183750"/>
                </a:lnTo>
                <a:cubicBezTo>
                  <a:pt x="118043" y="2324678"/>
                  <a:pt x="255350" y="3124624"/>
                  <a:pt x="450855" y="3122574"/>
                </a:cubicBezTo>
                <a:lnTo>
                  <a:pt x="7584102" y="3118961"/>
                </a:lnTo>
                <a:lnTo>
                  <a:pt x="7584102" y="3325969"/>
                </a:lnTo>
                <a:lnTo>
                  <a:pt x="523996" y="3329189"/>
                </a:lnTo>
                <a:cubicBezTo>
                  <a:pt x="381568" y="3328754"/>
                  <a:pt x="283590" y="3321966"/>
                  <a:pt x="179263" y="3226279"/>
                </a:cubicBezTo>
                <a:cubicBezTo>
                  <a:pt x="-85320" y="2897760"/>
                  <a:pt x="-43584" y="2304059"/>
                  <a:pt x="216277" y="2054913"/>
                </a:cubicBezTo>
                <a:cubicBezTo>
                  <a:pt x="327316" y="1958972"/>
                  <a:pt x="438356" y="1977331"/>
                  <a:pt x="523995" y="1970290"/>
                </a:cubicBezTo>
                <a:lnTo>
                  <a:pt x="5950739" y="1965740"/>
                </a:lnTo>
                <a:cubicBezTo>
                  <a:pt x="6089423" y="1968565"/>
                  <a:pt x="6108677" y="1467179"/>
                  <a:pt x="5952635" y="1466248"/>
                </a:cubicBezTo>
                <a:lnTo>
                  <a:pt x="1138056" y="1459566"/>
                </a:lnTo>
                <a:cubicBezTo>
                  <a:pt x="909767" y="1458166"/>
                  <a:pt x="843220" y="1432904"/>
                  <a:pt x="779735" y="1363906"/>
                </a:cubicBezTo>
                <a:cubicBezTo>
                  <a:pt x="711440" y="1289681"/>
                  <a:pt x="717142" y="1185975"/>
                  <a:pt x="719257" y="1036841"/>
                </a:cubicBezTo>
                <a:cubicBezTo>
                  <a:pt x="721372" y="887708"/>
                  <a:pt x="723112" y="590750"/>
                  <a:pt x="725756" y="0"/>
                </a:cubicBezTo>
                <a:close/>
              </a:path>
            </a:pathLst>
          </a:custGeom>
          <a:solidFill>
            <a:srgbClr val="0F6E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200" dirty="0"/>
          </a:p>
        </p:txBody>
      </p:sp>
      <p:sp>
        <p:nvSpPr>
          <p:cNvPr id="9" name="椭圆 8"/>
          <p:cNvSpPr/>
          <p:nvPr/>
        </p:nvSpPr>
        <p:spPr>
          <a:xfrm>
            <a:off x="927939" y="2232755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869233" y="3505743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3133256" y="3505743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4397279" y="3505743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5661302" y="3505743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4" name="椭圆 13"/>
          <p:cNvSpPr/>
          <p:nvPr/>
        </p:nvSpPr>
        <p:spPr>
          <a:xfrm>
            <a:off x="829055" y="4223795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2093078" y="4223795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6" name="椭圆 15"/>
          <p:cNvSpPr/>
          <p:nvPr/>
        </p:nvSpPr>
        <p:spPr>
          <a:xfrm>
            <a:off x="3357101" y="4223795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" name="椭圆 16"/>
          <p:cNvSpPr/>
          <p:nvPr/>
        </p:nvSpPr>
        <p:spPr>
          <a:xfrm>
            <a:off x="4621124" y="4223795"/>
            <a:ext cx="680774" cy="680774"/>
          </a:xfrm>
          <a:prstGeom prst="ellipse">
            <a:avLst/>
          </a:prstGeom>
          <a:solidFill>
            <a:srgbClr val="FF5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" name="椭圆 17"/>
          <p:cNvSpPr/>
          <p:nvPr/>
        </p:nvSpPr>
        <p:spPr>
          <a:xfrm>
            <a:off x="5885147" y="4223795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285984" y="5355100"/>
            <a:ext cx="680774" cy="680774"/>
          </a:xfrm>
          <a:prstGeom prst="ellipse">
            <a:avLst/>
          </a:prstGeom>
          <a:solidFill>
            <a:srgbClr val="FF5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20" name="椭圆 19"/>
          <p:cNvSpPr/>
          <p:nvPr/>
        </p:nvSpPr>
        <p:spPr>
          <a:xfrm>
            <a:off x="2550007" y="5355100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814030" y="5355100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5078053" y="5355100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6342076" y="5355100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4" name="矩形 23"/>
          <p:cNvSpPr/>
          <p:nvPr/>
        </p:nvSpPr>
        <p:spPr>
          <a:xfrm>
            <a:off x="1697327" y="2419253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860806" y="3170127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12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24829" y="3170127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388852" y="3170127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5652875" y="3170127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876720" y="4934702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12697" y="4934702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48674" y="4934702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8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84651" y="4934702"/>
            <a:ext cx="6976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9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70935" y="4934702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10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32194" y="6099824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11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496217" y="6099824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12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760240" y="6099824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13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24263" y="6099824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14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288286" y="6099824"/>
            <a:ext cx="79701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STEP 15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7606099" y="5355100"/>
            <a:ext cx="680774" cy="680774"/>
          </a:xfrm>
          <a:prstGeom prst="ellipse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/>
              <a:t>END</a:t>
            </a:r>
            <a:endParaRPr lang="zh-CN" altLang="en-US" sz="1100" dirty="0"/>
          </a:p>
        </p:txBody>
      </p:sp>
      <p:sp>
        <p:nvSpPr>
          <p:cNvPr id="43" name="平行四边形 42"/>
          <p:cNvSpPr/>
          <p:nvPr/>
        </p:nvSpPr>
        <p:spPr>
          <a:xfrm>
            <a:off x="8672512" y="1193968"/>
            <a:ext cx="3519488" cy="5081326"/>
          </a:xfrm>
          <a:prstGeom prst="parallelogram">
            <a:avLst>
              <a:gd name="adj" fmla="val 0"/>
            </a:avLst>
          </a:prstGeom>
          <a:solidFill>
            <a:srgbClr val="138FC7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TextBox 12"/>
          <p:cNvSpPr txBox="1">
            <a:spLocks noChangeArrowheads="1"/>
          </p:cNvSpPr>
          <p:nvPr/>
        </p:nvSpPr>
        <p:spPr bwMode="auto">
          <a:xfrm>
            <a:off x="8854636" y="2061276"/>
            <a:ext cx="3090567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wisi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enim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ad minim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veniam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quis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nostrud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exerci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tation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ullamcorper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suscipit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lobortis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nisl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aliquip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ex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ea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commodo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autem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iriure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hendrerit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vulputate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esse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molestie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illum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feugiat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facilisis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at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vero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eros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accumsan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iusto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odio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dignissim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qui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blandit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praesent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luptatum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zzril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delenit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augue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feugait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facilisi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854636" y="1379086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Title here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131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/>
          <p:cNvSpPr/>
          <p:nvPr/>
        </p:nvSpPr>
        <p:spPr>
          <a:xfrm>
            <a:off x="240204" y="286621"/>
            <a:ext cx="417504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990" y="284293"/>
            <a:ext cx="3663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第一章</a:t>
            </a:r>
            <a:r>
              <a:rPr lang="en-US" altLang="zh-CN" sz="3500" dirty="0">
                <a:solidFill>
                  <a:schemeClr val="bg1"/>
                </a:solidFill>
              </a:rPr>
              <a:t> </a:t>
            </a:r>
            <a:r>
              <a:rPr lang="en-US" altLang="zh-CN" sz="3500" dirty="0" smtClean="0">
                <a:solidFill>
                  <a:schemeClr val="bg1"/>
                </a:solidFill>
              </a:rPr>
              <a:t>  </a:t>
            </a:r>
            <a:r>
              <a:rPr lang="zh-CN" altLang="en-US" sz="3500" dirty="0" smtClean="0">
                <a:solidFill>
                  <a:schemeClr val="bg1"/>
                </a:solidFill>
              </a:rPr>
              <a:t>背景介绍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4333349" y="284293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863549" y="284293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9"/>
          <p:cNvSpPr txBox="1"/>
          <p:nvPr/>
        </p:nvSpPr>
        <p:spPr>
          <a:xfrm>
            <a:off x="6684663" y="3614959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情感分析</a:t>
            </a:r>
            <a:endParaRPr lang="zh-CN" altLang="en-US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5881218" y="2316430"/>
            <a:ext cx="350365" cy="3034577"/>
            <a:chOff x="6032873" y="1880798"/>
            <a:chExt cx="180975" cy="1488516"/>
          </a:xfrm>
          <a:solidFill>
            <a:srgbClr val="FF5B59"/>
          </a:solidFill>
        </p:grpSpPr>
        <p:sp>
          <p:nvSpPr>
            <p:cNvPr id="49" name="直接连接符 14"/>
            <p:cNvSpPr>
              <a:spLocks noChangeShapeType="1"/>
            </p:cNvSpPr>
            <p:nvPr/>
          </p:nvSpPr>
          <p:spPr bwMode="auto">
            <a:xfrm>
              <a:off x="6123362" y="1897849"/>
              <a:ext cx="0" cy="1380322"/>
            </a:xfrm>
            <a:prstGeom prst="line">
              <a:avLst/>
            </a:prstGeom>
            <a:grpFill/>
            <a:ln w="38100" cap="flat" cmpd="sng">
              <a:solidFill>
                <a:srgbClr val="FF5B5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FF5B5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1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FF5B5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2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FF5B5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53" name="TextBox 64"/>
          <p:cNvSpPr txBox="1"/>
          <p:nvPr/>
        </p:nvSpPr>
        <p:spPr>
          <a:xfrm>
            <a:off x="6706774" y="4934364"/>
            <a:ext cx="1803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vvvvvvvvvv</a:t>
            </a:r>
            <a:endParaRPr lang="zh-CN" altLang="en-US" sz="24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49"/>
          <p:cNvSpPr txBox="1"/>
          <p:nvPr/>
        </p:nvSpPr>
        <p:spPr>
          <a:xfrm>
            <a:off x="6695462" y="220756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研究背景</a:t>
            </a:r>
            <a:endParaRPr lang="zh-CN" altLang="en-US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22231" y="3342398"/>
            <a:ext cx="3482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159FDD"/>
                </a:solidFill>
              </a:rPr>
              <a:t>PART </a:t>
            </a:r>
            <a:r>
              <a:rPr lang="en-US" altLang="zh-CN" sz="5400" dirty="0" smtClean="0">
                <a:solidFill>
                  <a:srgbClr val="159FDD"/>
                </a:solidFill>
              </a:rPr>
              <a:t>ONE</a:t>
            </a:r>
            <a:endParaRPr lang="zh-CN" altLang="en-US" sz="5400" dirty="0">
              <a:solidFill>
                <a:srgbClr val="159F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25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9"/>
          <p:cNvSpPr txBox="1"/>
          <p:nvPr/>
        </p:nvSpPr>
        <p:spPr>
          <a:xfrm>
            <a:off x="6383238" y="3171812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展望</a:t>
            </a:r>
            <a:endParaRPr lang="zh-CN" altLang="en-US" sz="2400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032873" y="2628730"/>
            <a:ext cx="180975" cy="834280"/>
            <a:chOff x="6032873" y="1880798"/>
            <a:chExt cx="180975" cy="834280"/>
          </a:xfrm>
          <a:solidFill>
            <a:srgbClr val="159FDD"/>
          </a:solidFill>
        </p:grpSpPr>
        <p:sp>
          <p:nvSpPr>
            <p:cNvPr id="4" name="直接连接符 14"/>
            <p:cNvSpPr>
              <a:spLocks noChangeShapeType="1"/>
            </p:cNvSpPr>
            <p:nvPr/>
          </p:nvSpPr>
          <p:spPr bwMode="auto">
            <a:xfrm>
              <a:off x="6123362" y="1897849"/>
              <a:ext cx="0" cy="817229"/>
            </a:xfrm>
            <a:prstGeom prst="lin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6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032873" y="1672312"/>
            <a:ext cx="3901702" cy="707886"/>
          </a:xfrm>
          <a:prstGeom prst="rect">
            <a:avLst/>
          </a:prstGeom>
          <a:solidFill>
            <a:srgbClr val="159FDD"/>
          </a:solidFill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主要结论与展望</a:t>
            </a:r>
          </a:p>
        </p:txBody>
      </p:sp>
      <p:sp>
        <p:nvSpPr>
          <p:cNvPr id="10" name="TextBox 49"/>
          <p:cNvSpPr txBox="1"/>
          <p:nvPr/>
        </p:nvSpPr>
        <p:spPr>
          <a:xfrm>
            <a:off x="6383238" y="2529256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+mn-ea"/>
              </a:rPr>
              <a:t>主要结论</a:t>
            </a:r>
            <a:endParaRPr lang="zh-CN" altLang="en-US" sz="2400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269930" y="2073028"/>
            <a:ext cx="3352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dirty="0">
                <a:solidFill>
                  <a:srgbClr val="159FDD"/>
                </a:solidFill>
              </a:rPr>
              <a:t>PART FIVE</a:t>
            </a:r>
            <a:endParaRPr lang="zh-CN" altLang="en-US" sz="5400" dirty="0">
              <a:solidFill>
                <a:srgbClr val="159FDD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207157" y="1557031"/>
            <a:ext cx="1415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159FDD"/>
                </a:solidFill>
              </a:rPr>
              <a:t>第五部分</a:t>
            </a:r>
          </a:p>
        </p:txBody>
      </p:sp>
    </p:spTree>
    <p:extLst>
      <p:ext uri="{BB962C8B-B14F-4D97-AF65-F5344CB8AC3E}">
        <p14:creationId xmlns:p14="http://schemas.microsoft.com/office/powerpoint/2010/main" val="237000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/>
        </p:nvSpPr>
        <p:spPr>
          <a:xfrm>
            <a:off x="266330" y="417250"/>
            <a:ext cx="585926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第五章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67433" y="4172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主要结论与展望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6125592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6724903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3962400"/>
            <a:ext cx="12192000" cy="2895600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057400" y="3289300"/>
            <a:ext cx="1422400" cy="1422400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1</a:t>
            </a:r>
            <a:endParaRPr lang="zh-CN" altLang="en-US" sz="4000" dirty="0"/>
          </a:p>
        </p:txBody>
      </p:sp>
      <p:sp>
        <p:nvSpPr>
          <p:cNvPr id="47" name="椭圆 46"/>
          <p:cNvSpPr/>
          <p:nvPr/>
        </p:nvSpPr>
        <p:spPr>
          <a:xfrm>
            <a:off x="4343400" y="3289300"/>
            <a:ext cx="1422400" cy="1422400"/>
          </a:xfrm>
          <a:prstGeom prst="ellipse">
            <a:avLst/>
          </a:prstGeom>
          <a:solidFill>
            <a:srgbClr val="FF5B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2</a:t>
            </a:r>
            <a:endParaRPr lang="zh-CN" altLang="en-US" sz="4000" dirty="0"/>
          </a:p>
        </p:txBody>
      </p:sp>
      <p:sp>
        <p:nvSpPr>
          <p:cNvPr id="48" name="椭圆 47"/>
          <p:cNvSpPr/>
          <p:nvPr/>
        </p:nvSpPr>
        <p:spPr>
          <a:xfrm>
            <a:off x="6629400" y="3289300"/>
            <a:ext cx="1422400" cy="1422400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3</a:t>
            </a:r>
            <a:endParaRPr lang="zh-CN" altLang="en-US" sz="4000" dirty="0"/>
          </a:p>
        </p:txBody>
      </p:sp>
      <p:sp>
        <p:nvSpPr>
          <p:cNvPr id="49" name="椭圆 48"/>
          <p:cNvSpPr/>
          <p:nvPr/>
        </p:nvSpPr>
        <p:spPr>
          <a:xfrm>
            <a:off x="8915400" y="3289300"/>
            <a:ext cx="1422400" cy="1422400"/>
          </a:xfrm>
          <a:prstGeom prst="ellipse">
            <a:avLst/>
          </a:prstGeom>
          <a:solidFill>
            <a:srgbClr val="159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4</a:t>
            </a:r>
            <a:endParaRPr lang="zh-CN" altLang="en-US" sz="4000" dirty="0"/>
          </a:p>
        </p:txBody>
      </p:sp>
      <p:sp>
        <p:nvSpPr>
          <p:cNvPr id="51" name="矩形 50"/>
          <p:cNvSpPr/>
          <p:nvPr/>
        </p:nvSpPr>
        <p:spPr>
          <a:xfrm>
            <a:off x="2130442" y="4931500"/>
            <a:ext cx="1276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Keyword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416444" y="4931500"/>
            <a:ext cx="1276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Keyword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702446" y="4931500"/>
            <a:ext cx="1276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Keyword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8988448" y="4931500"/>
            <a:ext cx="12763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Keyword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6330" y="135339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主要结论</a:t>
            </a:r>
            <a:endParaRPr lang="zh-CN" altLang="en-US" sz="4000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2" name="Rectangle 96"/>
          <p:cNvSpPr/>
          <p:nvPr/>
        </p:nvSpPr>
        <p:spPr>
          <a:xfrm>
            <a:off x="1150645" y="5679306"/>
            <a:ext cx="102031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Proin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condimentum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velit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tortor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posuere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posuere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Class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aptent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taciti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sociosqu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ad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litora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torquent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per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conubia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nostra, per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inceptos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himenaeos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Nunc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bibendum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scelerisque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turpis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Proin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vel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semper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augue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non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ornare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tellus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Nam non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elementum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lectus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in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nulla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 quam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ultricies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malesuada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id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nec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tortor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In ac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massa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dui.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Duis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quis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massa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justo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Phasellus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rhoncus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nisl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leo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sed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accumsan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lorem </a:t>
            </a:r>
            <a:r>
              <a:rPr lang="en-US" sz="12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aliquam</a:t>
            </a:r>
            <a:r>
              <a:rPr lang="en-US" sz="12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a. Lorem ipsum</a:t>
            </a:r>
          </a:p>
        </p:txBody>
      </p:sp>
    </p:spTree>
    <p:extLst>
      <p:ext uri="{BB962C8B-B14F-4D97-AF65-F5344CB8AC3E}">
        <p14:creationId xmlns:p14="http://schemas.microsoft.com/office/powerpoint/2010/main" val="21804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0" y="2865060"/>
            <a:ext cx="5629835" cy="2786628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平行四边形 1"/>
          <p:cNvSpPr/>
          <p:nvPr/>
        </p:nvSpPr>
        <p:spPr>
          <a:xfrm>
            <a:off x="266330" y="417250"/>
            <a:ext cx="585926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3884" y="417250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第五章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67433" y="417250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latin typeface="+mn-ea"/>
              </a:rPr>
              <a:t>主要结论与展望</a:t>
            </a:r>
          </a:p>
        </p:txBody>
      </p:sp>
      <p:sp>
        <p:nvSpPr>
          <p:cNvPr id="5" name="平行四边形 4"/>
          <p:cNvSpPr/>
          <p:nvPr/>
        </p:nvSpPr>
        <p:spPr>
          <a:xfrm>
            <a:off x="6125592" y="414922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6" name="平行四边形 5"/>
          <p:cNvSpPr/>
          <p:nvPr/>
        </p:nvSpPr>
        <p:spPr>
          <a:xfrm>
            <a:off x="6724903" y="414922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66330" y="135339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  <a:latin typeface="+mn-ea"/>
              </a:rPr>
              <a:t>展望</a:t>
            </a:r>
            <a:endParaRPr lang="zh-CN" altLang="en-US" sz="4000" dirty="0">
              <a:solidFill>
                <a:schemeClr val="bg2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69361" y="3196545"/>
            <a:ext cx="257153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6600" dirty="0">
                <a:solidFill>
                  <a:schemeClr val="bg1"/>
                </a:solidFill>
              </a:rPr>
              <a:t>In the</a:t>
            </a:r>
          </a:p>
          <a:p>
            <a:pPr algn="r"/>
            <a:r>
              <a:rPr lang="en-US" altLang="zh-CN" sz="6600" dirty="0">
                <a:solidFill>
                  <a:schemeClr val="bg1"/>
                </a:solidFill>
              </a:rPr>
              <a:t>future</a:t>
            </a:r>
            <a:endParaRPr lang="zh-CN" altLang="en-US" sz="6600" dirty="0">
              <a:solidFill>
                <a:schemeClr val="bg1"/>
              </a:solidFill>
            </a:endParaRPr>
          </a:p>
        </p:txBody>
      </p:sp>
      <p:sp>
        <p:nvSpPr>
          <p:cNvPr id="24" name="TextBox 12"/>
          <p:cNvSpPr txBox="1">
            <a:spLocks noChangeArrowheads="1"/>
          </p:cNvSpPr>
          <p:nvPr/>
        </p:nvSpPr>
        <p:spPr bwMode="auto">
          <a:xfrm>
            <a:off x="6335554" y="3620363"/>
            <a:ext cx="5470964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40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Lorem ipsum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sit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amet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consectetuer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adipiscing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sed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nonummy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nibh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euismod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tincidunt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laoreet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magna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volutpat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wisi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enim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ad minim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veniam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quis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nostrud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exerci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tation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ullamcorper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suscipit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lobortis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nisl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ut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aliquip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ex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ea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commodo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autem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iriure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hendrerit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in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vulputate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velit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esse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molestie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consequat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illum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eu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feugiat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facilisis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at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vero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eros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accumsan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et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iusto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odio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dignissim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qui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blandit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praesent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luptatum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zzril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delenit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augue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duis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dolore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te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feugait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nulla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  <a:r>
              <a:rPr lang="en-GB" altLang="zh-CN" dirty="0" err="1">
                <a:latin typeface="华文细黑" panose="02010600040101010101" pitchFamily="2" charset="-122"/>
                <a:ea typeface="华文细黑" panose="02010600040101010101" pitchFamily="2" charset="-122"/>
              </a:rPr>
              <a:t>facilisi</a:t>
            </a:r>
            <a:r>
              <a:rPr lang="en-GB" altLang="zh-CN" dirty="0">
                <a:latin typeface="华文细黑" panose="02010600040101010101" pitchFamily="2" charset="-122"/>
                <a:ea typeface="华文细黑" panose="02010600040101010101" pitchFamily="2" charset="-122"/>
              </a:rPr>
              <a:t>. 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335554" y="2865060"/>
            <a:ext cx="2161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Title here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73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49"/>
          <p:cNvSpPr txBox="1"/>
          <p:nvPr/>
        </p:nvSpPr>
        <p:spPr>
          <a:xfrm>
            <a:off x="6383238" y="3311176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/>
              <a:t>Something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6032873" y="2144636"/>
            <a:ext cx="180975" cy="2684593"/>
            <a:chOff x="6032873" y="1880798"/>
            <a:chExt cx="180975" cy="2684593"/>
          </a:xfrm>
          <a:solidFill>
            <a:srgbClr val="159FDD"/>
          </a:solidFill>
        </p:grpSpPr>
        <p:sp>
          <p:nvSpPr>
            <p:cNvPr id="13" name="直接连接符 14"/>
            <p:cNvSpPr>
              <a:spLocks noChangeShapeType="1"/>
            </p:cNvSpPr>
            <p:nvPr/>
          </p:nvSpPr>
          <p:spPr bwMode="auto">
            <a:xfrm>
              <a:off x="6123362" y="1897848"/>
              <a:ext cx="0" cy="2577521"/>
            </a:xfrm>
            <a:prstGeom prst="lin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15" name="椭圆 8"/>
            <p:cNvSpPr>
              <a:spLocks noChangeArrowheads="1"/>
            </p:cNvSpPr>
            <p:nvPr/>
          </p:nvSpPr>
          <p:spPr bwMode="auto">
            <a:xfrm>
              <a:off x="6032873" y="3186608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16" name="椭圆 9"/>
            <p:cNvSpPr>
              <a:spLocks noChangeArrowheads="1"/>
            </p:cNvSpPr>
            <p:nvPr/>
          </p:nvSpPr>
          <p:spPr bwMode="auto">
            <a:xfrm>
              <a:off x="6032873" y="4385347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159F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 dirty="0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19" name="TextBox 64"/>
          <p:cNvSpPr txBox="1"/>
          <p:nvPr/>
        </p:nvSpPr>
        <p:spPr>
          <a:xfrm>
            <a:off x="6383238" y="4508375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en-US" altLang="zh-CN" dirty="0"/>
              <a:t>Something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159249" y="2144636"/>
            <a:ext cx="1210588" cy="707886"/>
          </a:xfrm>
          <a:prstGeom prst="rect">
            <a:avLst/>
          </a:prstGeom>
          <a:solidFill>
            <a:srgbClr val="159FDD"/>
          </a:solidFill>
        </p:spPr>
        <p:txBody>
          <a:bodyPr wrap="none" rtlCol="0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</a:rPr>
              <a:t>致谢</a:t>
            </a:r>
            <a:endParaRPr lang="zh-CN" altLang="en-US" sz="4000" dirty="0">
              <a:solidFill>
                <a:schemeClr val="bg1"/>
              </a:solidFill>
            </a:endParaRPr>
          </a:p>
        </p:txBody>
      </p:sp>
      <p:sp>
        <p:nvSpPr>
          <p:cNvPr id="23" name="TextBox 49"/>
          <p:cNvSpPr txBox="1"/>
          <p:nvPr/>
        </p:nvSpPr>
        <p:spPr>
          <a:xfrm>
            <a:off x="6383238" y="2045162"/>
            <a:ext cx="1776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159FDD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Something</a:t>
            </a:r>
            <a:endParaRPr lang="zh-CN" altLang="en-US" sz="2400" dirty="0">
              <a:solidFill>
                <a:srgbClr val="159FDD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7" name="Rectangle 96"/>
          <p:cNvSpPr/>
          <p:nvPr/>
        </p:nvSpPr>
        <p:spPr>
          <a:xfrm>
            <a:off x="6383238" y="2537262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18" name="Rectangle 96"/>
          <p:cNvSpPr/>
          <p:nvPr/>
        </p:nvSpPr>
        <p:spPr>
          <a:xfrm>
            <a:off x="6383238" y="3806333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0" name="Rectangle 96"/>
          <p:cNvSpPr/>
          <p:nvPr/>
        </p:nvSpPr>
        <p:spPr>
          <a:xfrm>
            <a:off x="6383238" y="5075404"/>
            <a:ext cx="27981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amet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consectetur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adipiscing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elit</a:t>
            </a:r>
            <a:r>
              <a:rPr lang="en-US" sz="14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84588" y="2801525"/>
            <a:ext cx="348524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0" dirty="0">
                <a:solidFill>
                  <a:srgbClr val="1286BA"/>
                </a:solidFill>
              </a:rPr>
              <a:t>Thanks</a:t>
            </a:r>
            <a:endParaRPr lang="zh-CN" altLang="en-US" sz="8000" dirty="0">
              <a:solidFill>
                <a:srgbClr val="128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499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hlinkClick r:id="rId3"/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4819025" y="1117903"/>
            <a:ext cx="2553955" cy="2555543"/>
            <a:chOff x="5049838" y="1117600"/>
            <a:chExt cx="2554287" cy="255587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4" name="椭圆 3"/>
            <p:cNvSpPr/>
            <p:nvPr/>
          </p:nvSpPr>
          <p:spPr>
            <a:xfrm>
              <a:off x="5049838" y="1117600"/>
              <a:ext cx="2554287" cy="25558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40964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5600" y="2254110"/>
              <a:ext cx="1782763" cy="28285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组合 6"/>
          <p:cNvGrpSpPr/>
          <p:nvPr/>
        </p:nvGrpSpPr>
        <p:grpSpPr>
          <a:xfrm>
            <a:off x="3569030" y="3840112"/>
            <a:ext cx="5054540" cy="1899991"/>
            <a:chOff x="3611563" y="3840163"/>
            <a:chExt cx="5055197" cy="1900237"/>
          </a:xfrm>
        </p:grpSpPr>
        <p:sp>
          <p:nvSpPr>
            <p:cNvPr id="40965" name="文本框 4"/>
            <p:cNvSpPr txBox="1">
              <a:spLocks noChangeArrowheads="1"/>
            </p:cNvSpPr>
            <p:nvPr/>
          </p:nvSpPr>
          <p:spPr bwMode="auto">
            <a:xfrm>
              <a:off x="4689476" y="3840163"/>
              <a:ext cx="2899760" cy="584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4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989013" indent="-379413">
                <a:spcBef>
                  <a:spcPct val="20000"/>
                </a:spcBef>
                <a:buFont typeface="Arial" panose="020B0604020202020204" pitchFamily="34" charset="0"/>
                <a:buChar char="–"/>
                <a:defRPr sz="3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522413" indent="-303213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2132013" indent="-303213">
                <a:spcBef>
                  <a:spcPct val="20000"/>
                </a:spcBef>
                <a:buFont typeface="Arial" panose="020B0604020202020204" pitchFamily="34" charset="0"/>
                <a:buChar char="–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741613" indent="-303213">
                <a:spcBef>
                  <a:spcPct val="20000"/>
                </a:spcBef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3198813" indent="-3032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3656013" indent="-3032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4113213" indent="-3032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4570413" indent="-303213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6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r>
                <a:rPr lang="en-US" altLang="zh-CN" sz="3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www.pptfans.cn</a:t>
              </a:r>
              <a:endPara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3611563" y="4467225"/>
              <a:ext cx="5055197" cy="369380"/>
              <a:chOff x="3611563" y="4467225"/>
              <a:chExt cx="5055197" cy="369380"/>
            </a:xfrm>
          </p:grpSpPr>
          <p:sp>
            <p:nvSpPr>
              <p:cNvPr id="40966" name="文本框 5"/>
              <p:cNvSpPr txBox="1">
                <a:spLocks noChangeArrowheads="1"/>
              </p:cNvSpPr>
              <p:nvPr/>
            </p:nvSpPr>
            <p:spPr bwMode="auto">
              <a:xfrm>
                <a:off x="3611563" y="4467225"/>
                <a:ext cx="1579483" cy="369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989013" indent="-3794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522413" indent="-3032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2132013" indent="-3032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741613" indent="-303213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31988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36560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41132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45704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精品</a:t>
                </a:r>
                <a:r>
                  <a:rPr lang="en-US" altLang="zh-CN" sz="1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·PPT</a:t>
                </a:r>
                <a:r>
                  <a:rPr lang="zh-CN" altLang="en-US" sz="1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教程</a:t>
                </a:r>
              </a:p>
            </p:txBody>
          </p:sp>
          <p:sp>
            <p:nvSpPr>
              <p:cNvPr id="40967" name="文本框 7"/>
              <p:cNvSpPr txBox="1">
                <a:spLocks noChangeArrowheads="1"/>
              </p:cNvSpPr>
              <p:nvPr/>
            </p:nvSpPr>
            <p:spPr bwMode="auto">
              <a:xfrm>
                <a:off x="5295899" y="4467225"/>
                <a:ext cx="1648422" cy="369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989013" indent="-3794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522413" indent="-3032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2132013" indent="-3032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741613" indent="-303213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31988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36560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41132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45704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精品</a:t>
                </a:r>
                <a:r>
                  <a:rPr lang="en-US" altLang="zh-CN" sz="1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PPT</a:t>
                </a:r>
                <a:r>
                  <a:rPr lang="zh-CN" altLang="en-US" sz="1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作品</a:t>
                </a:r>
              </a:p>
            </p:txBody>
          </p:sp>
          <p:sp>
            <p:nvSpPr>
              <p:cNvPr id="40968" name="文本框 8"/>
              <p:cNvSpPr txBox="1">
                <a:spLocks noChangeArrowheads="1"/>
              </p:cNvSpPr>
              <p:nvPr/>
            </p:nvSpPr>
            <p:spPr bwMode="auto">
              <a:xfrm>
                <a:off x="7018338" y="4467225"/>
                <a:ext cx="1648422" cy="369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989013" indent="-3794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522413" indent="-3032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2132013" indent="-3032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741613" indent="-303213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31988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36560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41132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45704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zh-CN" altLang="en-US" sz="1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精品</a:t>
                </a:r>
                <a:r>
                  <a:rPr lang="en-US" altLang="zh-CN" sz="1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· PPT</a:t>
                </a:r>
                <a:r>
                  <a:rPr lang="zh-CN" altLang="en-US" sz="18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模板</a:t>
                </a:r>
              </a:p>
            </p:txBody>
          </p:sp>
        </p:grpSp>
        <p:grpSp>
          <p:nvGrpSpPr>
            <p:cNvPr id="5" name="组合 4"/>
            <p:cNvGrpSpPr/>
            <p:nvPr/>
          </p:nvGrpSpPr>
          <p:grpSpPr>
            <a:xfrm>
              <a:off x="4407694" y="5289550"/>
              <a:ext cx="3462338" cy="450850"/>
              <a:chOff x="4648200" y="5289550"/>
              <a:chExt cx="3462338" cy="450850"/>
            </a:xfrm>
          </p:grpSpPr>
          <p:sp>
            <p:nvSpPr>
              <p:cNvPr id="10" name="矩形 9"/>
              <p:cNvSpPr/>
              <p:nvPr/>
            </p:nvSpPr>
            <p:spPr>
              <a:xfrm>
                <a:off x="4648200" y="5289550"/>
                <a:ext cx="2330450" cy="450850"/>
              </a:xfrm>
              <a:prstGeom prst="rect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0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zh-CN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1" name="矩形 10">
                <a:hlinkClick r:id="rId5"/>
              </p:cNvPr>
              <p:cNvSpPr/>
              <p:nvPr/>
            </p:nvSpPr>
            <p:spPr>
              <a:xfrm>
                <a:off x="6978650" y="5289550"/>
                <a:ext cx="1131888" cy="45085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zh-CN" altLang="en-US" dirty="0">
                    <a:solidFill>
                      <a:prstClr val="white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百度</a:t>
                </a:r>
              </a:p>
            </p:txBody>
          </p:sp>
          <p:sp>
            <p:nvSpPr>
              <p:cNvPr id="40971" name="矩形 11"/>
              <p:cNvSpPr>
                <a:spLocks noChangeArrowheads="1"/>
              </p:cNvSpPr>
              <p:nvPr/>
            </p:nvSpPr>
            <p:spPr bwMode="auto">
              <a:xfrm>
                <a:off x="5300246" y="5322888"/>
                <a:ext cx="1024772" cy="3693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4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989013" indent="-3794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7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522413" indent="-303213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2132013" indent="-303213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741613" indent="-303213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31988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36560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41132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4570413" indent="-303213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60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r>
                  <a:rPr lang="en-US" altLang="zh-CN" sz="1800" dirty="0" err="1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pptfans</a:t>
                </a:r>
                <a:endParaRPr lang="zh-CN" altLang="en-US" sz="1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939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/>
          <p:cNvSpPr/>
          <p:nvPr/>
        </p:nvSpPr>
        <p:spPr>
          <a:xfrm>
            <a:off x="240204" y="286621"/>
            <a:ext cx="417504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990" y="284293"/>
            <a:ext cx="3663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第一章</a:t>
            </a:r>
            <a:r>
              <a:rPr lang="en-US" altLang="zh-CN" sz="3500" dirty="0">
                <a:solidFill>
                  <a:schemeClr val="bg1"/>
                </a:solidFill>
              </a:rPr>
              <a:t> </a:t>
            </a:r>
            <a:r>
              <a:rPr lang="en-US" altLang="zh-CN" sz="3500" dirty="0" smtClean="0">
                <a:solidFill>
                  <a:schemeClr val="bg1"/>
                </a:solidFill>
              </a:rPr>
              <a:t>  </a:t>
            </a:r>
            <a:r>
              <a:rPr lang="zh-CN" altLang="en-US" sz="3500" dirty="0" smtClean="0">
                <a:solidFill>
                  <a:schemeClr val="bg1"/>
                </a:solidFill>
              </a:rPr>
              <a:t>背景介绍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4333349" y="284293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863549" y="284293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11"/>
          <p:cNvSpPr txBox="1">
            <a:spLocks noChangeArrowheads="1"/>
          </p:cNvSpPr>
          <p:nvPr/>
        </p:nvSpPr>
        <p:spPr bwMode="auto">
          <a:xfrm>
            <a:off x="5084878" y="1642649"/>
            <a:ext cx="650530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互联网的发展给人们带来巨大的</a:t>
            </a:r>
            <a:r>
              <a:rPr lang="zh-CN" altLang="en-US" sz="2400" dirty="0">
                <a:solidFill>
                  <a:schemeClr val="bg1"/>
                </a:solidFill>
              </a:rPr>
              <a:t>便利</a:t>
            </a:r>
            <a:r>
              <a:rPr lang="zh-CN" altLang="en-US" sz="2400" dirty="0" smtClean="0">
                <a:solidFill>
                  <a:schemeClr val="bg1"/>
                </a:solidFill>
              </a:rPr>
              <a:t>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</a:rPr>
              <a:t>人们在获取信息的同时也在不断分享观点，因此，互联网上产生了历史上从未有过的海量数据，其中，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评论信息</a:t>
            </a:r>
            <a:r>
              <a:rPr lang="zh-CN" altLang="en-US" sz="2400" dirty="0" smtClean="0">
                <a:solidFill>
                  <a:schemeClr val="bg1"/>
                </a:solidFill>
              </a:rPr>
              <a:t>占据了极大的比重。</a:t>
            </a:r>
            <a:endParaRPr lang="en-GB" altLang="zh-CN" sz="2400" dirty="0">
              <a:solidFill>
                <a:schemeClr val="bg1"/>
              </a:solidFill>
            </a:endParaRPr>
          </a:p>
        </p:txBody>
      </p:sp>
      <p:cxnSp>
        <p:nvCxnSpPr>
          <p:cNvPr id="36" name="Straight Connector 63"/>
          <p:cNvCxnSpPr/>
          <p:nvPr/>
        </p:nvCxnSpPr>
        <p:spPr>
          <a:xfrm>
            <a:off x="4912936" y="1891492"/>
            <a:ext cx="0" cy="4227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185954" y="3880323"/>
            <a:ext cx="650530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400" dirty="0" smtClean="0">
                <a:solidFill>
                  <a:schemeClr val="bg1"/>
                </a:solidFill>
              </a:rPr>
              <a:t>	</a:t>
            </a:r>
            <a:r>
              <a:rPr lang="zh-CN" altLang="en-US" sz="2400" dirty="0" smtClean="0">
                <a:solidFill>
                  <a:schemeClr val="bg1"/>
                </a:solidFill>
              </a:rPr>
              <a:t>评论信息大致可以分为三种：服务评论、事件评论和人物评论，</a:t>
            </a:r>
            <a:r>
              <a:rPr lang="zh-CN" altLang="en-US" sz="2400" b="1" dirty="0" smtClean="0">
                <a:solidFill>
                  <a:schemeClr val="bg1"/>
                </a:solidFill>
              </a:rPr>
              <a:t>情感分析</a:t>
            </a:r>
            <a:r>
              <a:rPr lang="zh-CN" altLang="en-US" sz="2400" dirty="0" smtClean="0">
                <a:solidFill>
                  <a:schemeClr val="bg1"/>
                </a:solidFill>
              </a:rPr>
              <a:t>的目的就是对这些带有情感色彩的评论信息进行分析、处理、归纳和推理，从而得到情感倾向的</a:t>
            </a:r>
            <a:r>
              <a:rPr lang="zh-CN" altLang="en-US" sz="2400" dirty="0">
                <a:solidFill>
                  <a:schemeClr val="bg1"/>
                </a:solidFill>
              </a:rPr>
              <a:t>过程，主要分为</a:t>
            </a:r>
            <a:r>
              <a:rPr lang="zh-CN" altLang="en-US" sz="2400" b="1" dirty="0">
                <a:solidFill>
                  <a:schemeClr val="bg1"/>
                </a:solidFill>
              </a:rPr>
              <a:t>粗粒度</a:t>
            </a:r>
            <a:r>
              <a:rPr lang="zh-CN" altLang="en-US" sz="2400" dirty="0">
                <a:solidFill>
                  <a:schemeClr val="bg1"/>
                </a:solidFill>
              </a:rPr>
              <a:t>和</a:t>
            </a:r>
            <a:r>
              <a:rPr lang="zh-CN" altLang="en-US" sz="2400" b="1" dirty="0">
                <a:solidFill>
                  <a:schemeClr val="bg1"/>
                </a:solidFill>
              </a:rPr>
              <a:t>细粒度</a:t>
            </a:r>
            <a:r>
              <a:rPr lang="zh-CN" altLang="en-US" sz="2400" dirty="0">
                <a:solidFill>
                  <a:schemeClr val="bg1"/>
                </a:solidFill>
              </a:rPr>
              <a:t>两种</a:t>
            </a:r>
            <a:r>
              <a:rPr lang="zh-CN" altLang="en-US" sz="2400" dirty="0" smtClean="0">
                <a:solidFill>
                  <a:schemeClr val="bg1"/>
                </a:solidFill>
              </a:rPr>
              <a:t>方式。</a:t>
            </a:r>
            <a:endParaRPr lang="en-GB" altLang="zh-CN" sz="2400" dirty="0">
              <a:solidFill>
                <a:schemeClr val="bg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10493" y="1982523"/>
            <a:ext cx="4104753" cy="3459014"/>
            <a:chOff x="1127577" y="1762826"/>
            <a:chExt cx="4998015" cy="4211752"/>
          </a:xfrm>
        </p:grpSpPr>
        <p:sp>
          <p:nvSpPr>
            <p:cNvPr id="17" name="椭圆 16"/>
            <p:cNvSpPr/>
            <p:nvPr/>
          </p:nvSpPr>
          <p:spPr>
            <a:xfrm>
              <a:off x="2522194" y="1762826"/>
              <a:ext cx="3603398" cy="3603398"/>
            </a:xfrm>
            <a:prstGeom prst="ellipse">
              <a:avLst/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研究</a:t>
              </a:r>
              <a:endParaRPr lang="en-US" altLang="zh-CN" sz="4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背景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 rot="19041623">
              <a:off x="1127577" y="5336403"/>
              <a:ext cx="1900555" cy="638175"/>
            </a:xfrm>
            <a:prstGeom prst="roundRect">
              <a:avLst>
                <a:gd name="adj" fmla="val 50000"/>
              </a:avLst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661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7064012" y="3474177"/>
            <a:ext cx="4605784" cy="2728899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2400" dirty="0"/>
          </a:p>
        </p:txBody>
      </p:sp>
      <p:sp>
        <p:nvSpPr>
          <p:cNvPr id="28" name="平行四边形 27"/>
          <p:cNvSpPr/>
          <p:nvPr/>
        </p:nvSpPr>
        <p:spPr>
          <a:xfrm>
            <a:off x="240204" y="286621"/>
            <a:ext cx="417504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990" y="284293"/>
            <a:ext cx="3663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第一章</a:t>
            </a:r>
            <a:r>
              <a:rPr lang="en-US" altLang="zh-CN" sz="3500" dirty="0" smtClean="0">
                <a:solidFill>
                  <a:schemeClr val="bg1"/>
                </a:solidFill>
              </a:rPr>
              <a:t>   </a:t>
            </a:r>
            <a:r>
              <a:rPr lang="zh-CN" altLang="en-US" sz="3500" dirty="0" smtClean="0">
                <a:solidFill>
                  <a:schemeClr val="bg1"/>
                </a:solidFill>
              </a:rPr>
              <a:t>背景介绍</a:t>
            </a:r>
            <a:endParaRPr lang="zh-CN" altLang="en-US" sz="3500" dirty="0">
              <a:solidFill>
                <a:schemeClr val="bg1"/>
              </a:solidFill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4333349" y="284293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863549" y="284293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平行四边形 11"/>
          <p:cNvSpPr/>
          <p:nvPr/>
        </p:nvSpPr>
        <p:spPr>
          <a:xfrm>
            <a:off x="5698092" y="4881005"/>
            <a:ext cx="1365920" cy="590550"/>
          </a:xfrm>
          <a:prstGeom prst="parallelogram">
            <a:avLst>
              <a:gd name="adj" fmla="val 0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细粒度</a:t>
            </a:r>
            <a:endParaRPr lang="zh-CN" altLang="en-US" dirty="0"/>
          </a:p>
        </p:txBody>
      </p:sp>
      <p:sp>
        <p:nvSpPr>
          <p:cNvPr id="13" name="平行四边形 12"/>
          <p:cNvSpPr/>
          <p:nvPr/>
        </p:nvSpPr>
        <p:spPr>
          <a:xfrm>
            <a:off x="5703496" y="3550376"/>
            <a:ext cx="1365920" cy="590550"/>
          </a:xfrm>
          <a:prstGeom prst="parallelogram">
            <a:avLst>
              <a:gd name="adj" fmla="val 0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粗</a:t>
            </a:r>
            <a:r>
              <a:rPr lang="zh-CN" altLang="en-US" dirty="0" smtClean="0"/>
              <a:t>粒度</a:t>
            </a:r>
            <a:endParaRPr lang="zh-CN" altLang="en-US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5698092" y="4842905"/>
            <a:ext cx="1365920" cy="0"/>
          </a:xfrm>
          <a:prstGeom prst="line">
            <a:avLst/>
          </a:prstGeom>
          <a:ln w="7620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5703496" y="3512276"/>
            <a:ext cx="1365920" cy="0"/>
          </a:xfrm>
          <a:prstGeom prst="line">
            <a:avLst/>
          </a:prstGeom>
          <a:ln w="76200">
            <a:solidFill>
              <a:srgbClr val="159F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7007095" y="1920576"/>
            <a:ext cx="4605784" cy="1110078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/>
              <a:t>雷凌</a:t>
            </a:r>
            <a:r>
              <a:rPr lang="zh-CN" altLang="en-US" sz="2400" dirty="0" smtClean="0"/>
              <a:t>双擎内饰很漂亮，油耗</a:t>
            </a:r>
            <a:r>
              <a:rPr lang="zh-CN" altLang="en-US" sz="2400" dirty="0"/>
              <a:t>较低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r>
              <a:rPr lang="zh-CN" altLang="en-US" sz="2400" dirty="0" smtClean="0"/>
              <a:t>但是</a:t>
            </a:r>
            <a:r>
              <a:rPr lang="zh-CN" altLang="en-US" sz="2400" dirty="0"/>
              <a:t>电池寿命较</a:t>
            </a:r>
            <a:r>
              <a:rPr lang="zh-CN" altLang="en-US" sz="2400" dirty="0" smtClean="0"/>
              <a:t>短</a:t>
            </a:r>
            <a:endParaRPr lang="zh-CN" altLang="en-US" sz="24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26" r="10961"/>
          <a:stretch/>
        </p:blipFill>
        <p:spPr>
          <a:xfrm>
            <a:off x="5698092" y="1918461"/>
            <a:ext cx="1309003" cy="1110078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7064012" y="3484518"/>
            <a:ext cx="4605784" cy="628650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雷凌双擎               好</a:t>
            </a:r>
            <a:endParaRPr lang="zh-CN" altLang="en-US" sz="2000" dirty="0"/>
          </a:p>
        </p:txBody>
      </p:sp>
      <p:sp>
        <p:nvSpPr>
          <p:cNvPr id="18" name="矩形 17"/>
          <p:cNvSpPr/>
          <p:nvPr/>
        </p:nvSpPr>
        <p:spPr>
          <a:xfrm>
            <a:off x="7064012" y="4810578"/>
            <a:ext cx="4605784" cy="1392498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/>
              <a:t>雷凌双擎：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8318157" y="4892764"/>
            <a:ext cx="129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内</a:t>
            </a:r>
            <a:r>
              <a:rPr lang="zh-CN" altLang="en-US" dirty="0" smtClean="0">
                <a:solidFill>
                  <a:schemeClr val="bg1"/>
                </a:solidFill>
              </a:rPr>
              <a:t>饰：好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18157" y="5344282"/>
            <a:ext cx="1296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油耗：好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318992" y="5795800"/>
            <a:ext cx="181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电池寿命：不好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310493" y="2252821"/>
            <a:ext cx="4104753" cy="3459014"/>
            <a:chOff x="1127577" y="1762826"/>
            <a:chExt cx="4998015" cy="4211752"/>
          </a:xfrm>
        </p:grpSpPr>
        <p:sp>
          <p:nvSpPr>
            <p:cNvPr id="25" name="椭圆 24"/>
            <p:cNvSpPr/>
            <p:nvPr/>
          </p:nvSpPr>
          <p:spPr>
            <a:xfrm>
              <a:off x="2522194" y="1762826"/>
              <a:ext cx="3603398" cy="3603398"/>
            </a:xfrm>
            <a:prstGeom prst="ellipse">
              <a:avLst/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情感</a:t>
              </a:r>
              <a:endParaRPr lang="en-US" altLang="zh-CN" sz="40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4000" dirty="0" smtClean="0">
                  <a:solidFill>
                    <a:schemeClr val="bg1"/>
                  </a:solidFill>
                </a:rPr>
                <a:t>分析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 rot="19041623">
              <a:off x="1127577" y="5336403"/>
              <a:ext cx="1900555" cy="638175"/>
            </a:xfrm>
            <a:prstGeom prst="roundRect">
              <a:avLst>
                <a:gd name="adj" fmla="val 50000"/>
              </a:avLst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211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/>
          <p:cNvSpPr/>
          <p:nvPr/>
        </p:nvSpPr>
        <p:spPr>
          <a:xfrm>
            <a:off x="240204" y="286621"/>
            <a:ext cx="417504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990" y="284293"/>
            <a:ext cx="3663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第二章</a:t>
            </a:r>
            <a:r>
              <a:rPr lang="en-US" altLang="zh-CN" sz="3500" dirty="0" smtClean="0">
                <a:solidFill>
                  <a:schemeClr val="bg1"/>
                </a:solidFill>
              </a:rPr>
              <a:t>   </a:t>
            </a:r>
            <a:r>
              <a:rPr lang="zh-CN" altLang="en-US" sz="3500" dirty="0">
                <a:solidFill>
                  <a:schemeClr val="bg1"/>
                </a:solidFill>
              </a:rPr>
              <a:t>研究现状</a:t>
            </a:r>
          </a:p>
        </p:txBody>
      </p:sp>
      <p:sp>
        <p:nvSpPr>
          <p:cNvPr id="31" name="平行四边形 30"/>
          <p:cNvSpPr/>
          <p:nvPr/>
        </p:nvSpPr>
        <p:spPr>
          <a:xfrm>
            <a:off x="4333349" y="284293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863549" y="284293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5881218" y="2316430"/>
            <a:ext cx="350365" cy="3034577"/>
            <a:chOff x="6032873" y="1880798"/>
            <a:chExt cx="180975" cy="1488516"/>
          </a:xfrm>
          <a:solidFill>
            <a:srgbClr val="FF5B59"/>
          </a:solidFill>
        </p:grpSpPr>
        <p:sp>
          <p:nvSpPr>
            <p:cNvPr id="49" name="直接连接符 14"/>
            <p:cNvSpPr>
              <a:spLocks noChangeShapeType="1"/>
            </p:cNvSpPr>
            <p:nvPr/>
          </p:nvSpPr>
          <p:spPr bwMode="auto">
            <a:xfrm>
              <a:off x="6123362" y="1897849"/>
              <a:ext cx="0" cy="1380322"/>
            </a:xfrm>
            <a:prstGeom prst="line">
              <a:avLst/>
            </a:prstGeom>
            <a:grpFill/>
            <a:ln w="38100" cap="flat" cmpd="sng">
              <a:solidFill>
                <a:srgbClr val="FF5B5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椭圆 7"/>
            <p:cNvSpPr>
              <a:spLocks noChangeArrowheads="1"/>
            </p:cNvSpPr>
            <p:nvPr/>
          </p:nvSpPr>
          <p:spPr bwMode="auto">
            <a:xfrm>
              <a:off x="6032873" y="1880798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FF5B5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1" name="椭圆 8"/>
            <p:cNvSpPr>
              <a:spLocks noChangeArrowheads="1"/>
            </p:cNvSpPr>
            <p:nvPr/>
          </p:nvSpPr>
          <p:spPr bwMode="auto">
            <a:xfrm>
              <a:off x="6032873" y="2535034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FF5B5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  <p:sp>
          <p:nvSpPr>
            <p:cNvPr id="52" name="椭圆 9"/>
            <p:cNvSpPr>
              <a:spLocks noChangeArrowheads="1"/>
            </p:cNvSpPr>
            <p:nvPr/>
          </p:nvSpPr>
          <p:spPr bwMode="auto">
            <a:xfrm>
              <a:off x="6032873" y="3189270"/>
              <a:ext cx="180975" cy="180044"/>
            </a:xfrm>
            <a:prstGeom prst="ellipse">
              <a:avLst/>
            </a:prstGeom>
            <a:grpFill/>
            <a:ln w="38100" cap="flat" cmpd="sng">
              <a:solidFill>
                <a:srgbClr val="FF5B59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170" tIns="46990" rIns="90170" bIns="46990" anchor="ctr"/>
            <a:lstStyle/>
            <a:p>
              <a:pPr algn="ctr" eaLnBrk="0" hangingPunct="0"/>
              <a:endParaRPr lang="zh-CN" altLang="zh-CN">
                <a:solidFill>
                  <a:srgbClr val="FFFFFF"/>
                </a:solidFill>
                <a:latin typeface="造字工房悦黑体验版纤细体" pitchFamily="50" charset="-122"/>
                <a:ea typeface="造字工房悦黑体验版纤细体" pitchFamily="50" charset="-122"/>
                <a:sym typeface="造字工房悦黑体验版纤细体" pitchFamily="50" charset="-122"/>
              </a:endParaRPr>
            </a:p>
          </p:txBody>
        </p:sp>
      </p:grpSp>
      <p:sp>
        <p:nvSpPr>
          <p:cNvPr id="53" name="TextBox 64"/>
          <p:cNvSpPr txBox="1"/>
          <p:nvPr/>
        </p:nvSpPr>
        <p:spPr>
          <a:xfrm>
            <a:off x="6695462" y="3541330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情感倾向分析</a:t>
            </a:r>
            <a:endParaRPr lang="zh-CN" altLang="en-US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4" name="TextBox 49"/>
          <p:cNvSpPr txBox="1"/>
          <p:nvPr/>
        </p:nvSpPr>
        <p:spPr>
          <a:xfrm>
            <a:off x="6695462" y="2207566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评价对象抽取</a:t>
            </a:r>
            <a:endParaRPr lang="zh-CN" altLang="en-US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022231" y="3342398"/>
            <a:ext cx="355738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rgbClr val="159FDD"/>
                </a:solidFill>
              </a:rPr>
              <a:t>PART TWO</a:t>
            </a:r>
            <a:endParaRPr lang="zh-CN" altLang="en-US" sz="5400" dirty="0">
              <a:solidFill>
                <a:srgbClr val="159FDD"/>
              </a:solidFill>
            </a:endParaRPr>
          </a:p>
        </p:txBody>
      </p:sp>
      <p:sp>
        <p:nvSpPr>
          <p:cNvPr id="14" name="TextBox 64"/>
          <p:cNvSpPr txBox="1"/>
          <p:nvPr/>
        </p:nvSpPr>
        <p:spPr>
          <a:xfrm>
            <a:off x="6695462" y="480151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rPr>
              <a:t>汽车领域情感研究</a:t>
            </a:r>
            <a:endParaRPr lang="zh-CN" altLang="en-US" sz="3200" dirty="0">
              <a:solidFill>
                <a:schemeClr val="bg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685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/>
          <p:cNvSpPr/>
          <p:nvPr/>
        </p:nvSpPr>
        <p:spPr>
          <a:xfrm>
            <a:off x="240204" y="286621"/>
            <a:ext cx="417504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990" y="284293"/>
            <a:ext cx="3663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第二章</a:t>
            </a:r>
            <a:r>
              <a:rPr lang="en-US" altLang="zh-CN" sz="3500" dirty="0" smtClean="0">
                <a:solidFill>
                  <a:schemeClr val="bg1"/>
                </a:solidFill>
              </a:rPr>
              <a:t>   </a:t>
            </a:r>
            <a:r>
              <a:rPr lang="zh-CN" altLang="en-US" sz="3500" dirty="0">
                <a:solidFill>
                  <a:schemeClr val="bg1"/>
                </a:solidFill>
              </a:rPr>
              <a:t>研究现状</a:t>
            </a:r>
          </a:p>
        </p:txBody>
      </p:sp>
      <p:sp>
        <p:nvSpPr>
          <p:cNvPr id="31" name="平行四边形 30"/>
          <p:cNvSpPr/>
          <p:nvPr/>
        </p:nvSpPr>
        <p:spPr>
          <a:xfrm>
            <a:off x="4333349" y="284293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863549" y="284293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983941" y="2070847"/>
            <a:ext cx="5521428" cy="4422137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732083" y="1683711"/>
            <a:ext cx="58631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 smtClean="0">
                <a:solidFill>
                  <a:schemeClr val="bg1"/>
                </a:solidFill>
              </a:rPr>
              <a:t>“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 rot="10800000">
            <a:off x="11702017" y="4314219"/>
            <a:ext cx="119398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bg1"/>
                </a:solidFill>
              </a:rPr>
              <a:t>“</a:t>
            </a:r>
            <a:endParaRPr lang="zh-CN" altLang="en-US" sz="16600" dirty="0">
              <a:solidFill>
                <a:schemeClr val="bg1"/>
              </a:solidFill>
            </a:endParaRPr>
          </a:p>
        </p:txBody>
      </p:sp>
      <p:sp>
        <p:nvSpPr>
          <p:cNvPr id="57" name="Rectangle 628"/>
          <p:cNvSpPr>
            <a:spLocks noChangeArrowheads="1"/>
          </p:cNvSpPr>
          <p:nvPr/>
        </p:nvSpPr>
        <p:spPr bwMode="auto">
          <a:xfrm>
            <a:off x="6305212" y="3704207"/>
            <a:ext cx="5140822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zh-CN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800" dirty="0" smtClean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评价对象抽取指的是从评论中提取出核心评论对象，如上诉评论中车的内饰、油耗、电池等等。</a:t>
            </a:r>
            <a:endParaRPr lang="en-GB" altLang="zh-CN" sz="2800" dirty="0">
              <a:solidFill>
                <a:schemeClr val="bg1"/>
              </a:solidFill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7166769" y="2360819"/>
            <a:ext cx="4106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评价对象抽取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570502" y="1994714"/>
            <a:ext cx="5184893" cy="4471376"/>
            <a:chOff x="445353" y="2344576"/>
            <a:chExt cx="3579474" cy="3086886"/>
          </a:xfrm>
        </p:grpSpPr>
        <p:sp>
          <p:nvSpPr>
            <p:cNvPr id="60" name="椭圆 59"/>
            <p:cNvSpPr/>
            <p:nvPr/>
          </p:nvSpPr>
          <p:spPr>
            <a:xfrm>
              <a:off x="445353" y="2344576"/>
              <a:ext cx="878682" cy="878682"/>
            </a:xfrm>
            <a:prstGeom prst="ellipse">
              <a:avLst/>
            </a:prstGeom>
            <a:solidFill>
              <a:srgbClr val="15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1</a:t>
              </a:r>
              <a:endParaRPr lang="zh-CN" altLang="en-US" sz="4400" dirty="0"/>
            </a:p>
          </p:txBody>
        </p:sp>
        <p:sp>
          <p:nvSpPr>
            <p:cNvPr id="61" name="椭圆 60"/>
            <p:cNvSpPr/>
            <p:nvPr/>
          </p:nvSpPr>
          <p:spPr>
            <a:xfrm>
              <a:off x="445353" y="3448678"/>
              <a:ext cx="878682" cy="878682"/>
            </a:xfrm>
            <a:prstGeom prst="ellipse">
              <a:avLst/>
            </a:prstGeom>
            <a:solidFill>
              <a:srgbClr val="FF5B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2</a:t>
              </a:r>
              <a:endParaRPr lang="zh-CN" altLang="en-US" sz="4400" dirty="0"/>
            </a:p>
          </p:txBody>
        </p:sp>
        <p:sp>
          <p:nvSpPr>
            <p:cNvPr id="62" name="椭圆 61"/>
            <p:cNvSpPr/>
            <p:nvPr/>
          </p:nvSpPr>
          <p:spPr>
            <a:xfrm>
              <a:off x="445353" y="4552780"/>
              <a:ext cx="878682" cy="878682"/>
            </a:xfrm>
            <a:prstGeom prst="ellipse">
              <a:avLst/>
            </a:prstGeom>
            <a:solidFill>
              <a:srgbClr val="159F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400" dirty="0"/>
                <a:t>3</a:t>
              </a:r>
              <a:endParaRPr lang="zh-CN" altLang="en-US" sz="4400" dirty="0"/>
            </a:p>
          </p:txBody>
        </p:sp>
        <p:sp>
          <p:nvSpPr>
            <p:cNvPr id="64" name="矩形 63"/>
            <p:cNvSpPr/>
            <p:nvPr/>
          </p:nvSpPr>
          <p:spPr>
            <a:xfrm>
              <a:off x="1459424" y="2630028"/>
              <a:ext cx="2053073" cy="382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基于规则的方法</a:t>
              </a:r>
              <a:r>
                <a:rPr lang="en-US" altLang="zh-CN" sz="30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endParaRPr lang="zh-CN" altLang="en-US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1440558" y="3725462"/>
              <a:ext cx="2584269" cy="382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基于机器学习的方法</a:t>
              </a:r>
              <a:r>
                <a:rPr lang="en-US" altLang="zh-CN" sz="30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 </a:t>
              </a:r>
              <a:endParaRPr lang="zh-CN" altLang="en-US" sz="3000" b="1" dirty="0">
                <a:solidFill>
                  <a:schemeClr val="bg1"/>
                </a:solidFill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1440558" y="4820896"/>
              <a:ext cx="2517870" cy="382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b="1" dirty="0" smtClean="0">
                  <a:solidFill>
                    <a:schemeClr val="bg1"/>
                  </a:solidFill>
                  <a:latin typeface="华文细黑" panose="02010600040101010101" pitchFamily="2" charset="-122"/>
                  <a:ea typeface="华文细黑" panose="02010600040101010101" pitchFamily="2" charset="-122"/>
                </a:rPr>
                <a:t>基于深度学习的方法</a:t>
              </a:r>
              <a:endParaRPr lang="zh-CN" altLang="en-US" sz="30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488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/>
          <p:cNvSpPr/>
          <p:nvPr/>
        </p:nvSpPr>
        <p:spPr>
          <a:xfrm>
            <a:off x="240204" y="286621"/>
            <a:ext cx="417504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990" y="284293"/>
            <a:ext cx="3663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第二章</a:t>
            </a:r>
            <a:r>
              <a:rPr lang="en-US" altLang="zh-CN" sz="3500" dirty="0" smtClean="0">
                <a:solidFill>
                  <a:schemeClr val="bg1"/>
                </a:solidFill>
              </a:rPr>
              <a:t>   </a:t>
            </a:r>
            <a:r>
              <a:rPr lang="zh-CN" altLang="en-US" sz="3500" dirty="0">
                <a:solidFill>
                  <a:schemeClr val="bg1"/>
                </a:solidFill>
              </a:rPr>
              <a:t>研究现状</a:t>
            </a:r>
          </a:p>
        </p:txBody>
      </p:sp>
      <p:sp>
        <p:nvSpPr>
          <p:cNvPr id="31" name="平行四边形 30"/>
          <p:cNvSpPr/>
          <p:nvPr/>
        </p:nvSpPr>
        <p:spPr>
          <a:xfrm>
            <a:off x="4333349" y="284293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863549" y="284293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01990" y="2050210"/>
            <a:ext cx="4015663" cy="3383939"/>
            <a:chOff x="1127577" y="1762826"/>
            <a:chExt cx="4998015" cy="4211752"/>
          </a:xfrm>
        </p:grpSpPr>
        <p:sp>
          <p:nvSpPr>
            <p:cNvPr id="19" name="椭圆 18"/>
            <p:cNvSpPr/>
            <p:nvPr/>
          </p:nvSpPr>
          <p:spPr>
            <a:xfrm>
              <a:off x="2522194" y="1762826"/>
              <a:ext cx="3603398" cy="3603398"/>
            </a:xfrm>
            <a:prstGeom prst="ellipse">
              <a:avLst/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评价</a:t>
              </a:r>
              <a:endParaRPr lang="en-US" altLang="zh-CN" sz="3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对象</a:t>
              </a:r>
              <a:endParaRPr lang="en-US" altLang="zh-CN" sz="3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抽取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19041623">
              <a:off x="1127577" y="5336403"/>
              <a:ext cx="1900555" cy="638175"/>
            </a:xfrm>
            <a:prstGeom prst="roundRect">
              <a:avLst>
                <a:gd name="adj" fmla="val 50000"/>
              </a:avLst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剪去对角的矩形 20"/>
          <p:cNvSpPr/>
          <p:nvPr/>
        </p:nvSpPr>
        <p:spPr>
          <a:xfrm>
            <a:off x="7228656" y="983174"/>
            <a:ext cx="2712177" cy="377093"/>
          </a:xfrm>
          <a:prstGeom prst="snip2Diag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  <a:cs typeface="+mn-cs"/>
              </a:rPr>
              <a:t>基于规则的方法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609975" y="1678962"/>
            <a:ext cx="6303351" cy="846524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根据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语言学知识及相应的领域知识制定规则模板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,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与规则模 板匹配的视为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术语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。</a:t>
            </a:r>
          </a:p>
        </p:txBody>
      </p:sp>
      <p:sp>
        <p:nvSpPr>
          <p:cNvPr id="26" name="矩形 25"/>
          <p:cNvSpPr/>
          <p:nvPr/>
        </p:nvSpPr>
        <p:spPr>
          <a:xfrm>
            <a:off x="5609975" y="2771008"/>
            <a:ext cx="6303351" cy="3721232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Hu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和 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Liu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最早提出名词挖掘技术，认为高频词更有可能是评价对象。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600" y="1929765"/>
            <a:ext cx="38481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8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平行四边形 27"/>
          <p:cNvSpPr/>
          <p:nvPr/>
        </p:nvSpPr>
        <p:spPr>
          <a:xfrm>
            <a:off x="240204" y="286621"/>
            <a:ext cx="4175042" cy="710214"/>
          </a:xfrm>
          <a:prstGeom prst="parallelogram">
            <a:avLst/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501990" y="284293"/>
            <a:ext cx="366318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500" dirty="0" smtClean="0">
                <a:solidFill>
                  <a:schemeClr val="bg1"/>
                </a:solidFill>
              </a:rPr>
              <a:t>第二章</a:t>
            </a:r>
            <a:r>
              <a:rPr lang="en-US" altLang="zh-CN" sz="3500" dirty="0" smtClean="0">
                <a:solidFill>
                  <a:schemeClr val="bg1"/>
                </a:solidFill>
              </a:rPr>
              <a:t>   </a:t>
            </a:r>
            <a:r>
              <a:rPr lang="zh-CN" altLang="en-US" sz="3500" dirty="0">
                <a:solidFill>
                  <a:schemeClr val="bg1"/>
                </a:solidFill>
              </a:rPr>
              <a:t>研究现状</a:t>
            </a:r>
          </a:p>
        </p:txBody>
      </p:sp>
      <p:sp>
        <p:nvSpPr>
          <p:cNvPr id="31" name="平行四边形 30"/>
          <p:cNvSpPr/>
          <p:nvPr/>
        </p:nvSpPr>
        <p:spPr>
          <a:xfrm>
            <a:off x="4333349" y="284293"/>
            <a:ext cx="599311" cy="710214"/>
          </a:xfrm>
          <a:prstGeom prst="parallelogram">
            <a:avLst>
              <a:gd name="adj" fmla="val 30828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平行四边形 31"/>
          <p:cNvSpPr/>
          <p:nvPr/>
        </p:nvSpPr>
        <p:spPr>
          <a:xfrm>
            <a:off x="4863549" y="284293"/>
            <a:ext cx="442658" cy="710214"/>
          </a:xfrm>
          <a:prstGeom prst="parallelogram">
            <a:avLst>
              <a:gd name="adj" fmla="val 41471"/>
            </a:avLst>
          </a:prstGeom>
          <a:solidFill>
            <a:srgbClr val="138F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501990" y="2050210"/>
            <a:ext cx="4015663" cy="3383939"/>
            <a:chOff x="1127577" y="1762826"/>
            <a:chExt cx="4998015" cy="4211752"/>
          </a:xfrm>
        </p:grpSpPr>
        <p:sp>
          <p:nvSpPr>
            <p:cNvPr id="19" name="椭圆 18"/>
            <p:cNvSpPr/>
            <p:nvPr/>
          </p:nvSpPr>
          <p:spPr>
            <a:xfrm>
              <a:off x="2522194" y="1762826"/>
              <a:ext cx="3603398" cy="3603398"/>
            </a:xfrm>
            <a:prstGeom prst="ellipse">
              <a:avLst/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评价</a:t>
              </a:r>
              <a:endParaRPr lang="en-US" altLang="zh-CN" sz="3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对象</a:t>
              </a:r>
              <a:endParaRPr lang="en-US" altLang="zh-CN" sz="36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CN" altLang="en-US" sz="3600" dirty="0" smtClean="0">
                  <a:solidFill>
                    <a:schemeClr val="bg1"/>
                  </a:solidFill>
                </a:rPr>
                <a:t>抽取</a:t>
              </a:r>
              <a:endParaRPr lang="zh-CN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 rot="19041623">
              <a:off x="1127577" y="5336403"/>
              <a:ext cx="1900555" cy="638175"/>
            </a:xfrm>
            <a:prstGeom prst="roundRect">
              <a:avLst>
                <a:gd name="adj" fmla="val 50000"/>
              </a:avLst>
            </a:prstGeom>
            <a:solidFill>
              <a:srgbClr val="159FDD">
                <a:alpha val="36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1" name="剪去对角的矩形 20"/>
          <p:cNvSpPr/>
          <p:nvPr/>
        </p:nvSpPr>
        <p:spPr>
          <a:xfrm>
            <a:off x="7228656" y="983174"/>
            <a:ext cx="3143253" cy="377093"/>
          </a:xfrm>
          <a:prstGeom prst="snip2DiagRect">
            <a:avLst/>
          </a:prstGeom>
          <a:noFill/>
          <a:ln w="254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基于</a:t>
            </a:r>
            <a:r>
              <a:rPr lang="zh-CN" altLang="en-US" sz="2400" b="1" kern="0" dirty="0">
                <a:solidFill>
                  <a:schemeClr val="bg1"/>
                </a:solidFill>
                <a:latin typeface="Calibri"/>
                <a:ea typeface="宋体"/>
              </a:rPr>
              <a:t>机器学习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宋体"/>
              </a:rPr>
              <a:t>的方法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09975" y="1678962"/>
            <a:ext cx="6303351" cy="846524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altLang="zh-CN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	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利用统计和机器学习的方式抽取研究对象，一般分为有监督和无监督两种方式。</a:t>
            </a: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09975" y="2771008"/>
            <a:ext cx="6303351" cy="3721232"/>
          </a:xfrm>
          <a:prstGeom prst="rect">
            <a:avLst/>
          </a:prstGeom>
          <a:solidFill>
            <a:srgbClr val="159FDD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Wong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和 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Lam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利用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HMM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来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识别出网页 中的所涉及的商品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属性。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Jakob 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和 </a:t>
            </a:r>
            <a:r>
              <a:rPr lang="en-US" altLang="zh-CN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Gurevych 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利用</a:t>
            </a:r>
            <a:r>
              <a:rPr lang="en-US" altLang="zh-CN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CRP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进行词性标注，在此基础上识别评价对象。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郑敏洁等人</a:t>
            </a:r>
            <a:r>
              <a:rPr lang="zh-CN" altLang="en-US" sz="2400" dirty="0">
                <a:latin typeface="华文细黑" panose="02010600040101010101" pitchFamily="2" charset="-122"/>
                <a:ea typeface="华文细黑" panose="02010600040101010101" pitchFamily="2" charset="-122"/>
              </a:rPr>
              <a:t>提出的基于层叠条件</a:t>
            </a:r>
            <a:r>
              <a:rPr lang="zh-CN" altLang="en-US" sz="2400" dirty="0" smtClean="0">
                <a:latin typeface="华文细黑" panose="02010600040101010101" pitchFamily="2" charset="-122"/>
                <a:ea typeface="华文细黑" panose="02010600040101010101" pitchFamily="2" charset="-122"/>
              </a:rPr>
              <a:t>随机场评价对象抽取方法。</a:t>
            </a:r>
            <a:endParaRPr lang="en-US" altLang="zh-CN" sz="2400" dirty="0" smtClean="0">
              <a:latin typeface="华文细黑" panose="02010600040101010101" pitchFamily="2" charset="-122"/>
              <a:ea typeface="华文细黑" panose="02010600040101010101" pitchFamily="2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zh-CN" altLang="en-US" sz="24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241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答辩">
      <a:majorFont>
        <a:latin typeface="华文细黑"/>
        <a:ea typeface="华文细黑"/>
        <a:cs typeface=""/>
      </a:majorFont>
      <a:minorFont>
        <a:latin typeface="华文细黑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1409</TotalTime>
  <Words>2799</Words>
  <Application>Microsoft Office PowerPoint</Application>
  <PresentationFormat>宽屏</PresentationFormat>
  <Paragraphs>426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等线</vt:lpstr>
      <vt:lpstr>华文细黑</vt:lpstr>
      <vt:lpstr>宋体</vt:lpstr>
      <vt:lpstr>微软雅黑</vt:lpstr>
      <vt:lpstr>造字工房悦黑体验版纤细体</vt:lpstr>
      <vt:lpstr>张海山锐线体简</vt:lpstr>
      <vt:lpstr>Arial</vt:lpstr>
      <vt:lpstr>Calibri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PPTfans网分享</dc:title>
  <dc:subject/>
  <dc:creator/>
  <cp:keywords/>
  <dc:description/>
  <cp:lastModifiedBy>陈 飞宇</cp:lastModifiedBy>
  <cp:revision>185</cp:revision>
  <dcterms:created xsi:type="dcterms:W3CDTF">2016-04-24T08:41:49Z</dcterms:created>
  <dcterms:modified xsi:type="dcterms:W3CDTF">2018-07-10T03:19:46Z</dcterms:modified>
  <cp:category/>
  <cp:contentStatus>www.pptfans.cn下载更多免费模板</cp:contentStatus>
</cp:coreProperties>
</file>