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64" r:id="rId2"/>
    <p:sldId id="274" r:id="rId3"/>
    <p:sldId id="275" r:id="rId4"/>
    <p:sldId id="282" r:id="rId5"/>
    <p:sldId id="276" r:id="rId6"/>
    <p:sldId id="285" r:id="rId7"/>
    <p:sldId id="286" r:id="rId8"/>
    <p:sldId id="287" r:id="rId9"/>
    <p:sldId id="280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CF091D-A4A0-FE4B-A750-E56A17D6AC5F}" v="9" dt="2022-05-06T16:55:00.5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02"/>
    <p:restoredTop sz="96327"/>
  </p:normalViewPr>
  <p:slideViewPr>
    <p:cSldViewPr snapToGrid="0" snapToObjects="1">
      <p:cViewPr varScale="1">
        <p:scale>
          <a:sx n="103" d="100"/>
          <a:sy n="103" d="100"/>
        </p:scale>
        <p:origin x="20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GYUN XIAO" userId="cd493ef9-90d5-42dc-8e60-2d5fafd5c689" providerId="ADAL" clId="{43CF091D-A4A0-FE4B-A750-E56A17D6AC5F}"/>
    <pc:docChg chg="delSld modSld">
      <pc:chgData name="LINGYUN XIAO" userId="cd493ef9-90d5-42dc-8e60-2d5fafd5c689" providerId="ADAL" clId="{43CF091D-A4A0-FE4B-A750-E56A17D6AC5F}" dt="2022-05-06T18:35:52.748" v="21" actId="27918"/>
      <pc:docMkLst>
        <pc:docMk/>
      </pc:docMkLst>
      <pc:sldChg chg="del">
        <pc:chgData name="LINGYUN XIAO" userId="cd493ef9-90d5-42dc-8e60-2d5fafd5c689" providerId="ADAL" clId="{43CF091D-A4A0-FE4B-A750-E56A17D6AC5F}" dt="2022-05-06T15:58:56.874" v="2" actId="2696"/>
        <pc:sldMkLst>
          <pc:docMk/>
          <pc:sldMk cId="3067117508" sldId="258"/>
        </pc:sldMkLst>
      </pc:sldChg>
      <pc:sldChg chg="del">
        <pc:chgData name="LINGYUN XIAO" userId="cd493ef9-90d5-42dc-8e60-2d5fafd5c689" providerId="ADAL" clId="{43CF091D-A4A0-FE4B-A750-E56A17D6AC5F}" dt="2022-05-06T15:58:57.416" v="4" actId="2696"/>
        <pc:sldMkLst>
          <pc:docMk/>
          <pc:sldMk cId="1805527970" sldId="259"/>
        </pc:sldMkLst>
      </pc:sldChg>
      <pc:sldChg chg="del">
        <pc:chgData name="LINGYUN XIAO" userId="cd493ef9-90d5-42dc-8e60-2d5fafd5c689" providerId="ADAL" clId="{43CF091D-A4A0-FE4B-A750-E56A17D6AC5F}" dt="2022-05-06T15:58:57.113" v="3" actId="2696"/>
        <pc:sldMkLst>
          <pc:docMk/>
          <pc:sldMk cId="857588750" sldId="260"/>
        </pc:sldMkLst>
      </pc:sldChg>
      <pc:sldChg chg="del">
        <pc:chgData name="LINGYUN XIAO" userId="cd493ef9-90d5-42dc-8e60-2d5fafd5c689" providerId="ADAL" clId="{43CF091D-A4A0-FE4B-A750-E56A17D6AC5F}" dt="2022-05-06T15:58:56.585" v="1" actId="2696"/>
        <pc:sldMkLst>
          <pc:docMk/>
          <pc:sldMk cId="4015498116" sldId="261"/>
        </pc:sldMkLst>
      </pc:sldChg>
      <pc:sldChg chg="del">
        <pc:chgData name="LINGYUN XIAO" userId="cd493ef9-90d5-42dc-8e60-2d5fafd5c689" providerId="ADAL" clId="{43CF091D-A4A0-FE4B-A750-E56A17D6AC5F}" dt="2022-05-06T15:58:59.840" v="5" actId="2696"/>
        <pc:sldMkLst>
          <pc:docMk/>
          <pc:sldMk cId="2567862004" sldId="266"/>
        </pc:sldMkLst>
      </pc:sldChg>
      <pc:sldChg chg="del">
        <pc:chgData name="LINGYUN XIAO" userId="cd493ef9-90d5-42dc-8e60-2d5fafd5c689" providerId="ADAL" clId="{43CF091D-A4A0-FE4B-A750-E56A17D6AC5F}" dt="2022-05-06T15:58:55.502" v="0" actId="2696"/>
        <pc:sldMkLst>
          <pc:docMk/>
          <pc:sldMk cId="745529964" sldId="268"/>
        </pc:sldMkLst>
      </pc:sldChg>
      <pc:sldChg chg="modSp mod">
        <pc:chgData name="LINGYUN XIAO" userId="cd493ef9-90d5-42dc-8e60-2d5fafd5c689" providerId="ADAL" clId="{43CF091D-A4A0-FE4B-A750-E56A17D6AC5F}" dt="2022-05-06T18:35:52.748" v="21" actId="27918"/>
        <pc:sldMkLst>
          <pc:docMk/>
          <pc:sldMk cId="558207281" sldId="286"/>
        </pc:sldMkLst>
        <pc:graphicFrameChg chg="mod">
          <ac:chgData name="LINGYUN XIAO" userId="cd493ef9-90d5-42dc-8e60-2d5fafd5c689" providerId="ADAL" clId="{43CF091D-A4A0-FE4B-A750-E56A17D6AC5F}" dt="2022-05-06T16:55:00.580" v="19" actId="20577"/>
          <ac:graphicFrameMkLst>
            <pc:docMk/>
            <pc:sldMk cId="558207281" sldId="286"/>
            <ac:graphicFrameMk id="7" creationId="{3366AAB9-D322-02BD-E552-5DC296E3B826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altLang="zh-CN" dirty="0"/>
              <a:t>Balanced Score of different methods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 other operation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LG+CT</c:v>
                </c:pt>
                <c:pt idx="1">
                  <c:v>NN +CT</c:v>
                </c:pt>
                <c:pt idx="2">
                  <c:v>LG+CT+Clinical</c:v>
                </c:pt>
                <c:pt idx="3">
                  <c:v>NN+CT+Clinical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51</c:v>
                </c:pt>
                <c:pt idx="1">
                  <c:v>50</c:v>
                </c:pt>
                <c:pt idx="2">
                  <c:v>54</c:v>
                </c:pt>
                <c:pt idx="3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CD-44B6-B761-E0C1BD32AC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Upsample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LG+CT</c:v>
                </c:pt>
                <c:pt idx="1">
                  <c:v>NN +CT</c:v>
                </c:pt>
                <c:pt idx="2">
                  <c:v>LG+CT+Clinical</c:v>
                </c:pt>
                <c:pt idx="3">
                  <c:v>NN+CT+Clinical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60</c:v>
                </c:pt>
                <c:pt idx="1">
                  <c:v>63</c:v>
                </c:pt>
                <c:pt idx="2">
                  <c:v>73</c:v>
                </c:pt>
                <c:pt idx="3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6CD-44B6-B761-E0C1BD32AC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Undersample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LG+CT</c:v>
                </c:pt>
                <c:pt idx="1">
                  <c:v>NN +CT</c:v>
                </c:pt>
                <c:pt idx="2">
                  <c:v>LG+CT+Clinical</c:v>
                </c:pt>
                <c:pt idx="3">
                  <c:v>NN+CT+Clinical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55</c:v>
                </c:pt>
                <c:pt idx="1">
                  <c:v>62</c:v>
                </c:pt>
                <c:pt idx="2">
                  <c:v>72</c:v>
                </c:pt>
                <c:pt idx="3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6CD-44B6-B761-E0C1BD32AC1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Focal loss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LG+CT</c:v>
                </c:pt>
                <c:pt idx="1">
                  <c:v>NN +CT</c:v>
                </c:pt>
                <c:pt idx="2">
                  <c:v>LG+CT+Clinical</c:v>
                </c:pt>
                <c:pt idx="3">
                  <c:v>NN+CT+Clinical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1">
                  <c:v>63</c:v>
                </c:pt>
                <c:pt idx="3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6CD-44B6-B761-E0C1BD32AC1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39053871"/>
        <c:axId val="939171887"/>
      </c:barChart>
      <c:catAx>
        <c:axId val="9390538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939171887"/>
        <c:crosses val="autoZero"/>
        <c:auto val="1"/>
        <c:lblAlgn val="ctr"/>
        <c:lblOffset val="100"/>
        <c:noMultiLvlLbl val="0"/>
      </c:catAx>
      <c:valAx>
        <c:axId val="939171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9390538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E03F8B-A50D-DE44-9304-39C43FB3C5B0}" type="datetimeFigureOut">
              <a:rPr lang="en-US" smtClean="0"/>
              <a:t>5/6/22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51AFC-CD2E-5241-A5F6-3092FE774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24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alphaModFix amt="50344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>
            <a:extLst>
              <a:ext uri="{FF2B5EF4-FFF2-40B4-BE49-F238E27FC236}">
                <a16:creationId xmlns:a16="http://schemas.microsoft.com/office/drawing/2014/main" id="{3F103DCA-791F-6E43-9621-0FFA8B5440FF}"/>
              </a:ext>
            </a:extLst>
          </p:cNvPr>
          <p:cNvSpPr/>
          <p:nvPr userDrawn="1"/>
        </p:nvSpPr>
        <p:spPr>
          <a:xfrm>
            <a:off x="0" y="0"/>
            <a:ext cx="10464798" cy="6858000"/>
          </a:xfrm>
          <a:custGeom>
            <a:avLst/>
            <a:gdLst>
              <a:gd name="connsiteX0" fmla="*/ 0 w 10464798"/>
              <a:gd name="connsiteY0" fmla="*/ 0 h 6858000"/>
              <a:gd name="connsiteX1" fmla="*/ 406398 w 10464798"/>
              <a:gd name="connsiteY1" fmla="*/ 0 h 6858000"/>
              <a:gd name="connsiteX2" fmla="*/ 5498904 w 10464798"/>
              <a:gd name="connsiteY2" fmla="*/ 0 h 6858000"/>
              <a:gd name="connsiteX3" fmla="*/ 5850595 w 10464798"/>
              <a:gd name="connsiteY3" fmla="*/ 0 h 6858000"/>
              <a:gd name="connsiteX4" fmla="*/ 10464798 w 10464798"/>
              <a:gd name="connsiteY4" fmla="*/ 0 h 6858000"/>
              <a:gd name="connsiteX5" fmla="*/ 8809500 w 10464798"/>
              <a:gd name="connsiteY5" fmla="*/ 6858000 h 6858000"/>
              <a:gd name="connsiteX6" fmla="*/ 5850595 w 10464798"/>
              <a:gd name="connsiteY6" fmla="*/ 6858000 h 6858000"/>
              <a:gd name="connsiteX7" fmla="*/ 3843605 w 10464798"/>
              <a:gd name="connsiteY7" fmla="*/ 6858000 h 6858000"/>
              <a:gd name="connsiteX8" fmla="*/ 406398 w 10464798"/>
              <a:gd name="connsiteY8" fmla="*/ 6858000 h 6858000"/>
              <a:gd name="connsiteX9" fmla="*/ 0 w 10464798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64798" h="6858000">
                <a:moveTo>
                  <a:pt x="0" y="0"/>
                </a:moveTo>
                <a:lnTo>
                  <a:pt x="406398" y="0"/>
                </a:lnTo>
                <a:lnTo>
                  <a:pt x="5498904" y="0"/>
                </a:lnTo>
                <a:lnTo>
                  <a:pt x="5850595" y="0"/>
                </a:lnTo>
                <a:lnTo>
                  <a:pt x="10464798" y="0"/>
                </a:lnTo>
                <a:lnTo>
                  <a:pt x="8809500" y="6858000"/>
                </a:lnTo>
                <a:lnTo>
                  <a:pt x="5850595" y="6858000"/>
                </a:lnTo>
                <a:lnTo>
                  <a:pt x="3843605" y="6858000"/>
                </a:lnTo>
                <a:lnTo>
                  <a:pt x="40639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F30CB89-B116-1D4B-8AD1-C133BD4A21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74966"/>
            <a:ext cx="7530353" cy="1154162"/>
          </a:xfrm>
        </p:spPr>
        <p:txBody>
          <a:bodyPr rIns="182880" bIns="0" anchor="b" anchorCtr="0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presentation title in title or sentence case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F70F15D-372D-5B45-92B4-1B626E0FC12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3429374"/>
            <a:ext cx="6159500" cy="410882"/>
          </a:xfrm>
        </p:spPr>
        <p:txBody>
          <a:bodyPr/>
          <a:lstStyle>
            <a:lvl1pPr marL="0" indent="0">
              <a:buNone/>
              <a:defRPr sz="2300">
                <a:ln>
                  <a:noFill/>
                </a:ln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subtitle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378D8B-ED2A-3D41-92FB-40BA9FA8CC56}"/>
              </a:ext>
            </a:extLst>
          </p:cNvPr>
          <p:cNvSpPr/>
          <p:nvPr userDrawn="1"/>
        </p:nvSpPr>
        <p:spPr>
          <a:xfrm>
            <a:off x="457200" y="3182248"/>
            <a:ext cx="471523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995C957-CDB9-C342-8243-6F7D038511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6231067"/>
            <a:ext cx="7530353" cy="295466"/>
          </a:xfrm>
        </p:spPr>
        <p:txBody>
          <a:bodyPr bIns="0" anchor="b" anchorCtr="0"/>
          <a:lstStyle>
            <a:lvl1pPr marL="0" indent="0">
              <a:buNone/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name, position, unit/faculty</a:t>
            </a:r>
          </a:p>
        </p:txBody>
      </p:sp>
    </p:spTree>
    <p:extLst>
      <p:ext uri="{BB962C8B-B14F-4D97-AF65-F5344CB8AC3E}">
        <p14:creationId xmlns:p14="http://schemas.microsoft.com/office/powerpoint/2010/main" val="4126455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5A38DE-B4F5-9E44-95BA-B5201705143C}"/>
              </a:ext>
            </a:extLst>
          </p:cNvPr>
          <p:cNvSpPr/>
          <p:nvPr userDrawn="1"/>
        </p:nvSpPr>
        <p:spPr>
          <a:xfrm>
            <a:off x="0" y="-9939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D11A7E0-5739-204C-9014-DB43944F2D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57092" y="2911281"/>
            <a:ext cx="3077817" cy="103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835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5A38DE-B4F5-9E44-95BA-B5201705143C}"/>
              </a:ext>
            </a:extLst>
          </p:cNvPr>
          <p:cNvSpPr/>
          <p:nvPr userDrawn="1"/>
        </p:nvSpPr>
        <p:spPr>
          <a:xfrm>
            <a:off x="0" y="-9939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D11A7E0-5739-204C-9014-DB43944F2D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57092" y="2911281"/>
            <a:ext cx="3077817" cy="103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615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_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DFC75F-7C56-4347-B180-B45A7C3C2BFE}"/>
              </a:ext>
            </a:extLst>
          </p:cNvPr>
          <p:cNvSpPr/>
          <p:nvPr userDrawn="1"/>
        </p:nvSpPr>
        <p:spPr>
          <a:xfrm>
            <a:off x="495300" y="1625704"/>
            <a:ext cx="471523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B8662E-61A8-0447-B3BD-A6CA86FA07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5300" y="457200"/>
            <a:ext cx="10668000" cy="1066800"/>
          </a:xfrm>
        </p:spPr>
        <p:txBody>
          <a:bodyPr bIns="0" anchor="b" anchorCtr="0">
            <a:normAutofit/>
          </a:bodyPr>
          <a:lstStyle>
            <a:lvl1pPr marL="0" indent="0">
              <a:buNone/>
              <a:defRPr sz="34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>
              <a:defRPr sz="3200" b="1"/>
            </a:lvl2pPr>
            <a:lvl3pPr>
              <a:defRPr sz="3200" b="1"/>
            </a:lvl3pPr>
            <a:lvl4pPr>
              <a:defRPr sz="3200" b="1"/>
            </a:lvl4pPr>
            <a:lvl5pPr>
              <a:defRPr sz="3200" b="1"/>
            </a:lvl5pPr>
          </a:lstStyle>
          <a:p>
            <a:pPr lvl="0"/>
            <a:r>
              <a:rPr lang="en-US" dirty="0"/>
              <a:t>Insert slide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33615FB-E867-334E-BB0E-3B18A265957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485900" y="1840447"/>
            <a:ext cx="9677400" cy="4446053"/>
          </a:xfrm>
        </p:spPr>
        <p:txBody>
          <a:bodyPr>
            <a:normAutofit/>
          </a:bodyPr>
          <a:lstStyle>
            <a:lvl1pPr marL="228600" indent="-228600">
              <a:buFont typeface="Arial" panose="020B0604020202020204" pitchFamily="34" charset="0"/>
              <a:buChar char="•"/>
              <a:tabLst/>
              <a:defRPr sz="2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Bulleted list</a:t>
            </a:r>
          </a:p>
          <a:p>
            <a:pPr lvl="0"/>
            <a:r>
              <a:rPr lang="en-US" dirty="0"/>
              <a:t>Bulleted list</a:t>
            </a:r>
          </a:p>
          <a:p>
            <a:pPr lvl="0"/>
            <a:r>
              <a:rPr lang="en-US" dirty="0"/>
              <a:t>Bulleted list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3A315EF-C99D-DF4A-94FC-CDB4F9DECB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498902"/>
            <a:ext cx="6345327" cy="350865"/>
          </a:xfrm>
          <a:solidFill>
            <a:schemeClr val="accent1"/>
          </a:solidFill>
          <a:ln>
            <a:noFill/>
          </a:ln>
        </p:spPr>
        <p:txBody>
          <a:bodyPr wrap="none" lIns="274320" tIns="64008" rIns="91440" bIns="91440" anchor="ctr" anchorCtr="0">
            <a:sp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Insert presentation topic or department/unit name (text box will expand to fit)</a:t>
            </a:r>
          </a:p>
        </p:txBody>
      </p:sp>
    </p:spTree>
    <p:extLst>
      <p:ext uri="{BB962C8B-B14F-4D97-AF65-F5344CB8AC3E}">
        <p14:creationId xmlns:p14="http://schemas.microsoft.com/office/powerpoint/2010/main" val="267513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2969AA8-F260-814E-8CAE-0885CD16F631}"/>
              </a:ext>
            </a:extLst>
          </p:cNvPr>
          <p:cNvSpPr/>
          <p:nvPr userDrawn="1"/>
        </p:nvSpPr>
        <p:spPr>
          <a:xfrm>
            <a:off x="457200" y="1331912"/>
            <a:ext cx="471523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E1FABA2-FABA-3440-A94D-5A89C703D9C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702135"/>
            <a:ext cx="10896600" cy="517065"/>
          </a:xfrm>
        </p:spPr>
        <p:txBody>
          <a:bodyPr bIns="0" anchor="b" anchorCtr="0"/>
          <a:lstStyle>
            <a:lvl1pPr marL="0" indent="0">
              <a:buNone/>
              <a:defRPr sz="3400" b="1"/>
            </a:lvl1pPr>
          </a:lstStyle>
          <a:p>
            <a:pPr lvl="0"/>
            <a:r>
              <a:rPr lang="en-US" dirty="0"/>
              <a:t>Insert slide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BF89922-C537-DD47-8C8F-19B8B33E65F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24000" y="1524000"/>
            <a:ext cx="9829800" cy="4648200"/>
          </a:xfrm>
        </p:spPr>
        <p:txBody>
          <a:bodyPr/>
          <a:lstStyle/>
          <a:p>
            <a:pPr lvl="0"/>
            <a:r>
              <a:rPr lang="en-US" dirty="0"/>
              <a:t>Bulleted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7E8CB17-529B-9C4F-B120-C1236DEE81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534055"/>
            <a:ext cx="4460516" cy="323165"/>
          </a:xfrm>
          <a:solidFill>
            <a:schemeClr val="accent1"/>
          </a:solidFill>
        </p:spPr>
        <p:txBody>
          <a:bodyPr wrap="none" lIns="274320" tIns="64008" rIns="274320" bIns="64008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presentation topic or department/unit name</a:t>
            </a:r>
          </a:p>
        </p:txBody>
      </p:sp>
    </p:spTree>
    <p:extLst>
      <p:ext uri="{BB962C8B-B14F-4D97-AF65-F5344CB8AC3E}">
        <p14:creationId xmlns:p14="http://schemas.microsoft.com/office/powerpoint/2010/main" val="3626283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2969AA8-F260-814E-8CAE-0885CD16F631}"/>
              </a:ext>
            </a:extLst>
          </p:cNvPr>
          <p:cNvSpPr/>
          <p:nvPr userDrawn="1"/>
        </p:nvSpPr>
        <p:spPr>
          <a:xfrm>
            <a:off x="457200" y="1331912"/>
            <a:ext cx="471523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E1FABA2-FABA-3440-A94D-5A89C703D9C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702135"/>
            <a:ext cx="10896600" cy="517065"/>
          </a:xfrm>
        </p:spPr>
        <p:txBody>
          <a:bodyPr bIns="0" anchor="b" anchorCtr="0"/>
          <a:lstStyle>
            <a:lvl1pPr marL="0" indent="0">
              <a:buNone/>
              <a:defRPr sz="3400" b="1"/>
            </a:lvl1pPr>
          </a:lstStyle>
          <a:p>
            <a:pPr lvl="0"/>
            <a:r>
              <a:rPr lang="en-US" dirty="0"/>
              <a:t>Insert slide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BF89922-C537-DD47-8C8F-19B8B33E65F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24000" y="1524000"/>
            <a:ext cx="4724400" cy="4648200"/>
          </a:xfrm>
        </p:spPr>
        <p:txBody>
          <a:bodyPr/>
          <a:lstStyle/>
          <a:p>
            <a:pPr lvl="0"/>
            <a:r>
              <a:rPr lang="en-US" dirty="0"/>
              <a:t>Bulleted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7E8CB17-529B-9C4F-B120-C1236DEE81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534055"/>
            <a:ext cx="4460516" cy="323165"/>
          </a:xfrm>
          <a:solidFill>
            <a:schemeClr val="accent1"/>
          </a:solidFill>
        </p:spPr>
        <p:txBody>
          <a:bodyPr wrap="none" lIns="274320" tIns="64008" rIns="274320" bIns="64008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presentation topic or department/unit name</a:t>
            </a:r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E2D8BB4A-46A4-1343-BA88-41D2E1C0EA50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438900" y="1524000"/>
            <a:ext cx="4914900" cy="4648200"/>
          </a:xfrm>
        </p:spPr>
        <p:txBody>
          <a:bodyPr/>
          <a:lstStyle/>
          <a:p>
            <a:pPr lvl="0"/>
            <a:r>
              <a:rPr lang="en-US" dirty="0"/>
              <a:t>Bulleted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5788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E1FABA2-FABA-3440-A94D-5A89C703D9C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702135"/>
            <a:ext cx="10896600" cy="517065"/>
          </a:xfrm>
        </p:spPr>
        <p:txBody>
          <a:bodyPr bIns="0" anchor="b" anchorCtr="0"/>
          <a:lstStyle>
            <a:lvl1pPr marL="0" indent="0">
              <a:buNone/>
              <a:defRPr sz="3400" b="1"/>
            </a:lvl1pPr>
          </a:lstStyle>
          <a:p>
            <a:pPr lvl="0"/>
            <a:r>
              <a:rPr lang="en-US" dirty="0"/>
              <a:t>Insert slide 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7E8CB17-529B-9C4F-B120-C1236DEE81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534055"/>
            <a:ext cx="4460516" cy="323165"/>
          </a:xfrm>
          <a:solidFill>
            <a:schemeClr val="accent1"/>
          </a:solidFill>
        </p:spPr>
        <p:txBody>
          <a:bodyPr wrap="none" lIns="274320" tIns="64008" rIns="274320" bIns="64008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presentation topic or department/unit name</a:t>
            </a:r>
          </a:p>
        </p:txBody>
      </p:sp>
      <p:sp>
        <p:nvSpPr>
          <p:cNvPr id="7" name="Chart Placeholder 11">
            <a:extLst>
              <a:ext uri="{FF2B5EF4-FFF2-40B4-BE49-F238E27FC236}">
                <a16:creationId xmlns:a16="http://schemas.microsoft.com/office/drawing/2014/main" id="{8C3425D9-7762-3940-B7DA-B13EC3E058BA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1524000" y="1523999"/>
            <a:ext cx="9829800" cy="4631865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1902739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C8FC7EDF-D625-4640-AF06-22ADBDC8C8C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457200" y="1530523"/>
            <a:ext cx="5429250" cy="4641677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3" name="Chart Placeholder 11">
            <a:extLst>
              <a:ext uri="{FF2B5EF4-FFF2-40B4-BE49-F238E27FC236}">
                <a16:creationId xmlns:a16="http://schemas.microsoft.com/office/drawing/2014/main" id="{8C45FAA6-1118-A24C-9C61-949F410E7C81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6438900" y="1530523"/>
            <a:ext cx="4914900" cy="4641677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AAC151D-07AB-FC47-91C2-71EF7D893F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702135"/>
            <a:ext cx="10896600" cy="517065"/>
          </a:xfrm>
        </p:spPr>
        <p:txBody>
          <a:bodyPr bIns="0" anchor="b" anchorCtr="0"/>
          <a:lstStyle>
            <a:lvl1pPr marL="0" indent="0">
              <a:buNone/>
              <a:defRPr sz="3400" b="1"/>
            </a:lvl1pPr>
          </a:lstStyle>
          <a:p>
            <a:pPr lvl="0"/>
            <a:r>
              <a:rPr lang="en-US" dirty="0"/>
              <a:t>Insert slide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2437A76B-A3F1-E24A-9B72-37AC8087EC1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6534835"/>
            <a:ext cx="4460516" cy="323165"/>
          </a:xfrm>
          <a:solidFill>
            <a:schemeClr val="accent1"/>
          </a:solidFill>
        </p:spPr>
        <p:txBody>
          <a:bodyPr wrap="none" lIns="274320" tIns="64008" rIns="274320" bIns="64008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presentation topic or department/unit name</a:t>
            </a:r>
          </a:p>
        </p:txBody>
      </p:sp>
    </p:spTree>
    <p:extLst>
      <p:ext uri="{BB962C8B-B14F-4D97-AF65-F5344CB8AC3E}">
        <p14:creationId xmlns:p14="http://schemas.microsoft.com/office/powerpoint/2010/main" val="1686395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200CC43E-DAB5-6045-A3FC-1B1B9D6DFFEB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1524000" y="1524000"/>
            <a:ext cx="9829800" cy="34163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Insert table	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2287AC25-0100-3142-B34F-E0142B8FC65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02135"/>
            <a:ext cx="10896600" cy="517065"/>
          </a:xfrm>
        </p:spPr>
        <p:txBody>
          <a:bodyPr bIns="0" anchor="b" anchorCtr="0"/>
          <a:lstStyle>
            <a:lvl1pPr marL="0" indent="0">
              <a:buNone/>
              <a:defRPr sz="3400" b="1"/>
            </a:lvl1pPr>
          </a:lstStyle>
          <a:p>
            <a:pPr lvl="0"/>
            <a:r>
              <a:rPr lang="en-US" dirty="0"/>
              <a:t>Insert slide title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A0123EED-038F-7B4A-92A4-A606571FF59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534835"/>
            <a:ext cx="4460516" cy="323165"/>
          </a:xfrm>
          <a:solidFill>
            <a:schemeClr val="accent1"/>
          </a:solidFill>
        </p:spPr>
        <p:txBody>
          <a:bodyPr wrap="none" lIns="274320" tIns="64008" rIns="274320" bIns="64008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presentation topic or department/unit name</a:t>
            </a:r>
          </a:p>
        </p:txBody>
      </p:sp>
    </p:spTree>
    <p:extLst>
      <p:ext uri="{BB962C8B-B14F-4D97-AF65-F5344CB8AC3E}">
        <p14:creationId xmlns:p14="http://schemas.microsoft.com/office/powerpoint/2010/main" val="211924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5D868577-B206-C94D-AA90-90C71CB8AC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479"/>
          <a:stretch/>
        </p:blipFill>
        <p:spPr>
          <a:xfrm>
            <a:off x="0" y="0"/>
            <a:ext cx="116459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926B1D-2681-6D40-953A-D41E624A2187}"/>
              </a:ext>
            </a:extLst>
          </p:cNvPr>
          <p:cNvSpPr/>
          <p:nvPr userDrawn="1"/>
        </p:nvSpPr>
        <p:spPr>
          <a:xfrm>
            <a:off x="469900" y="1104900"/>
            <a:ext cx="10210800" cy="464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E03CA24-9885-1040-8F44-442885BF8E2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65200" y="3128918"/>
            <a:ext cx="9080500" cy="600164"/>
          </a:xfrm>
        </p:spPr>
        <p:txBody>
          <a:bodyPr bIns="0" anchor="ctr" anchorCtr="0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892427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19960-C592-024C-8B94-896ABF102E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528435"/>
            <a:ext cx="4460516" cy="344710"/>
          </a:xfrm>
        </p:spPr>
        <p:txBody>
          <a:bodyPr wrap="none" tIns="64008" bIns="64008"/>
          <a:lstStyle/>
          <a:p>
            <a:r>
              <a:rPr lang="en-US" dirty="0"/>
              <a:t>Insert presentation topic or department/unit name</a:t>
            </a:r>
          </a:p>
        </p:txBody>
      </p:sp>
    </p:spTree>
    <p:extLst>
      <p:ext uri="{BB962C8B-B14F-4D97-AF65-F5344CB8AC3E}">
        <p14:creationId xmlns:p14="http://schemas.microsoft.com/office/powerpoint/2010/main" val="1420361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21CCA-1EB8-EE46-B4BA-5F3D975754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528435"/>
            <a:ext cx="4460516" cy="344710"/>
          </a:xfrm>
        </p:spPr>
        <p:txBody>
          <a:bodyPr wrap="none" tIns="64008" bIns="64008"/>
          <a:lstStyle/>
          <a:p>
            <a:r>
              <a:rPr lang="en-US" dirty="0"/>
              <a:t>Insert presentation topic or department/unit name</a:t>
            </a:r>
          </a:p>
        </p:txBody>
      </p:sp>
    </p:spTree>
    <p:extLst>
      <p:ext uri="{BB962C8B-B14F-4D97-AF65-F5344CB8AC3E}">
        <p14:creationId xmlns:p14="http://schemas.microsoft.com/office/powerpoint/2010/main" val="649504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0455"/>
            <a:ext cx="10896600" cy="517065"/>
          </a:xfrm>
          <a:prstGeom prst="rect">
            <a:avLst/>
          </a:prstGeom>
        </p:spPr>
        <p:txBody>
          <a:bodyPr vert="horz" wrap="square" lIns="0" tIns="45720" rIns="91440" bIns="0" rtlCol="0" anchor="b" anchorCtr="0">
            <a:sp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10896600" cy="1775358"/>
          </a:xfrm>
          <a:prstGeom prst="rect">
            <a:avLst/>
          </a:prstGeom>
        </p:spPr>
        <p:txBody>
          <a:bodyPr vert="horz" wrap="square" lIns="0" tIns="45720" rIns="91440" bIns="45720" rtlCol="0">
            <a:sp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43580"/>
            <a:ext cx="1116106" cy="314420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274320" tIns="45720" rIns="274320" bIns="45720" rtlCol="0" anchor="ctr">
            <a:spAutoFit/>
          </a:bodyPr>
          <a:lstStyle>
            <a:lvl1pPr algn="l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0EB5E6-54D5-9945-8BFD-BD46E279442E}"/>
              </a:ext>
            </a:extLst>
          </p:cNvPr>
          <p:cNvSpPr/>
          <p:nvPr userDrawn="1"/>
        </p:nvSpPr>
        <p:spPr>
          <a:xfrm>
            <a:off x="11647553" y="0"/>
            <a:ext cx="57064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2794618-AA7B-F040-BD0B-B97556AA7FE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704812" y="222225"/>
            <a:ext cx="456122" cy="71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7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5" r:id="rId3"/>
    <p:sldLayoutId id="2147483676" r:id="rId4"/>
    <p:sldLayoutId id="2147483672" r:id="rId5"/>
    <p:sldLayoutId id="2147483673" r:id="rId6"/>
    <p:sldLayoutId id="2147483663" r:id="rId7"/>
    <p:sldLayoutId id="2147483666" r:id="rId8"/>
    <p:sldLayoutId id="2147483667" r:id="rId9"/>
    <p:sldLayoutId id="2147483677" r:id="rId10"/>
    <p:sldLayoutId id="2147483678" r:id="rId11"/>
    <p:sldLayoutId id="214748367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chemeClr val="tx1">
              <a:lumMod val="90000"/>
              <a:lumOff val="1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>
              <a:lumMod val="90000"/>
              <a:lumOff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90000"/>
              <a:lumOff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90000"/>
              <a:lumOff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90000"/>
              <a:lumOff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2" userDrawn="1">
          <p15:clr>
            <a:srgbClr val="F26B43"/>
          </p15:clr>
        </p15:guide>
        <p15:guide id="2" pos="72" userDrawn="1">
          <p15:clr>
            <a:srgbClr val="F26B43"/>
          </p15:clr>
        </p15:guide>
        <p15:guide id="3" pos="7608" userDrawn="1">
          <p15:clr>
            <a:srgbClr val="F26B43"/>
          </p15:clr>
        </p15:guide>
        <p15:guide id="4" orient="horz" pos="4248" userDrawn="1">
          <p15:clr>
            <a:srgbClr val="F26B43"/>
          </p15:clr>
        </p15:guide>
        <p15:guide id="5" pos="288" userDrawn="1">
          <p15:clr>
            <a:srgbClr val="F26B43"/>
          </p15:clr>
        </p15:guide>
        <p15:guide id="6" orient="horz" pos="768" userDrawn="1">
          <p15:clr>
            <a:srgbClr val="F26B43"/>
          </p15:clr>
        </p15:guide>
        <p15:guide id="7" orient="horz" pos="960" userDrawn="1">
          <p15:clr>
            <a:srgbClr val="F26B43"/>
          </p15:clr>
        </p15:guide>
        <p15:guide id="8" orient="horz" pos="1152" userDrawn="1">
          <p15:clr>
            <a:srgbClr val="F26B43"/>
          </p15:clr>
        </p15:guide>
        <p15:guide id="9" orient="horz" pos="3888" userDrawn="1">
          <p15:clr>
            <a:srgbClr val="F26B43"/>
          </p15:clr>
        </p15:guide>
        <p15:guide id="10" pos="9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CE6318-1546-554F-A308-60C8843C8D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2428964"/>
            <a:ext cx="7530353" cy="600164"/>
          </a:xfrm>
        </p:spPr>
        <p:txBody>
          <a:bodyPr/>
          <a:lstStyle/>
          <a:p>
            <a:r>
              <a:rPr lang="en-US" dirty="0"/>
              <a:t>CS760 Final</a:t>
            </a:r>
            <a:r>
              <a:rPr lang="en-US" altLang="zh-CN" dirty="0"/>
              <a:t>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F5AA5-6B7D-494F-9865-F7AB9EBC7A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" y="4179555"/>
            <a:ext cx="6159500" cy="410882"/>
          </a:xfrm>
        </p:spPr>
        <p:txBody>
          <a:bodyPr/>
          <a:lstStyle/>
          <a:p>
            <a:r>
              <a:rPr lang="en-US" dirty="0" err="1"/>
              <a:t>Lingyun</a:t>
            </a:r>
            <a:r>
              <a:rPr lang="en-US" dirty="0"/>
              <a:t> Xiao &amp; Deming Lu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38D1698-D3C4-53B5-B7AA-1B1AC901EF08}"/>
              </a:ext>
            </a:extLst>
          </p:cNvPr>
          <p:cNvSpPr txBox="1">
            <a:spLocks/>
          </p:cNvSpPr>
          <p:nvPr/>
        </p:nvSpPr>
        <p:spPr>
          <a:xfrm>
            <a:off x="609600" y="3581774"/>
            <a:ext cx="6159500" cy="410882"/>
          </a:xfrm>
          <a:prstGeom prst="rect">
            <a:avLst/>
          </a:prstGeom>
        </p:spPr>
        <p:txBody>
          <a:bodyPr vert="horz" wrap="square" lIns="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00" kern="1200">
                <a:ln>
                  <a:noFill/>
                </a:ln>
                <a:solidFill>
                  <a:schemeClr val="tx1">
                    <a:lumMod val="25000"/>
                    <a:lumOff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CS760</a:t>
            </a:r>
          </a:p>
        </p:txBody>
      </p:sp>
    </p:spTree>
    <p:extLst>
      <p:ext uri="{BB962C8B-B14F-4D97-AF65-F5344CB8AC3E}">
        <p14:creationId xmlns:p14="http://schemas.microsoft.com/office/powerpoint/2010/main" val="3541389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7772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C50233-2E40-8A4E-9AFC-1A0B8C3729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95300" y="873344"/>
            <a:ext cx="10668000" cy="1242839"/>
          </a:xfrm>
        </p:spPr>
        <p:txBody>
          <a:bodyPr>
            <a:normAutofit/>
          </a:bodyPr>
          <a:lstStyle/>
          <a:p>
            <a:r>
              <a:rPr lang="en-US" sz="6000" dirty="0"/>
              <a:t>Goal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6CC8D-7786-364A-9D31-6F83D07916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0303" y="1956147"/>
            <a:ext cx="9677400" cy="4446053"/>
          </a:xfrm>
        </p:spPr>
        <p:txBody>
          <a:bodyPr/>
          <a:lstStyle/>
          <a:p>
            <a:r>
              <a:rPr lang="en-US" altLang="zh-CN" sz="3200" dirty="0"/>
              <a:t>Predict adverse clinical outcomes using CT data</a:t>
            </a:r>
          </a:p>
          <a:p>
            <a:r>
              <a:rPr lang="en-US" altLang="zh-CN" sz="3200" dirty="0"/>
              <a:t>Explore how predictions improve when we use Clinical data in addition to CT data</a:t>
            </a:r>
          </a:p>
          <a:p>
            <a:r>
              <a:rPr lang="en-US" altLang="zh-CN" sz="3200" dirty="0"/>
              <a:t>Derive a patient’s biological age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5519D-6EB7-744E-A622-C40E6CBC45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628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C50233-2E40-8A4E-9AFC-1A0B8C3729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95300" y="873344"/>
            <a:ext cx="10668000" cy="1242839"/>
          </a:xfrm>
        </p:spPr>
        <p:txBody>
          <a:bodyPr>
            <a:normAutofit/>
          </a:bodyPr>
          <a:lstStyle/>
          <a:p>
            <a:r>
              <a:rPr lang="en-US" sz="6000" dirty="0"/>
              <a:t>Data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6CC8D-7786-364A-9D31-6F83D07916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5300" y="2612571"/>
            <a:ext cx="9043385" cy="3670197"/>
          </a:xfrm>
        </p:spPr>
        <p:txBody>
          <a:bodyPr/>
          <a:lstStyle/>
          <a:p>
            <a:r>
              <a:rPr lang="en-US" altLang="zh-CN" sz="3200" dirty="0"/>
              <a:t>Drop Missing Value</a:t>
            </a:r>
          </a:p>
          <a:p>
            <a:r>
              <a:rPr lang="en-US" altLang="zh-CN" sz="3200" dirty="0"/>
              <a:t>Categorical features-&gt; binary value</a:t>
            </a:r>
          </a:p>
          <a:p>
            <a:r>
              <a:rPr lang="en-US" altLang="zh-CN" sz="3200" dirty="0"/>
              <a:t>Numerical features -&gt; min max normalization</a:t>
            </a:r>
          </a:p>
          <a:p>
            <a:r>
              <a:rPr lang="en-US" altLang="zh-CN" sz="3200" dirty="0"/>
              <a:t>Split- train and test set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5519D-6EB7-744E-A622-C40E6CBC45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33DBDEBB-A597-D2FB-A3F0-5D312756E6BF}"/>
              </a:ext>
            </a:extLst>
          </p:cNvPr>
          <p:cNvSpPr txBox="1">
            <a:spLocks/>
          </p:cNvSpPr>
          <p:nvPr/>
        </p:nvSpPr>
        <p:spPr>
          <a:xfrm>
            <a:off x="495300" y="1324635"/>
            <a:ext cx="10668000" cy="1583095"/>
          </a:xfrm>
          <a:prstGeom prst="rect">
            <a:avLst/>
          </a:prstGeom>
        </p:spPr>
        <p:txBody>
          <a:bodyPr vert="horz" wrap="square" lIns="0" tIns="45720" rIns="91440" bIns="0" rtlCol="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400" b="1" kern="12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b="1" kern="12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b="1" kern="12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b="1" kern="12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b="1" kern="12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Preprocess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831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C50233-2E40-8A4E-9AFC-1A0B8C3729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95300" y="873344"/>
            <a:ext cx="10668000" cy="1242839"/>
          </a:xfrm>
        </p:spPr>
        <p:txBody>
          <a:bodyPr>
            <a:normAutofit/>
          </a:bodyPr>
          <a:lstStyle/>
          <a:p>
            <a:r>
              <a:rPr lang="en-US" sz="6000" dirty="0"/>
              <a:t>Data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6CC8D-7786-364A-9D31-6F83D07916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5298" y="3614369"/>
            <a:ext cx="9043385" cy="3670197"/>
          </a:xfrm>
        </p:spPr>
        <p:txBody>
          <a:bodyPr/>
          <a:lstStyle/>
          <a:p>
            <a:r>
              <a:rPr lang="en-US" altLang="zh-CN" sz="3200" dirty="0" err="1"/>
              <a:t>Upsampling</a:t>
            </a:r>
            <a:endParaRPr lang="en-US" altLang="zh-CN" sz="3200" dirty="0"/>
          </a:p>
          <a:p>
            <a:r>
              <a:rPr lang="en-US" altLang="zh-CN" sz="3200" dirty="0" err="1"/>
              <a:t>Undersampling</a:t>
            </a:r>
            <a:endParaRPr lang="en-US" altLang="zh-CN" sz="3200" dirty="0"/>
          </a:p>
          <a:p>
            <a:r>
              <a:rPr lang="en-US" altLang="zh-CN" sz="3200" dirty="0"/>
              <a:t>Focal Loss</a:t>
            </a:r>
          </a:p>
          <a:p>
            <a:r>
              <a:rPr lang="en-US" altLang="zh-CN" sz="3200" dirty="0"/>
              <a:t>SMOTE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5519D-6EB7-744E-A622-C40E6CBC45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33DBDEBB-A597-D2FB-A3F0-5D312756E6BF}"/>
              </a:ext>
            </a:extLst>
          </p:cNvPr>
          <p:cNvSpPr txBox="1">
            <a:spLocks/>
          </p:cNvSpPr>
          <p:nvPr/>
        </p:nvSpPr>
        <p:spPr>
          <a:xfrm>
            <a:off x="495300" y="1324635"/>
            <a:ext cx="10668000" cy="1583095"/>
          </a:xfrm>
          <a:prstGeom prst="rect">
            <a:avLst/>
          </a:prstGeom>
        </p:spPr>
        <p:txBody>
          <a:bodyPr vert="horz" wrap="square" lIns="0" tIns="45720" rIns="91440" bIns="0" rtlCol="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400" b="1" kern="12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b="1" kern="12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b="1" kern="12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b="1" kern="12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b="1" kern="12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Imbalanced data</a:t>
            </a:r>
          </a:p>
          <a:p>
            <a:endParaRPr lang="en-US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69E610B-778D-EAD7-FA67-E59B16898E8E}"/>
              </a:ext>
            </a:extLst>
          </p:cNvPr>
          <p:cNvSpPr txBox="1">
            <a:spLocks/>
          </p:cNvSpPr>
          <p:nvPr/>
        </p:nvSpPr>
        <p:spPr>
          <a:xfrm>
            <a:off x="509138" y="2567474"/>
            <a:ext cx="10668000" cy="1583095"/>
          </a:xfrm>
          <a:prstGeom prst="rect">
            <a:avLst/>
          </a:prstGeom>
        </p:spPr>
        <p:txBody>
          <a:bodyPr vert="horz" wrap="square" lIns="0" tIns="45720" rIns="91440" bIns="0" rtlCol="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400" b="1" kern="12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b="1" kern="12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b="1" kern="12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b="1" kern="12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b="1" kern="12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Technique</a:t>
            </a:r>
          </a:p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63788A9-40B0-4F12-EC1B-11674325F0C4}"/>
              </a:ext>
            </a:extLst>
          </p:cNvPr>
          <p:cNvSpPr txBox="1">
            <a:spLocks/>
          </p:cNvSpPr>
          <p:nvPr/>
        </p:nvSpPr>
        <p:spPr>
          <a:xfrm>
            <a:off x="495299" y="2438090"/>
            <a:ext cx="9043385" cy="3670197"/>
          </a:xfrm>
          <a:prstGeom prst="rect">
            <a:avLst/>
          </a:prstGeom>
        </p:spPr>
        <p:txBody>
          <a:bodyPr vert="horz" wrap="square" lIns="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600" kern="12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Predict all patients will die, we will get 94% accuracy</a:t>
            </a:r>
          </a:p>
        </p:txBody>
      </p:sp>
    </p:spTree>
    <p:extLst>
      <p:ext uri="{BB962C8B-B14F-4D97-AF65-F5344CB8AC3E}">
        <p14:creationId xmlns:p14="http://schemas.microsoft.com/office/powerpoint/2010/main" val="3755510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C50233-2E40-8A4E-9AFC-1A0B8C3729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95300" y="873344"/>
            <a:ext cx="10668000" cy="1242839"/>
          </a:xfrm>
        </p:spPr>
        <p:txBody>
          <a:bodyPr>
            <a:normAutofit/>
          </a:bodyPr>
          <a:lstStyle/>
          <a:p>
            <a:r>
              <a:rPr lang="en-US" sz="6000" dirty="0"/>
              <a:t>Method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6CC8D-7786-364A-9D31-6F83D07916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0303" y="1956147"/>
            <a:ext cx="9677400" cy="4446053"/>
          </a:xfrm>
        </p:spPr>
        <p:txBody>
          <a:bodyPr/>
          <a:lstStyle/>
          <a:p>
            <a:r>
              <a:rPr lang="en-US" altLang="zh-CN" sz="3200" dirty="0"/>
              <a:t>Logistic Regression</a:t>
            </a:r>
          </a:p>
          <a:p>
            <a:r>
              <a:rPr lang="en-US" altLang="zh-CN" sz="3200" dirty="0"/>
              <a:t>Neural Network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5519D-6EB7-744E-A622-C40E6CBC45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87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C50233-2E40-8A4E-9AFC-1A0B8C3729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95300" y="873344"/>
            <a:ext cx="10668000" cy="1242839"/>
          </a:xfrm>
        </p:spPr>
        <p:txBody>
          <a:bodyPr>
            <a:normAutofit/>
          </a:bodyPr>
          <a:lstStyle/>
          <a:p>
            <a:r>
              <a:rPr lang="en-US" sz="6000" dirty="0"/>
              <a:t>Result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56CC8D-7786-364A-9D31-6F83D079164C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560303" y="1956147"/>
                <a:ext cx="9677400" cy="4446053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3200" dirty="0"/>
                  <a:t>Balanced Score</a:t>
                </a:r>
              </a:p>
              <a:p>
                <a:endParaRPr lang="en-US" altLang="zh-CN" sz="32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32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3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32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32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altLang="zh-CN" sz="3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sz="3200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altLang="zh-CN" sz="3200" dirty="0"/>
                  <a:t>)</a:t>
                </a:r>
              </a:p>
              <a:p>
                <a:pPr marL="0" indent="0" algn="ctr">
                  <a:buNone/>
                </a:pPr>
                <a:endParaRPr lang="en-US" altLang="zh-CN" sz="3200" dirty="0"/>
              </a:p>
              <a:p>
                <a:r>
                  <a:rPr lang="en-US" altLang="zh-CN" sz="3200" dirty="0"/>
                  <a:t>Age fit</a:t>
                </a:r>
              </a:p>
              <a:p>
                <a:pPr marL="0" indent="0">
                  <a:buNone/>
                </a:pPr>
                <a:endParaRPr lang="en-US" altLang="zh-CN" sz="3200" dirty="0"/>
              </a:p>
              <a:p>
                <a:pPr marL="0" indent="0">
                  <a:buNone/>
                </a:pPr>
                <a:endParaRPr lang="en-US" altLang="zh-CN" sz="3200" dirty="0"/>
              </a:p>
              <a:p>
                <a:pPr marL="0" indent="0">
                  <a:buNone/>
                </a:pPr>
                <a:endParaRPr lang="en-US" altLang="zh-CN" sz="3200" dirty="0"/>
              </a:p>
              <a:p>
                <a:endParaRPr lang="en-US" altLang="zh-CN" sz="3200" dirty="0"/>
              </a:p>
              <a:p>
                <a:endParaRPr lang="en-US" altLang="zh-CN" sz="3200" dirty="0"/>
              </a:p>
              <a:p>
                <a:endParaRPr lang="en-US" altLang="zh-CN" sz="3200" dirty="0"/>
              </a:p>
              <a:p>
                <a:endParaRPr lang="en-US" altLang="zh-CN" sz="3200" dirty="0"/>
              </a:p>
              <a:p>
                <a:endParaRPr lang="en-US" altLang="zh-CN" sz="3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56CC8D-7786-364A-9D31-6F83D07916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560303" y="1956147"/>
                <a:ext cx="9677400" cy="4446053"/>
              </a:xfrm>
              <a:blipFill>
                <a:blip r:embed="rId2"/>
                <a:stretch>
                  <a:fillRect l="-2394" t="-28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5519D-6EB7-744E-A622-C40E6CBC45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884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C50233-2E40-8A4E-9AFC-1A0B8C3729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95300" y="873344"/>
            <a:ext cx="10668000" cy="1242839"/>
          </a:xfrm>
        </p:spPr>
        <p:txBody>
          <a:bodyPr>
            <a:normAutofit/>
          </a:bodyPr>
          <a:lstStyle/>
          <a:p>
            <a:r>
              <a:rPr lang="en-US" sz="6000" dirty="0"/>
              <a:t>Result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5519D-6EB7-744E-A622-C40E6CBC45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hart Placeholder 3">
            <a:extLst>
              <a:ext uri="{FF2B5EF4-FFF2-40B4-BE49-F238E27FC236}">
                <a16:creationId xmlns:a16="http://schemas.microsoft.com/office/drawing/2014/main" id="{3366AAB9-D322-02BD-E552-5DC296E3B8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695552"/>
              </p:ext>
            </p:extLst>
          </p:nvPr>
        </p:nvGraphicFramePr>
        <p:xfrm>
          <a:off x="1901889" y="1625381"/>
          <a:ext cx="7747661" cy="4359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58207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C50233-2E40-8A4E-9AFC-1A0B8C3729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95300" y="873344"/>
            <a:ext cx="10668000" cy="1242839"/>
          </a:xfrm>
        </p:spPr>
        <p:txBody>
          <a:bodyPr>
            <a:normAutofit/>
          </a:bodyPr>
          <a:lstStyle/>
          <a:p>
            <a:r>
              <a:rPr lang="en-US" sz="6000" dirty="0"/>
              <a:t>Result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5519D-6EB7-744E-A622-C40E6CBC45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630251F-0663-8F1F-5240-FBFD78940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28" y="2175468"/>
            <a:ext cx="4941426" cy="332815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6E7CEE3-D6E4-1FDF-2167-3FE0CF05D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994" y="2175468"/>
            <a:ext cx="4941426" cy="332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69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C50233-2E40-8A4E-9AFC-1A0B8C3729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95300" y="873344"/>
            <a:ext cx="10668000" cy="1242839"/>
          </a:xfrm>
        </p:spPr>
        <p:txBody>
          <a:bodyPr>
            <a:normAutofit/>
          </a:bodyPr>
          <a:lstStyle/>
          <a:p>
            <a:r>
              <a:rPr lang="en-US" sz="6000" dirty="0"/>
              <a:t>Conclusion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5519D-6EB7-744E-A622-C40E6CBC45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56C8EF0-866A-74F6-10E9-34F2DB973BF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0303" y="1956147"/>
            <a:ext cx="9677400" cy="4446053"/>
          </a:xfrm>
        </p:spPr>
        <p:txBody>
          <a:bodyPr/>
          <a:lstStyle/>
          <a:p>
            <a:r>
              <a:rPr lang="en-US" altLang="zh-CN" sz="3200" dirty="0"/>
              <a:t>The performance of Logistic Regression and Neural Network is close</a:t>
            </a:r>
          </a:p>
          <a:p>
            <a:endParaRPr lang="en-US" altLang="zh-CN" sz="3200" dirty="0"/>
          </a:p>
          <a:p>
            <a:r>
              <a:rPr lang="en-US" altLang="zh-CN" sz="3200" dirty="0"/>
              <a:t>The Up/Under sampling and focal loss strategies can improve the training of imbalanced data</a:t>
            </a:r>
          </a:p>
          <a:p>
            <a:pPr marL="0" indent="0">
              <a:buNone/>
            </a:pPr>
            <a:endParaRPr lang="en-US" altLang="zh-CN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924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UW-Madison 2">
      <a:dk1>
        <a:srgbClr val="202020"/>
      </a:dk1>
      <a:lt1>
        <a:srgbClr val="FFFFFF"/>
      </a:lt1>
      <a:dk2>
        <a:srgbClr val="101010"/>
      </a:dk2>
      <a:lt2>
        <a:srgbClr val="DADFE1"/>
      </a:lt2>
      <a:accent1>
        <a:srgbClr val="C5050C"/>
      </a:accent1>
      <a:accent2>
        <a:srgbClr val="8DD3CE"/>
      </a:accent2>
      <a:accent3>
        <a:srgbClr val="FCCB51"/>
      </a:accent3>
      <a:accent4>
        <a:srgbClr val="ADADAD"/>
      </a:accent4>
      <a:accent5>
        <a:srgbClr val="006992"/>
      </a:accent5>
      <a:accent6>
        <a:srgbClr val="432E4F"/>
      </a:accent6>
      <a:hlink>
        <a:srgbClr val="0479A8"/>
      </a:hlink>
      <a:folHlink>
        <a:srgbClr val="0479A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7163A752-FB43-1149-B959-AEE914A4D504}" vid="{1CA8AD0C-E1CD-8642-AD6D-9CA63AAC70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UW-Madison-data-16_9</Template>
  <TotalTime>802</TotalTime>
  <Words>129</Words>
  <Application>Microsoft Macintosh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Cambria Math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卢 德猛</dc:creator>
  <cp:lastModifiedBy>Lingyun Xiao</cp:lastModifiedBy>
  <cp:revision>1</cp:revision>
  <dcterms:created xsi:type="dcterms:W3CDTF">2022-05-06T05:09:36Z</dcterms:created>
  <dcterms:modified xsi:type="dcterms:W3CDTF">2022-05-06T18:36:02Z</dcterms:modified>
</cp:coreProperties>
</file>