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tiff" ContentType="image/tif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324" r:id="rId2"/>
    <p:sldId id="319" r:id="rId3"/>
    <p:sldId id="312" r:id="rId4"/>
    <p:sldId id="326" r:id="rId5"/>
    <p:sldId id="318" r:id="rId6"/>
    <p:sldId id="317" r:id="rId7"/>
    <p:sldId id="314" r:id="rId8"/>
    <p:sldId id="307" r:id="rId9"/>
    <p:sldId id="308" r:id="rId10"/>
    <p:sldId id="322" r:id="rId11"/>
    <p:sldId id="325" r:id="rId12"/>
    <p:sldId id="323" r:id="rId13"/>
    <p:sldId id="278" r:id="rId1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98BEF"/>
    <a:srgbClr val="0969AB"/>
    <a:srgbClr val="087FC8"/>
    <a:srgbClr val="3487EC"/>
    <a:srgbClr val="0E7AD4"/>
    <a:srgbClr val="8FCA5E"/>
    <a:srgbClr val="568D11"/>
    <a:srgbClr val="6DAD39"/>
    <a:srgbClr val="FEFAE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572" autoAdjust="0"/>
    <p:restoredTop sz="95216" autoAdjust="0"/>
  </p:normalViewPr>
  <p:slideViewPr>
    <p:cSldViewPr snapToGrid="0">
      <p:cViewPr varScale="1">
        <p:scale>
          <a:sx n="114" d="100"/>
          <a:sy n="114" d="100"/>
        </p:scale>
        <p:origin x="-114" y="-10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928" y="16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B505DEBA-5123-FE4B-B776-2B8B2FE941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xmlns="" id="{DAF7B9E4-9054-AF47-BDB5-B14E1BE7AB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543480-AF8F-9F47-BECF-54BECD82FD51}" type="datetimeFigureOut">
              <a:rPr kumimoji="1" lang="zh-CN" altLang="en-US" smtClean="0"/>
              <a:pPr/>
              <a:t>2018-7-6</a:t>
            </a:fld>
            <a:endParaRPr kumimoji="1" lang="zh-CN" altLang="en-US"/>
          </a:p>
        </p:txBody>
      </p:sp>
      <p:sp>
        <p:nvSpPr>
          <p:cNvPr id="4" name="页脚占位符 3">
            <a:extLst>
              <a:ext uri="{FF2B5EF4-FFF2-40B4-BE49-F238E27FC236}">
                <a16:creationId xmlns:a16="http://schemas.microsoft.com/office/drawing/2014/main" xmlns="" id="{5032DD7E-7004-A54A-85E3-E67E1CD24A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a:extLst>
              <a:ext uri="{FF2B5EF4-FFF2-40B4-BE49-F238E27FC236}">
                <a16:creationId xmlns:a16="http://schemas.microsoft.com/office/drawing/2014/main" xmlns="" id="{4A69CD6C-7BD4-D04D-B323-F1B6A3EFD4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63E52B-AD91-9340-BF0B-BC4711E6ECB3}" type="slidenum">
              <a:rPr kumimoji="1" lang="zh-CN" altLang="en-US" smtClean="0"/>
              <a:pPr/>
              <a:t>‹#›</a:t>
            </a:fld>
            <a:endParaRPr kumimoji="1" lang="zh-CN" altLang="en-US"/>
          </a:p>
        </p:txBody>
      </p:sp>
    </p:spTree>
    <p:extLst>
      <p:ext uri="{BB962C8B-B14F-4D97-AF65-F5344CB8AC3E}">
        <p14:creationId xmlns:p14="http://schemas.microsoft.com/office/powerpoint/2010/main" xmlns="" val="1946059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74C15-6F80-48F8-B693-512644535BF1}" type="datetimeFigureOut">
              <a:rPr lang="zh-CN" altLang="en-US" smtClean="0"/>
              <a:pPr/>
              <a:t>2018-7-6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9EDCF0-DFCB-4AF8-B907-8A1E92260E31}" type="slidenum">
              <a:rPr lang="zh-CN" altLang="en-US" smtClean="0"/>
              <a:pPr/>
              <a:t>‹#›</a:t>
            </a:fld>
            <a:endParaRPr lang="zh-CN" altLang="en-US"/>
          </a:p>
        </p:txBody>
      </p:sp>
    </p:spTree>
    <p:extLst>
      <p:ext uri="{BB962C8B-B14F-4D97-AF65-F5344CB8AC3E}">
        <p14:creationId xmlns:p14="http://schemas.microsoft.com/office/powerpoint/2010/main" xmlns="" val="4713153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9EDCF0-DFCB-4AF8-B907-8A1E92260E31}" type="slidenum">
              <a:rPr lang="zh-CN" altLang="en-US" smtClean="0"/>
              <a:pPr/>
              <a:t>1</a:t>
            </a:fld>
            <a:endParaRPr lang="zh-CN" altLang="en-US"/>
          </a:p>
        </p:txBody>
      </p:sp>
    </p:spTree>
    <p:extLst>
      <p:ext uri="{BB962C8B-B14F-4D97-AF65-F5344CB8AC3E}">
        <p14:creationId xmlns:p14="http://schemas.microsoft.com/office/powerpoint/2010/main" xmlns="" val="2645030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9EDCF0-DFCB-4AF8-B907-8A1E92260E31}" type="slidenum">
              <a:rPr lang="zh-CN" altLang="en-US" smtClean="0"/>
              <a:pPr/>
              <a:t>3</a:t>
            </a:fld>
            <a:endParaRPr lang="zh-CN" altLang="en-US"/>
          </a:p>
        </p:txBody>
      </p:sp>
    </p:spTree>
    <p:extLst>
      <p:ext uri="{BB962C8B-B14F-4D97-AF65-F5344CB8AC3E}">
        <p14:creationId xmlns:p14="http://schemas.microsoft.com/office/powerpoint/2010/main" xmlns="" val="954605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99EDCF0-DFCB-4AF8-B907-8A1E92260E31}" type="slidenum">
              <a:rPr lang="zh-CN" altLang="en-US" smtClean="0"/>
              <a:pPr/>
              <a:t>6</a:t>
            </a:fld>
            <a:endParaRPr lang="zh-CN" altLang="en-US"/>
          </a:p>
        </p:txBody>
      </p:sp>
    </p:spTree>
    <p:extLst>
      <p:ext uri="{BB962C8B-B14F-4D97-AF65-F5344CB8AC3E}">
        <p14:creationId xmlns:p14="http://schemas.microsoft.com/office/powerpoint/2010/main" xmlns="" val="374113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9</a:t>
            </a:fld>
            <a:endParaRPr lang="en-US"/>
          </a:p>
        </p:txBody>
      </p:sp>
    </p:spTree>
    <p:extLst>
      <p:ext uri="{BB962C8B-B14F-4D97-AF65-F5344CB8AC3E}">
        <p14:creationId xmlns:p14="http://schemas.microsoft.com/office/powerpoint/2010/main" xmlns="" val="148247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 Target="../slides/slide6.xm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slide" Target="../slides/slide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7" name="矩形 6"/>
          <p:cNvSpPr/>
          <p:nvPr userDrawn="1"/>
        </p:nvSpPr>
        <p:spPr>
          <a:xfrm>
            <a:off x="0" y="0"/>
            <a:ext cx="9144001" cy="60007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8" name="组合 7"/>
          <p:cNvGrpSpPr>
            <a:grpSpLocks/>
          </p:cNvGrpSpPr>
          <p:nvPr userDrawn="1"/>
        </p:nvGrpSpPr>
        <p:grpSpPr bwMode="auto">
          <a:xfrm>
            <a:off x="1370013" y="106363"/>
            <a:ext cx="1330325" cy="474662"/>
            <a:chOff x="1399441" y="1145221"/>
            <a:chExt cx="1329556" cy="474509"/>
          </a:xfrm>
        </p:grpSpPr>
        <p:sp>
          <p:nvSpPr>
            <p:cNvPr id="9" name="圆角矩形 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10" name="TextBox 15"/>
            <p:cNvSpPr txBox="1">
              <a:spLocks noChangeArrowheads="1"/>
            </p:cNvSpPr>
            <p:nvPr/>
          </p:nvSpPr>
          <p:spPr bwMode="auto">
            <a:xfrm>
              <a:off x="1691214" y="1281176"/>
              <a:ext cx="1847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0" name="图片 1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50294" y="80597"/>
            <a:ext cx="1448502" cy="458692"/>
          </a:xfrm>
          <a:prstGeom prst="rect">
            <a:avLst/>
          </a:prstGeom>
        </p:spPr>
      </p:pic>
    </p:spTree>
    <p:extLst>
      <p:ext uri="{BB962C8B-B14F-4D97-AF65-F5344CB8AC3E}">
        <p14:creationId xmlns:p14="http://schemas.microsoft.com/office/powerpoint/2010/main" xmlns="" val="3650757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算法原理">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6488AD30-A7A3-024D-843F-C391737824D8}"/>
              </a:ext>
            </a:extLst>
          </p:cNvPr>
          <p:cNvGrpSpPr/>
          <p:nvPr userDrawn="1"/>
        </p:nvGrpSpPr>
        <p:grpSpPr>
          <a:xfrm>
            <a:off x="0" y="-18511"/>
            <a:ext cx="9144001" cy="634454"/>
            <a:chOff x="0" y="-18511"/>
            <a:chExt cx="9144001" cy="634454"/>
          </a:xfrm>
        </p:grpSpPr>
        <p:sp>
          <p:nvSpPr>
            <p:cNvPr id="7" name="矩形 6"/>
            <p:cNvSpPr/>
            <p:nvPr userDrawn="1"/>
          </p:nvSpPr>
          <p:spPr>
            <a:xfrm>
              <a:off x="0" y="0"/>
              <a:ext cx="9144001" cy="60007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矩形 20"/>
            <p:cNvSpPr/>
            <p:nvPr userDrawn="1"/>
          </p:nvSpPr>
          <p:spPr>
            <a:xfrm>
              <a:off x="1921185" y="-11527"/>
              <a:ext cx="1412362" cy="60007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a:grpSpLocks/>
            </p:cNvGrpSpPr>
            <p:nvPr userDrawn="1"/>
          </p:nvGrpSpPr>
          <p:grpSpPr bwMode="auto">
            <a:xfrm>
              <a:off x="1370013" y="106363"/>
              <a:ext cx="1330325" cy="474662"/>
              <a:chOff x="1399441" y="1145221"/>
              <a:chExt cx="1329556" cy="474509"/>
            </a:xfrm>
          </p:grpSpPr>
          <p:sp>
            <p:nvSpPr>
              <p:cNvPr id="9" name="圆角矩形 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10" name="TextBox 15"/>
              <p:cNvSpPr txBox="1">
                <a:spLocks noChangeArrowheads="1"/>
              </p:cNvSpPr>
              <p:nvPr/>
            </p:nvSpPr>
            <p:spPr bwMode="auto">
              <a:xfrm>
                <a:off x="1691214" y="1281176"/>
                <a:ext cx="1847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sp>
          <p:nvSpPr>
            <p:cNvPr id="11" name="TextBox 16">
              <a:hlinkClick r:id="" action="ppaction://noaction" highlightClick="1"/>
              <a:hlinkHover r:id="" action="ppaction://noaction" highlightClick="1"/>
            </p:cNvPr>
            <p:cNvSpPr txBox="1"/>
            <p:nvPr userDrawn="1"/>
          </p:nvSpPr>
          <p:spPr>
            <a:xfrm>
              <a:off x="1979928" y="141128"/>
              <a:ext cx="125174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fontAlgn="auto">
                <a:spcBef>
                  <a:spcPts val="0"/>
                </a:spcBef>
                <a:spcAft>
                  <a:spcPts val="0"/>
                </a:spcAft>
                <a:defRPr/>
              </a:pPr>
              <a:r>
                <a:rPr lang="zh-CN" altLang="en-US" sz="1100" dirty="0">
                  <a:solidFill>
                    <a:schemeClr val="bg1"/>
                  </a:solidFill>
                  <a:effectLst/>
                  <a:latin typeface="+mn-ea"/>
                  <a:ea typeface="+mn-ea"/>
                </a:rPr>
                <a:t>算法原理</a:t>
              </a:r>
            </a:p>
          </p:txBody>
        </p:sp>
        <p:sp>
          <p:nvSpPr>
            <p:cNvPr id="12" name="TextBox 17">
              <a:hlinkClick r:id="" action="ppaction://noaction" highlightClick="1"/>
              <a:hlinkHover r:id="" action="ppaction://noaction" highlightClick="1"/>
            </p:cNvPr>
            <p:cNvSpPr txBox="1"/>
            <p:nvPr userDrawn="1"/>
          </p:nvSpPr>
          <p:spPr>
            <a:xfrm>
              <a:off x="3432161" y="141128"/>
              <a:ext cx="133223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算法流程</a:t>
              </a:r>
            </a:p>
          </p:txBody>
        </p:sp>
        <p:sp>
          <p:nvSpPr>
            <p:cNvPr id="13" name="TextBox 18">
              <a:hlinkClick r:id="" action="ppaction://noaction" highlightClick="1"/>
              <a:hlinkHover r:id="" action="ppaction://noaction" highlightClick="1"/>
            </p:cNvPr>
            <p:cNvSpPr txBox="1"/>
            <p:nvPr userDrawn="1"/>
          </p:nvSpPr>
          <p:spPr>
            <a:xfrm>
              <a:off x="4920056" y="141128"/>
              <a:ext cx="1611460"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算法的</a:t>
              </a:r>
              <a:r>
                <a:rPr lang="en-US" altLang="zh-CN" sz="1100" dirty="0">
                  <a:solidFill>
                    <a:schemeClr val="bg1">
                      <a:lumMod val="85000"/>
                    </a:schemeClr>
                  </a:solidFill>
                  <a:latin typeface="+mn-ea"/>
                  <a:ea typeface="+mn-ea"/>
                </a:rPr>
                <a:t>MATLAB</a:t>
              </a:r>
              <a:r>
                <a:rPr lang="zh-CN" altLang="en-US" sz="1100" dirty="0">
                  <a:solidFill>
                    <a:schemeClr val="bg1">
                      <a:lumMod val="85000"/>
                    </a:schemeClr>
                  </a:solidFill>
                  <a:latin typeface="+mn-ea"/>
                  <a:ea typeface="+mn-ea"/>
                </a:rPr>
                <a:t>代码</a:t>
              </a:r>
            </a:p>
          </p:txBody>
        </p:sp>
        <p:sp>
          <p:nvSpPr>
            <p:cNvPr id="14" name="TextBox 19">
              <a:hlinkClick r:id="" action="ppaction://noaction" highlightClick="1"/>
              <a:hlinkHover r:id="" action="ppaction://noaction" highlightClick="1"/>
            </p:cNvPr>
            <p:cNvSpPr txBox="1"/>
            <p:nvPr userDrawn="1"/>
          </p:nvSpPr>
          <p:spPr>
            <a:xfrm>
              <a:off x="6482119" y="141128"/>
              <a:ext cx="1427063"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研究应用</a:t>
              </a:r>
            </a:p>
          </p:txBody>
        </p:sp>
        <p:pic>
          <p:nvPicPr>
            <p:cNvPr id="20" name="图片 1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50294" y="80597"/>
              <a:ext cx="1448502" cy="458692"/>
            </a:xfrm>
            <a:prstGeom prst="rect">
              <a:avLst/>
            </a:prstGeom>
          </p:spPr>
        </p:pic>
        <p:cxnSp>
          <p:nvCxnSpPr>
            <p:cNvPr id="25" name="直接连接符 24"/>
            <p:cNvCxnSpPr/>
            <p:nvPr userDrawn="1"/>
          </p:nvCxnSpPr>
          <p:spPr>
            <a:xfrm>
              <a:off x="4822175"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6608693" y="-18511"/>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a:off x="7785723" y="-4934"/>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09513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算法流程图">
    <p:spTree>
      <p:nvGrpSpPr>
        <p:cNvPr id="1" name=""/>
        <p:cNvGrpSpPr/>
        <p:nvPr/>
      </p:nvGrpSpPr>
      <p:grpSpPr>
        <a:xfrm>
          <a:off x="0" y="0"/>
          <a:ext cx="0" cy="0"/>
          <a:chOff x="0" y="0"/>
          <a:chExt cx="0" cy="0"/>
        </a:xfrm>
      </p:grpSpPr>
      <p:pic>
        <p:nvPicPr>
          <p:cNvPr id="20" name="图片 1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50294" y="80597"/>
            <a:ext cx="1448502" cy="458692"/>
          </a:xfrm>
          <a:prstGeom prst="rect">
            <a:avLst/>
          </a:prstGeom>
        </p:spPr>
      </p:pic>
      <p:grpSp>
        <p:nvGrpSpPr>
          <p:cNvPr id="17" name="组合 16">
            <a:extLst>
              <a:ext uri="{FF2B5EF4-FFF2-40B4-BE49-F238E27FC236}">
                <a16:creationId xmlns:a16="http://schemas.microsoft.com/office/drawing/2014/main" xmlns="" id="{D9AD7996-43B1-BB49-B8A5-3FF3BA5BD492}"/>
              </a:ext>
            </a:extLst>
          </p:cNvPr>
          <p:cNvGrpSpPr/>
          <p:nvPr userDrawn="1"/>
        </p:nvGrpSpPr>
        <p:grpSpPr>
          <a:xfrm>
            <a:off x="0" y="-18511"/>
            <a:ext cx="9144001" cy="629520"/>
            <a:chOff x="0" y="-18511"/>
            <a:chExt cx="9144001" cy="629520"/>
          </a:xfrm>
        </p:grpSpPr>
        <p:sp>
          <p:nvSpPr>
            <p:cNvPr id="18" name="矩形 17">
              <a:extLst>
                <a:ext uri="{FF2B5EF4-FFF2-40B4-BE49-F238E27FC236}">
                  <a16:creationId xmlns:a16="http://schemas.microsoft.com/office/drawing/2014/main" xmlns="" id="{F02EA60D-B07D-754D-BA5D-2D48468A5E86}"/>
                </a:ext>
              </a:extLst>
            </p:cNvPr>
            <p:cNvSpPr/>
            <p:nvPr userDrawn="1"/>
          </p:nvSpPr>
          <p:spPr>
            <a:xfrm>
              <a:off x="0" y="0"/>
              <a:ext cx="9144001" cy="60007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矩形 20">
              <a:extLst>
                <a:ext uri="{FF2B5EF4-FFF2-40B4-BE49-F238E27FC236}">
                  <a16:creationId xmlns:a16="http://schemas.microsoft.com/office/drawing/2014/main" xmlns="" id="{0CEECC89-BA96-AE46-94F9-8EE958759B8F}"/>
                </a:ext>
              </a:extLst>
            </p:cNvPr>
            <p:cNvSpPr/>
            <p:nvPr userDrawn="1"/>
          </p:nvSpPr>
          <p:spPr>
            <a:xfrm>
              <a:off x="3400365" y="-11527"/>
              <a:ext cx="1412362" cy="60007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xmlns="" id="{B2F9D8C3-90F3-BE41-964C-4F9328F2BECB}"/>
                </a:ext>
              </a:extLst>
            </p:cNvPr>
            <p:cNvGrpSpPr>
              <a:grpSpLocks/>
            </p:cNvGrpSpPr>
            <p:nvPr userDrawn="1"/>
          </p:nvGrpSpPr>
          <p:grpSpPr bwMode="auto">
            <a:xfrm>
              <a:off x="1370013" y="106363"/>
              <a:ext cx="1330325" cy="474662"/>
              <a:chOff x="1399441" y="1145221"/>
              <a:chExt cx="1329556" cy="474509"/>
            </a:xfrm>
          </p:grpSpPr>
          <p:sp>
            <p:nvSpPr>
              <p:cNvPr id="33" name="圆角矩形 32">
                <a:extLst>
                  <a:ext uri="{FF2B5EF4-FFF2-40B4-BE49-F238E27FC236}">
                    <a16:creationId xmlns:a16="http://schemas.microsoft.com/office/drawing/2014/main" xmlns="" id="{17D71D99-07FB-FF43-9DAF-01E0B972083E}"/>
                  </a:ext>
                </a:extLst>
              </p:cNvPr>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34" name="TextBox 15">
                <a:extLst>
                  <a:ext uri="{FF2B5EF4-FFF2-40B4-BE49-F238E27FC236}">
                    <a16:creationId xmlns:a16="http://schemas.microsoft.com/office/drawing/2014/main" xmlns="" id="{185D5853-7146-BE48-ACE8-90124ECEBAB3}"/>
                  </a:ext>
                </a:extLst>
              </p:cNvPr>
              <p:cNvSpPr txBox="1">
                <a:spLocks noChangeArrowheads="1"/>
              </p:cNvSpPr>
              <p:nvPr/>
            </p:nvSpPr>
            <p:spPr bwMode="auto">
              <a:xfrm>
                <a:off x="1691214" y="1281176"/>
                <a:ext cx="1847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sp>
          <p:nvSpPr>
            <p:cNvPr id="25" name="TextBox 16">
              <a:hlinkClick r:id="" action="ppaction://noaction" highlightClick="1"/>
              <a:hlinkHover r:id="" action="ppaction://noaction" highlightClick="1"/>
              <a:extLst>
                <a:ext uri="{FF2B5EF4-FFF2-40B4-BE49-F238E27FC236}">
                  <a16:creationId xmlns:a16="http://schemas.microsoft.com/office/drawing/2014/main" xmlns="" id="{9E398959-0CEF-6F44-A0BF-888892B4DD4E}"/>
                </a:ext>
              </a:extLst>
            </p:cNvPr>
            <p:cNvSpPr txBox="1"/>
            <p:nvPr userDrawn="1"/>
          </p:nvSpPr>
          <p:spPr>
            <a:xfrm>
              <a:off x="1979928" y="141128"/>
              <a:ext cx="125174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fontAlgn="auto">
                <a:spcBef>
                  <a:spcPts val="0"/>
                </a:spcBef>
                <a:spcAft>
                  <a:spcPts val="0"/>
                </a:spcAft>
                <a:defRPr/>
              </a:pPr>
              <a:r>
                <a:rPr lang="zh-CN" altLang="en-US" sz="1100" dirty="0">
                  <a:solidFill>
                    <a:schemeClr val="bg1"/>
                  </a:solidFill>
                  <a:effectLst/>
                  <a:latin typeface="+mn-ea"/>
                  <a:ea typeface="+mn-ea"/>
                </a:rPr>
                <a:t>算法原理</a:t>
              </a:r>
            </a:p>
          </p:txBody>
        </p:sp>
        <p:sp>
          <p:nvSpPr>
            <p:cNvPr id="26" name="TextBox 17">
              <a:hlinkClick r:id="" action="ppaction://noaction" highlightClick="1"/>
              <a:hlinkHover r:id="" action="ppaction://noaction" highlightClick="1"/>
              <a:extLst>
                <a:ext uri="{FF2B5EF4-FFF2-40B4-BE49-F238E27FC236}">
                  <a16:creationId xmlns:a16="http://schemas.microsoft.com/office/drawing/2014/main" xmlns="" id="{37C5721F-C6D0-CF4A-AC43-6E039EB8CE13}"/>
                </a:ext>
              </a:extLst>
            </p:cNvPr>
            <p:cNvSpPr txBox="1"/>
            <p:nvPr userDrawn="1"/>
          </p:nvSpPr>
          <p:spPr>
            <a:xfrm>
              <a:off x="3432161" y="141128"/>
              <a:ext cx="133223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算法流程</a:t>
              </a:r>
            </a:p>
          </p:txBody>
        </p:sp>
        <p:sp>
          <p:nvSpPr>
            <p:cNvPr id="27" name="TextBox 18">
              <a:hlinkClick r:id="" action="ppaction://noaction" highlightClick="1"/>
              <a:hlinkHover r:id="" action="ppaction://noaction" highlightClick="1"/>
              <a:extLst>
                <a:ext uri="{FF2B5EF4-FFF2-40B4-BE49-F238E27FC236}">
                  <a16:creationId xmlns:a16="http://schemas.microsoft.com/office/drawing/2014/main" xmlns="" id="{6E3420E8-A6B6-F249-AAF7-3289DBAD0D10}"/>
                </a:ext>
              </a:extLst>
            </p:cNvPr>
            <p:cNvSpPr txBox="1"/>
            <p:nvPr userDrawn="1"/>
          </p:nvSpPr>
          <p:spPr>
            <a:xfrm>
              <a:off x="4920056" y="141128"/>
              <a:ext cx="1611460"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算法的</a:t>
              </a:r>
              <a:r>
                <a:rPr lang="en-US" altLang="zh-CN" sz="1100" dirty="0">
                  <a:solidFill>
                    <a:schemeClr val="bg1">
                      <a:lumMod val="85000"/>
                    </a:schemeClr>
                  </a:solidFill>
                  <a:latin typeface="+mn-ea"/>
                  <a:ea typeface="+mn-ea"/>
                </a:rPr>
                <a:t>MATLAB</a:t>
              </a:r>
              <a:r>
                <a:rPr lang="zh-CN" altLang="en-US" sz="1100" dirty="0">
                  <a:solidFill>
                    <a:schemeClr val="bg1">
                      <a:lumMod val="85000"/>
                    </a:schemeClr>
                  </a:solidFill>
                  <a:latin typeface="+mn-ea"/>
                  <a:ea typeface="+mn-ea"/>
                </a:rPr>
                <a:t>代码</a:t>
              </a:r>
            </a:p>
          </p:txBody>
        </p:sp>
        <p:sp>
          <p:nvSpPr>
            <p:cNvPr id="28" name="TextBox 19">
              <a:hlinkClick r:id="" action="ppaction://noaction" highlightClick="1"/>
              <a:hlinkHover r:id="" action="ppaction://noaction" highlightClick="1"/>
              <a:extLst>
                <a:ext uri="{FF2B5EF4-FFF2-40B4-BE49-F238E27FC236}">
                  <a16:creationId xmlns:a16="http://schemas.microsoft.com/office/drawing/2014/main" xmlns="" id="{A821AD82-9202-584A-9602-6E4A13EBA96D}"/>
                </a:ext>
              </a:extLst>
            </p:cNvPr>
            <p:cNvSpPr txBox="1"/>
            <p:nvPr userDrawn="1"/>
          </p:nvSpPr>
          <p:spPr>
            <a:xfrm>
              <a:off x="6482119" y="141128"/>
              <a:ext cx="1427063"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研究应用</a:t>
              </a:r>
            </a:p>
          </p:txBody>
        </p:sp>
        <p:pic>
          <p:nvPicPr>
            <p:cNvPr id="29" name="图片 28">
              <a:extLst>
                <a:ext uri="{FF2B5EF4-FFF2-40B4-BE49-F238E27FC236}">
                  <a16:creationId xmlns:a16="http://schemas.microsoft.com/office/drawing/2014/main" xmlns="" id="{9B9B4569-FAD6-1E44-9C0D-12AC1CB4283A}"/>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50294" y="80597"/>
              <a:ext cx="1448502" cy="458692"/>
            </a:xfrm>
            <a:prstGeom prst="rect">
              <a:avLst/>
            </a:prstGeom>
          </p:spPr>
        </p:pic>
        <p:cxnSp>
          <p:nvCxnSpPr>
            <p:cNvPr id="31" name="直接连接符 26">
              <a:extLst>
                <a:ext uri="{FF2B5EF4-FFF2-40B4-BE49-F238E27FC236}">
                  <a16:creationId xmlns:a16="http://schemas.microsoft.com/office/drawing/2014/main" xmlns="" id="{62E6A3A4-826A-574E-BAB6-BECE69A36BD0}"/>
                </a:ext>
              </a:extLst>
            </p:cNvPr>
            <p:cNvCxnSpPr/>
            <p:nvPr userDrawn="1"/>
          </p:nvCxnSpPr>
          <p:spPr>
            <a:xfrm>
              <a:off x="6608693" y="-18511"/>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7">
              <a:extLst>
                <a:ext uri="{FF2B5EF4-FFF2-40B4-BE49-F238E27FC236}">
                  <a16:creationId xmlns:a16="http://schemas.microsoft.com/office/drawing/2014/main" xmlns="" id="{89D3ED61-1BFC-154D-9C82-088EE7474020}"/>
                </a:ext>
              </a:extLst>
            </p:cNvPr>
            <p:cNvCxnSpPr/>
            <p:nvPr userDrawn="1"/>
          </p:nvCxnSpPr>
          <p:spPr>
            <a:xfrm>
              <a:off x="7785723" y="-4934"/>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65535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算法的MATLAB代码">
    <p:spTree>
      <p:nvGrpSpPr>
        <p:cNvPr id="1" name=""/>
        <p:cNvGrpSpPr/>
        <p:nvPr/>
      </p:nvGrpSpPr>
      <p:grpSpPr>
        <a:xfrm>
          <a:off x="0" y="0"/>
          <a:ext cx="0" cy="0"/>
          <a:chOff x="0" y="0"/>
          <a:chExt cx="0" cy="0"/>
        </a:xfrm>
      </p:grpSpPr>
      <p:cxnSp>
        <p:nvCxnSpPr>
          <p:cNvPr id="23" name="直接连接符 22"/>
          <p:cNvCxnSpPr/>
          <p:nvPr userDrawn="1"/>
        </p:nvCxnSpPr>
        <p:spPr>
          <a:xfrm>
            <a:off x="3327369"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a:off x="7724705"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8914948"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xmlns="" id="{2A1C321D-EA2D-4743-9052-DE59F1159698}"/>
              </a:ext>
            </a:extLst>
          </p:cNvPr>
          <p:cNvGrpSpPr/>
          <p:nvPr userDrawn="1"/>
        </p:nvGrpSpPr>
        <p:grpSpPr>
          <a:xfrm>
            <a:off x="3" y="-20338"/>
            <a:ext cx="9144001" cy="629520"/>
            <a:chOff x="0" y="-18511"/>
            <a:chExt cx="9144001" cy="629520"/>
          </a:xfrm>
        </p:grpSpPr>
        <p:sp>
          <p:nvSpPr>
            <p:cNvPr id="17" name="矩形 16">
              <a:extLst>
                <a:ext uri="{FF2B5EF4-FFF2-40B4-BE49-F238E27FC236}">
                  <a16:creationId xmlns:a16="http://schemas.microsoft.com/office/drawing/2014/main" xmlns="" id="{AC426ED5-761D-E740-8FCD-3E1EE41EF18C}"/>
                </a:ext>
              </a:extLst>
            </p:cNvPr>
            <p:cNvSpPr/>
            <p:nvPr userDrawn="1"/>
          </p:nvSpPr>
          <p:spPr>
            <a:xfrm>
              <a:off x="0" y="0"/>
              <a:ext cx="9144001" cy="60007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矩形 17">
              <a:extLst>
                <a:ext uri="{FF2B5EF4-FFF2-40B4-BE49-F238E27FC236}">
                  <a16:creationId xmlns:a16="http://schemas.microsoft.com/office/drawing/2014/main" xmlns="" id="{F1D2381E-8328-D84A-A810-7A3411ABA032}"/>
                </a:ext>
              </a:extLst>
            </p:cNvPr>
            <p:cNvSpPr/>
            <p:nvPr userDrawn="1"/>
          </p:nvSpPr>
          <p:spPr>
            <a:xfrm>
              <a:off x="4841574" y="-176"/>
              <a:ext cx="1755132" cy="59608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xmlns="" id="{0C5173FE-6536-734C-8166-DB453924377C}"/>
                </a:ext>
              </a:extLst>
            </p:cNvPr>
            <p:cNvGrpSpPr>
              <a:grpSpLocks/>
            </p:cNvGrpSpPr>
            <p:nvPr userDrawn="1"/>
          </p:nvGrpSpPr>
          <p:grpSpPr bwMode="auto">
            <a:xfrm>
              <a:off x="1370013" y="106363"/>
              <a:ext cx="1330325" cy="474662"/>
              <a:chOff x="1399441" y="1145221"/>
              <a:chExt cx="1329556" cy="474509"/>
            </a:xfrm>
          </p:grpSpPr>
          <p:sp>
            <p:nvSpPr>
              <p:cNvPr id="32" name="圆角矩形 31">
                <a:extLst>
                  <a:ext uri="{FF2B5EF4-FFF2-40B4-BE49-F238E27FC236}">
                    <a16:creationId xmlns:a16="http://schemas.microsoft.com/office/drawing/2014/main" xmlns="" id="{CF40298D-3DD4-E04F-A918-6FA48D497817}"/>
                  </a:ext>
                </a:extLst>
              </p:cNvPr>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33" name="TextBox 15">
                <a:extLst>
                  <a:ext uri="{FF2B5EF4-FFF2-40B4-BE49-F238E27FC236}">
                    <a16:creationId xmlns:a16="http://schemas.microsoft.com/office/drawing/2014/main" xmlns="" id="{141CB79D-7BD2-5C47-BC9D-EE8C4BF1DB07}"/>
                  </a:ext>
                </a:extLst>
              </p:cNvPr>
              <p:cNvSpPr txBox="1">
                <a:spLocks noChangeArrowheads="1"/>
              </p:cNvSpPr>
              <p:nvPr/>
            </p:nvSpPr>
            <p:spPr bwMode="auto">
              <a:xfrm>
                <a:off x="1691214" y="1281176"/>
                <a:ext cx="1847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sp>
          <p:nvSpPr>
            <p:cNvPr id="21" name="TextBox 16">
              <a:hlinkClick r:id="" action="ppaction://noaction" highlightClick="1"/>
              <a:hlinkHover r:id="" action="ppaction://noaction" highlightClick="1"/>
              <a:extLst>
                <a:ext uri="{FF2B5EF4-FFF2-40B4-BE49-F238E27FC236}">
                  <a16:creationId xmlns:a16="http://schemas.microsoft.com/office/drawing/2014/main" xmlns="" id="{8F1BC8B3-A32C-D04C-A267-6BB8C7F7B524}"/>
                </a:ext>
              </a:extLst>
            </p:cNvPr>
            <p:cNvSpPr txBox="1"/>
            <p:nvPr userDrawn="1"/>
          </p:nvSpPr>
          <p:spPr>
            <a:xfrm>
              <a:off x="1979928" y="141128"/>
              <a:ext cx="125174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fontAlgn="auto">
                <a:spcBef>
                  <a:spcPts val="0"/>
                </a:spcBef>
                <a:spcAft>
                  <a:spcPts val="0"/>
                </a:spcAft>
                <a:defRPr/>
              </a:pPr>
              <a:r>
                <a:rPr lang="zh-CN" altLang="en-US" sz="1100" dirty="0">
                  <a:solidFill>
                    <a:schemeClr val="bg1"/>
                  </a:solidFill>
                  <a:effectLst/>
                  <a:latin typeface="+mn-ea"/>
                  <a:ea typeface="+mn-ea"/>
                </a:rPr>
                <a:t>算法原理</a:t>
              </a:r>
            </a:p>
          </p:txBody>
        </p:sp>
        <p:sp>
          <p:nvSpPr>
            <p:cNvPr id="24" name="TextBox 17">
              <a:hlinkClick r:id="" action="ppaction://noaction" highlightClick="1"/>
              <a:hlinkHover r:id="" action="ppaction://noaction" highlightClick="1"/>
              <a:extLst>
                <a:ext uri="{FF2B5EF4-FFF2-40B4-BE49-F238E27FC236}">
                  <a16:creationId xmlns:a16="http://schemas.microsoft.com/office/drawing/2014/main" xmlns="" id="{483D7916-92DA-FE42-B60B-23ABCEB83E72}"/>
                </a:ext>
              </a:extLst>
            </p:cNvPr>
            <p:cNvSpPr txBox="1"/>
            <p:nvPr userDrawn="1"/>
          </p:nvSpPr>
          <p:spPr>
            <a:xfrm>
              <a:off x="3432161" y="141128"/>
              <a:ext cx="133223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算法流程</a:t>
              </a:r>
            </a:p>
          </p:txBody>
        </p:sp>
        <p:sp>
          <p:nvSpPr>
            <p:cNvPr id="25" name="TextBox 18">
              <a:hlinkClick r:id="" action="ppaction://noaction" highlightClick="1"/>
              <a:hlinkHover r:id="" action="ppaction://noaction" highlightClick="1"/>
              <a:extLst>
                <a:ext uri="{FF2B5EF4-FFF2-40B4-BE49-F238E27FC236}">
                  <a16:creationId xmlns:a16="http://schemas.microsoft.com/office/drawing/2014/main" xmlns="" id="{C5E1A35E-9BBF-EB42-9EA7-A6AA48995FDE}"/>
                </a:ext>
              </a:extLst>
            </p:cNvPr>
            <p:cNvSpPr txBox="1"/>
            <p:nvPr userDrawn="1"/>
          </p:nvSpPr>
          <p:spPr>
            <a:xfrm>
              <a:off x="4920056" y="141128"/>
              <a:ext cx="1611460"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算法的</a:t>
              </a:r>
              <a:r>
                <a:rPr lang="en-US" altLang="zh-CN" sz="1100" dirty="0">
                  <a:solidFill>
                    <a:schemeClr val="bg1">
                      <a:lumMod val="85000"/>
                    </a:schemeClr>
                  </a:solidFill>
                  <a:latin typeface="+mn-ea"/>
                  <a:ea typeface="+mn-ea"/>
                </a:rPr>
                <a:t>MATLAB</a:t>
              </a:r>
              <a:r>
                <a:rPr lang="zh-CN" altLang="en-US" sz="1100" dirty="0">
                  <a:solidFill>
                    <a:schemeClr val="bg1">
                      <a:lumMod val="85000"/>
                    </a:schemeClr>
                  </a:solidFill>
                  <a:latin typeface="+mn-ea"/>
                  <a:ea typeface="+mn-ea"/>
                </a:rPr>
                <a:t>代码</a:t>
              </a:r>
            </a:p>
          </p:txBody>
        </p:sp>
        <p:sp>
          <p:nvSpPr>
            <p:cNvPr id="28" name="TextBox 19">
              <a:hlinkClick r:id="" action="ppaction://noaction" highlightClick="1"/>
              <a:hlinkHover r:id="" action="ppaction://noaction" highlightClick="1"/>
              <a:extLst>
                <a:ext uri="{FF2B5EF4-FFF2-40B4-BE49-F238E27FC236}">
                  <a16:creationId xmlns:a16="http://schemas.microsoft.com/office/drawing/2014/main" xmlns="" id="{709E0087-2DD2-5D4C-B527-AB649254B4C9}"/>
                </a:ext>
              </a:extLst>
            </p:cNvPr>
            <p:cNvSpPr txBox="1"/>
            <p:nvPr userDrawn="1"/>
          </p:nvSpPr>
          <p:spPr>
            <a:xfrm>
              <a:off x="6482119" y="141128"/>
              <a:ext cx="1427063"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研究应用</a:t>
              </a:r>
            </a:p>
          </p:txBody>
        </p:sp>
        <p:pic>
          <p:nvPicPr>
            <p:cNvPr id="29" name="图片 28">
              <a:extLst>
                <a:ext uri="{FF2B5EF4-FFF2-40B4-BE49-F238E27FC236}">
                  <a16:creationId xmlns:a16="http://schemas.microsoft.com/office/drawing/2014/main" xmlns="" id="{658DD60E-DA18-3641-A984-E2F51322041D}"/>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50294" y="80597"/>
              <a:ext cx="1448502" cy="458692"/>
            </a:xfrm>
            <a:prstGeom prst="rect">
              <a:avLst/>
            </a:prstGeom>
          </p:spPr>
        </p:pic>
        <p:cxnSp>
          <p:nvCxnSpPr>
            <p:cNvPr id="30" name="直接连接符 26">
              <a:extLst>
                <a:ext uri="{FF2B5EF4-FFF2-40B4-BE49-F238E27FC236}">
                  <a16:creationId xmlns:a16="http://schemas.microsoft.com/office/drawing/2014/main" xmlns="" id="{9A8F6332-40B2-3B4B-8C8E-96E0AF9177AB}"/>
                </a:ext>
              </a:extLst>
            </p:cNvPr>
            <p:cNvCxnSpPr/>
            <p:nvPr userDrawn="1"/>
          </p:nvCxnSpPr>
          <p:spPr>
            <a:xfrm>
              <a:off x="3345541" y="-18511"/>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7">
              <a:extLst>
                <a:ext uri="{FF2B5EF4-FFF2-40B4-BE49-F238E27FC236}">
                  <a16:creationId xmlns:a16="http://schemas.microsoft.com/office/drawing/2014/main" xmlns="" id="{AB445025-ECE1-D443-8E5B-11CF4CB5410C}"/>
                </a:ext>
              </a:extLst>
            </p:cNvPr>
            <p:cNvCxnSpPr/>
            <p:nvPr userDrawn="1"/>
          </p:nvCxnSpPr>
          <p:spPr>
            <a:xfrm>
              <a:off x="7785723" y="-4934"/>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932409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研究应用">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xmlns="" id="{8D35EC17-B9B3-544A-87A7-AC9C3C00E78B}"/>
              </a:ext>
            </a:extLst>
          </p:cNvPr>
          <p:cNvGrpSpPr/>
          <p:nvPr userDrawn="1"/>
        </p:nvGrpSpPr>
        <p:grpSpPr>
          <a:xfrm>
            <a:off x="1" y="-21931"/>
            <a:ext cx="9144001" cy="629520"/>
            <a:chOff x="0" y="-18511"/>
            <a:chExt cx="9144001" cy="629520"/>
          </a:xfrm>
        </p:grpSpPr>
        <p:sp>
          <p:nvSpPr>
            <p:cNvPr id="19" name="矩形 18">
              <a:extLst>
                <a:ext uri="{FF2B5EF4-FFF2-40B4-BE49-F238E27FC236}">
                  <a16:creationId xmlns:a16="http://schemas.microsoft.com/office/drawing/2014/main" xmlns="" id="{CD3E7BF8-2619-AF4B-8B4B-990B06E0FD3D}"/>
                </a:ext>
              </a:extLst>
            </p:cNvPr>
            <p:cNvSpPr/>
            <p:nvPr userDrawn="1"/>
          </p:nvSpPr>
          <p:spPr>
            <a:xfrm>
              <a:off x="0" y="0"/>
              <a:ext cx="9144001" cy="60007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矩形 22">
              <a:extLst>
                <a:ext uri="{FF2B5EF4-FFF2-40B4-BE49-F238E27FC236}">
                  <a16:creationId xmlns:a16="http://schemas.microsoft.com/office/drawing/2014/main" xmlns="" id="{A6C9C1C2-F066-1046-B0BD-47727E3A30B9}"/>
                </a:ext>
              </a:extLst>
            </p:cNvPr>
            <p:cNvSpPr/>
            <p:nvPr userDrawn="1"/>
          </p:nvSpPr>
          <p:spPr>
            <a:xfrm>
              <a:off x="6586179" y="1564"/>
              <a:ext cx="1189241" cy="59447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xmlns="" id="{B769020E-A104-1343-941B-8803CEC03647}"/>
                </a:ext>
              </a:extLst>
            </p:cNvPr>
            <p:cNvGrpSpPr>
              <a:grpSpLocks/>
            </p:cNvGrpSpPr>
            <p:nvPr userDrawn="1"/>
          </p:nvGrpSpPr>
          <p:grpSpPr bwMode="auto">
            <a:xfrm>
              <a:off x="1370013" y="106363"/>
              <a:ext cx="1330325" cy="474662"/>
              <a:chOff x="1399441" y="1145221"/>
              <a:chExt cx="1329556" cy="474509"/>
            </a:xfrm>
          </p:grpSpPr>
          <p:sp>
            <p:nvSpPr>
              <p:cNvPr id="32" name="圆角矩形 31">
                <a:extLst>
                  <a:ext uri="{FF2B5EF4-FFF2-40B4-BE49-F238E27FC236}">
                    <a16:creationId xmlns:a16="http://schemas.microsoft.com/office/drawing/2014/main" xmlns="" id="{025AB35A-2350-F243-9CAC-7F958BE1321B}"/>
                  </a:ext>
                </a:extLst>
              </p:cNvPr>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33" name="TextBox 15">
                <a:extLst>
                  <a:ext uri="{FF2B5EF4-FFF2-40B4-BE49-F238E27FC236}">
                    <a16:creationId xmlns:a16="http://schemas.microsoft.com/office/drawing/2014/main" xmlns="" id="{169411BC-8AFD-744D-9D50-ECADBE408879}"/>
                  </a:ext>
                </a:extLst>
              </p:cNvPr>
              <p:cNvSpPr txBox="1">
                <a:spLocks noChangeArrowheads="1"/>
              </p:cNvSpPr>
              <p:nvPr/>
            </p:nvSpPr>
            <p:spPr bwMode="auto">
              <a:xfrm>
                <a:off x="1691214" y="1281176"/>
                <a:ext cx="1847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sp>
          <p:nvSpPr>
            <p:cNvPr id="25" name="TextBox 16">
              <a:hlinkClick r:id="" action="ppaction://noaction" highlightClick="1"/>
              <a:hlinkHover r:id="" action="ppaction://noaction" highlightClick="1"/>
              <a:extLst>
                <a:ext uri="{FF2B5EF4-FFF2-40B4-BE49-F238E27FC236}">
                  <a16:creationId xmlns:a16="http://schemas.microsoft.com/office/drawing/2014/main" xmlns="" id="{79459FB3-8485-334A-AED8-BD33248A0E76}"/>
                </a:ext>
              </a:extLst>
            </p:cNvPr>
            <p:cNvSpPr txBox="1"/>
            <p:nvPr userDrawn="1"/>
          </p:nvSpPr>
          <p:spPr>
            <a:xfrm>
              <a:off x="1979928" y="141128"/>
              <a:ext cx="125174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fontAlgn="auto">
                <a:spcBef>
                  <a:spcPts val="0"/>
                </a:spcBef>
                <a:spcAft>
                  <a:spcPts val="0"/>
                </a:spcAft>
                <a:defRPr/>
              </a:pPr>
              <a:r>
                <a:rPr lang="zh-CN" altLang="en-US" sz="1100" dirty="0">
                  <a:solidFill>
                    <a:schemeClr val="bg1"/>
                  </a:solidFill>
                  <a:effectLst/>
                  <a:latin typeface="+mn-ea"/>
                  <a:ea typeface="+mn-ea"/>
                </a:rPr>
                <a:t>算法原理</a:t>
              </a:r>
            </a:p>
          </p:txBody>
        </p:sp>
        <p:sp>
          <p:nvSpPr>
            <p:cNvPr id="26" name="TextBox 17">
              <a:hlinkClick r:id="" action="ppaction://noaction" highlightClick="1"/>
              <a:hlinkHover r:id="" action="ppaction://noaction" highlightClick="1"/>
              <a:extLst>
                <a:ext uri="{FF2B5EF4-FFF2-40B4-BE49-F238E27FC236}">
                  <a16:creationId xmlns:a16="http://schemas.microsoft.com/office/drawing/2014/main" xmlns="" id="{7CEA03C9-1E27-034C-B9DF-2A8D101E91E4}"/>
                </a:ext>
              </a:extLst>
            </p:cNvPr>
            <p:cNvSpPr txBox="1"/>
            <p:nvPr userDrawn="1"/>
          </p:nvSpPr>
          <p:spPr>
            <a:xfrm>
              <a:off x="3432161" y="141128"/>
              <a:ext cx="133223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算法流程</a:t>
              </a:r>
            </a:p>
          </p:txBody>
        </p:sp>
        <p:sp>
          <p:nvSpPr>
            <p:cNvPr id="27" name="TextBox 18">
              <a:hlinkClick r:id="" action="ppaction://noaction" highlightClick="1"/>
              <a:hlinkHover r:id="" action="ppaction://noaction" highlightClick="1"/>
              <a:extLst>
                <a:ext uri="{FF2B5EF4-FFF2-40B4-BE49-F238E27FC236}">
                  <a16:creationId xmlns:a16="http://schemas.microsoft.com/office/drawing/2014/main" xmlns="" id="{B031F8C9-C7E1-CA43-9090-F4D89C84C43C}"/>
                </a:ext>
              </a:extLst>
            </p:cNvPr>
            <p:cNvSpPr txBox="1"/>
            <p:nvPr userDrawn="1"/>
          </p:nvSpPr>
          <p:spPr>
            <a:xfrm>
              <a:off x="4920056" y="141128"/>
              <a:ext cx="1611460"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算法的</a:t>
              </a:r>
              <a:r>
                <a:rPr lang="en-US" altLang="zh-CN" sz="1100" dirty="0">
                  <a:solidFill>
                    <a:schemeClr val="bg1">
                      <a:lumMod val="85000"/>
                    </a:schemeClr>
                  </a:solidFill>
                  <a:latin typeface="+mn-ea"/>
                  <a:ea typeface="+mn-ea"/>
                </a:rPr>
                <a:t>MATLAB</a:t>
              </a:r>
              <a:r>
                <a:rPr lang="zh-CN" altLang="en-US" sz="1100" dirty="0">
                  <a:solidFill>
                    <a:schemeClr val="bg1">
                      <a:lumMod val="85000"/>
                    </a:schemeClr>
                  </a:solidFill>
                  <a:latin typeface="+mn-ea"/>
                  <a:ea typeface="+mn-ea"/>
                </a:rPr>
                <a:t>代码</a:t>
              </a:r>
            </a:p>
          </p:txBody>
        </p:sp>
        <p:sp>
          <p:nvSpPr>
            <p:cNvPr id="28" name="TextBox 19">
              <a:hlinkClick r:id="" action="ppaction://noaction" highlightClick="1"/>
              <a:hlinkHover r:id="" action="ppaction://noaction" highlightClick="1"/>
              <a:extLst>
                <a:ext uri="{FF2B5EF4-FFF2-40B4-BE49-F238E27FC236}">
                  <a16:creationId xmlns:a16="http://schemas.microsoft.com/office/drawing/2014/main" xmlns="" id="{F5B7E005-6112-A749-94C9-51E3DEC6F3DB}"/>
                </a:ext>
              </a:extLst>
            </p:cNvPr>
            <p:cNvSpPr txBox="1"/>
            <p:nvPr userDrawn="1"/>
          </p:nvSpPr>
          <p:spPr>
            <a:xfrm>
              <a:off x="6482119" y="141128"/>
              <a:ext cx="1427063"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研究应用</a:t>
              </a:r>
            </a:p>
          </p:txBody>
        </p:sp>
        <p:pic>
          <p:nvPicPr>
            <p:cNvPr id="29" name="图片 28">
              <a:extLst>
                <a:ext uri="{FF2B5EF4-FFF2-40B4-BE49-F238E27FC236}">
                  <a16:creationId xmlns:a16="http://schemas.microsoft.com/office/drawing/2014/main" xmlns="" id="{A639798C-021A-A84F-9A02-6CB8226E5517}"/>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50294" y="80597"/>
              <a:ext cx="1448502" cy="458692"/>
            </a:xfrm>
            <a:prstGeom prst="rect">
              <a:avLst/>
            </a:prstGeom>
          </p:spPr>
        </p:pic>
        <p:cxnSp>
          <p:nvCxnSpPr>
            <p:cNvPr id="30" name="直接连接符 26">
              <a:extLst>
                <a:ext uri="{FF2B5EF4-FFF2-40B4-BE49-F238E27FC236}">
                  <a16:creationId xmlns:a16="http://schemas.microsoft.com/office/drawing/2014/main" xmlns="" id="{B9AE33DF-F3DA-1B41-94F0-4E669F513B19}"/>
                </a:ext>
              </a:extLst>
            </p:cNvPr>
            <p:cNvCxnSpPr/>
            <p:nvPr userDrawn="1"/>
          </p:nvCxnSpPr>
          <p:spPr>
            <a:xfrm>
              <a:off x="3345541" y="-18511"/>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7">
              <a:extLst>
                <a:ext uri="{FF2B5EF4-FFF2-40B4-BE49-F238E27FC236}">
                  <a16:creationId xmlns:a16="http://schemas.microsoft.com/office/drawing/2014/main" xmlns="" id="{2C429D3B-1798-EB45-8840-6CA7295DF772}"/>
                </a:ext>
              </a:extLst>
            </p:cNvPr>
            <p:cNvCxnSpPr/>
            <p:nvPr userDrawn="1"/>
          </p:nvCxnSpPr>
          <p:spPr>
            <a:xfrm>
              <a:off x="4791512" y="-4934"/>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61635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1736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矩形 6"/>
          <p:cNvSpPr/>
          <p:nvPr userDrawn="1"/>
        </p:nvSpPr>
        <p:spPr>
          <a:xfrm>
            <a:off x="0" y="0"/>
            <a:ext cx="9144001" cy="60007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userDrawn="1"/>
        </p:nvSpPr>
        <p:spPr>
          <a:xfrm>
            <a:off x="7605741" y="-910"/>
            <a:ext cx="1383800" cy="602741"/>
          </a:xfrm>
          <a:prstGeom prst="rect">
            <a:avLst/>
          </a:prstGeom>
          <a:solidFill>
            <a:srgbClr val="6DA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a:grpSpLocks/>
          </p:cNvGrpSpPr>
          <p:nvPr userDrawn="1"/>
        </p:nvGrpSpPr>
        <p:grpSpPr bwMode="auto">
          <a:xfrm>
            <a:off x="1370013" y="106363"/>
            <a:ext cx="1330325" cy="474662"/>
            <a:chOff x="1399441" y="1145221"/>
            <a:chExt cx="1329556" cy="474509"/>
          </a:xfrm>
        </p:grpSpPr>
        <p:sp>
          <p:nvSpPr>
            <p:cNvPr id="9" name="圆角矩形 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10" name="TextBox 15"/>
            <p:cNvSpPr txBox="1">
              <a:spLocks noChangeArrowheads="1"/>
            </p:cNvSpPr>
            <p:nvPr/>
          </p:nvSpPr>
          <p:spPr bwMode="auto">
            <a:xfrm>
              <a:off x="1691214" y="1281176"/>
              <a:ext cx="1847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sp>
        <p:nvSpPr>
          <p:cNvPr id="11" name="TextBox 16">
            <a:hlinkClick r:id="" action="ppaction://noaction" highlightClick="1"/>
            <a:hlinkHover r:id="rId2" action="ppaction://hlinksldjump" highlightClick="1"/>
          </p:cNvPr>
          <p:cNvSpPr txBox="1"/>
          <p:nvPr userDrawn="1"/>
        </p:nvSpPr>
        <p:spPr>
          <a:xfrm>
            <a:off x="1979928" y="141128"/>
            <a:ext cx="125174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fontAlgn="auto">
              <a:spcBef>
                <a:spcPts val="0"/>
              </a:spcBef>
              <a:spcAft>
                <a:spcPts val="0"/>
              </a:spcAft>
              <a:defRPr/>
            </a:pPr>
            <a:r>
              <a:rPr lang="zh-CN" altLang="en-US" sz="1100" dirty="0">
                <a:solidFill>
                  <a:schemeClr val="bg1">
                    <a:lumMod val="85000"/>
                  </a:schemeClr>
                </a:solidFill>
                <a:effectLst/>
                <a:latin typeface="+mn-ea"/>
                <a:ea typeface="+mn-ea"/>
              </a:rPr>
              <a:t>选题背景及意义</a:t>
            </a:r>
          </a:p>
        </p:txBody>
      </p:sp>
      <p:sp>
        <p:nvSpPr>
          <p:cNvPr id="12" name="TextBox 17">
            <a:hlinkClick r:id="" action="ppaction://hlinkshowjump?jump=nextslide" highlightClick="1"/>
            <a:hlinkHover r:id="rId3" action="ppaction://hlinksldjump" highlightClick="1"/>
          </p:cNvPr>
          <p:cNvSpPr txBox="1"/>
          <p:nvPr userDrawn="1"/>
        </p:nvSpPr>
        <p:spPr>
          <a:xfrm>
            <a:off x="3333547" y="141128"/>
            <a:ext cx="133223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论文综述</a:t>
            </a:r>
          </a:p>
        </p:txBody>
      </p:sp>
      <p:sp>
        <p:nvSpPr>
          <p:cNvPr id="13" name="TextBox 18">
            <a:hlinkClick r:id="" action="ppaction://noaction" highlightClick="1"/>
            <a:hlinkHover r:id="" action="ppaction://noaction" highlightClick="1"/>
          </p:cNvPr>
          <p:cNvSpPr txBox="1"/>
          <p:nvPr userDrawn="1"/>
        </p:nvSpPr>
        <p:spPr>
          <a:xfrm>
            <a:off x="4767656" y="141128"/>
            <a:ext cx="1343645"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关键技术与难点</a:t>
            </a:r>
          </a:p>
        </p:txBody>
      </p:sp>
      <p:sp>
        <p:nvSpPr>
          <p:cNvPr id="14" name="TextBox 19">
            <a:hlinkClick r:id="" action="ppaction://noaction" highlightClick="1"/>
            <a:hlinkHover r:id="rId4" action="ppaction://hlinksldjump" highlightClick="1"/>
          </p:cNvPr>
          <p:cNvSpPr txBox="1"/>
          <p:nvPr userDrawn="1"/>
        </p:nvSpPr>
        <p:spPr>
          <a:xfrm>
            <a:off x="6213175" y="141128"/>
            <a:ext cx="1427063"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lumMod val="85000"/>
                  </a:schemeClr>
                </a:solidFill>
                <a:latin typeface="+mn-ea"/>
                <a:ea typeface="+mn-ea"/>
              </a:rPr>
              <a:t>研究成果与应用</a:t>
            </a:r>
          </a:p>
        </p:txBody>
      </p:sp>
      <p:sp>
        <p:nvSpPr>
          <p:cNvPr id="15" name="TextBox 20">
            <a:hlinkClick r:id="" action="ppaction://noaction" highlightClick="1"/>
            <a:hlinkHover r:id="rId2" action="ppaction://hlinksldjump" highlightClick="1"/>
          </p:cNvPr>
          <p:cNvSpPr txBox="1"/>
          <p:nvPr userDrawn="1"/>
        </p:nvSpPr>
        <p:spPr>
          <a:xfrm>
            <a:off x="7742113" y="141128"/>
            <a:ext cx="1173162" cy="261610"/>
          </a:xfrm>
          <a:prstGeom prst="rect">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a:defRPr/>
            </a:pPr>
            <a:r>
              <a:rPr lang="zh-CN" altLang="en-US" sz="1100" dirty="0">
                <a:solidFill>
                  <a:schemeClr val="bg1"/>
                </a:solidFill>
                <a:latin typeface="+mn-ea"/>
                <a:ea typeface="+mn-ea"/>
              </a:rPr>
              <a:t>论文总结</a:t>
            </a:r>
          </a:p>
        </p:txBody>
      </p:sp>
      <p:pic>
        <p:nvPicPr>
          <p:cNvPr id="20" name="图片 19"/>
          <p:cNvPicPr>
            <a:picLocks noChangeAspect="1"/>
          </p:cNvPicPr>
          <p:nvPr userDrawn="1"/>
        </p:nvPicPr>
        <p:blipFill>
          <a:blip r:embed="rId5">
            <a:extLst>
              <a:ext uri="{28A0092B-C50C-407E-A947-70E740481C1C}">
                <a14:useLocalDpi xmlns:a14="http://schemas.microsoft.com/office/drawing/2010/main" xmlns="" val="0"/>
              </a:ext>
            </a:extLst>
          </a:blip>
          <a:stretch>
            <a:fillRect/>
          </a:stretch>
        </p:blipFill>
        <p:spPr>
          <a:xfrm>
            <a:off x="150294" y="80597"/>
            <a:ext cx="1448502" cy="458692"/>
          </a:xfrm>
          <a:prstGeom prst="rect">
            <a:avLst/>
          </a:prstGeom>
        </p:spPr>
      </p:pic>
      <p:cxnSp>
        <p:nvCxnSpPr>
          <p:cNvPr id="16" name="直接连接符 15"/>
          <p:cNvCxnSpPr/>
          <p:nvPr userDrawn="1"/>
        </p:nvCxnSpPr>
        <p:spPr>
          <a:xfrm>
            <a:off x="3333547"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4598055"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6193922" y="0"/>
            <a:ext cx="0" cy="615943"/>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4077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00721057"/>
      </p:ext>
    </p:extLst>
  </p:cSld>
  <p:clrMap bg1="lt1" tx1="dk1" bg2="lt2" tx2="dk2" accent1="accent1" accent2="accent2" accent3="accent3" accent4="accent4" accent5="accent5" accent6="accent6" hlink="hlink" folHlink="folHlink"/>
  <p:sldLayoutIdLst>
    <p:sldLayoutId id="2147483683" r:id="rId1"/>
    <p:sldLayoutId id="2147483662" r:id="rId2"/>
    <p:sldLayoutId id="2147483674" r:id="rId3"/>
    <p:sldLayoutId id="2147483675" r:id="rId4"/>
    <p:sldLayoutId id="2147483677" r:id="rId5"/>
    <p:sldLayoutId id="2147483667" r:id="rId6"/>
    <p:sldLayoutId id="2147483676" r:id="rId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36368" y="1612177"/>
            <a:ext cx="9216736" cy="864096"/>
            <a:chOff x="-36368" y="1612177"/>
            <a:chExt cx="9216736" cy="864096"/>
          </a:xfrm>
        </p:grpSpPr>
        <p:sp>
          <p:nvSpPr>
            <p:cNvPr id="29" name="矩形 28"/>
            <p:cNvSpPr/>
            <p:nvPr/>
          </p:nvSpPr>
          <p:spPr>
            <a:xfrm>
              <a:off x="1187696" y="1612177"/>
              <a:ext cx="6768608" cy="864096"/>
            </a:xfrm>
            <a:prstGeom prst="rect">
              <a:avLst/>
            </a:prstGeom>
            <a:solidFill>
              <a:srgbClr val="09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latin typeface="华康俪金黑W8(P)" pitchFamily="34" charset="-122"/>
                <a:ea typeface="华康俪金黑W8(P)" pitchFamily="34" charset="-122"/>
              </a:endParaRPr>
            </a:p>
          </p:txBody>
        </p:sp>
        <p:sp>
          <p:nvSpPr>
            <p:cNvPr id="30" name="梯形 29"/>
            <p:cNvSpPr/>
            <p:nvPr/>
          </p:nvSpPr>
          <p:spPr>
            <a:xfrm rot="16200000">
              <a:off x="467616" y="1756193"/>
              <a:ext cx="864096" cy="576064"/>
            </a:xfrm>
            <a:prstGeom prst="trapezoid">
              <a:avLst/>
            </a:prstGeom>
            <a:solidFill>
              <a:srgbClr val="398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梯形 30"/>
            <p:cNvSpPr/>
            <p:nvPr/>
          </p:nvSpPr>
          <p:spPr>
            <a:xfrm rot="5400000" flipH="1">
              <a:off x="7812288" y="1756193"/>
              <a:ext cx="864096" cy="576064"/>
            </a:xfrm>
            <a:prstGeom prst="trapezoid">
              <a:avLst/>
            </a:prstGeom>
            <a:solidFill>
              <a:srgbClr val="398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6368" y="1756225"/>
              <a:ext cx="648000" cy="576000"/>
            </a:xfrm>
            <a:prstGeom prst="rect">
              <a:avLst/>
            </a:prstGeom>
            <a:solidFill>
              <a:srgbClr val="09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sp>
          <p:nvSpPr>
            <p:cNvPr id="33" name="矩形 32"/>
            <p:cNvSpPr/>
            <p:nvPr/>
          </p:nvSpPr>
          <p:spPr>
            <a:xfrm>
              <a:off x="8532368" y="1756225"/>
              <a:ext cx="648000" cy="576000"/>
            </a:xfrm>
            <a:prstGeom prst="rect">
              <a:avLst/>
            </a:prstGeom>
            <a:solidFill>
              <a:srgbClr val="09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grpSp>
      <p:sp>
        <p:nvSpPr>
          <p:cNvPr id="40" name="TextBox 13"/>
          <p:cNvSpPr txBox="1"/>
          <p:nvPr/>
        </p:nvSpPr>
        <p:spPr>
          <a:xfrm>
            <a:off x="2303361" y="2583843"/>
            <a:ext cx="5666180" cy="369368"/>
          </a:xfrm>
          <a:prstGeom prst="rect">
            <a:avLst/>
          </a:prstGeom>
          <a:noFill/>
        </p:spPr>
        <p:txBody>
          <a:bodyPr wrap="square" lIns="91477" tIns="45738" rIns="91477" bIns="45738" rtlCol="0" anchor="ctr">
            <a:spAutoFit/>
          </a:bodyPr>
          <a:lstStyle/>
          <a:p>
            <a:r>
              <a:rPr lang="en-US" altLang="zh-CN" sz="1800" dirty="0">
                <a:solidFill>
                  <a:schemeClr val="tx1">
                    <a:lumMod val="95000"/>
                    <a:lumOff val="5000"/>
                  </a:schemeClr>
                </a:solidFill>
                <a:ea typeface="微软雅黑" pitchFamily="34" charset="-122"/>
              </a:rPr>
              <a:t>Research &amp; Application of immune algorithms</a:t>
            </a:r>
            <a:endParaRPr lang="zh-CN" altLang="en-US" sz="1800" dirty="0">
              <a:solidFill>
                <a:schemeClr val="tx1">
                  <a:lumMod val="95000"/>
                  <a:lumOff val="5000"/>
                </a:schemeClr>
              </a:solidFill>
              <a:ea typeface="微软雅黑" pitchFamily="34" charset="-122"/>
            </a:endParaRPr>
          </a:p>
        </p:txBody>
      </p:sp>
      <p:sp>
        <p:nvSpPr>
          <p:cNvPr id="52" name="文本框 51"/>
          <p:cNvSpPr txBox="1"/>
          <p:nvPr/>
        </p:nvSpPr>
        <p:spPr>
          <a:xfrm>
            <a:off x="1510534" y="1722027"/>
            <a:ext cx="6144491" cy="584775"/>
          </a:xfrm>
          <a:prstGeom prst="rect">
            <a:avLst/>
          </a:prstGeom>
          <a:noFill/>
        </p:spPr>
        <p:txBody>
          <a:bodyPr wrap="square" rtlCol="0">
            <a:spAutoFit/>
          </a:bodyPr>
          <a:lstStyle/>
          <a:p>
            <a:pPr algn="ctr"/>
            <a:r>
              <a:rPr lang="zh-CN" altLang="en-US" sz="3200" dirty="0">
                <a:solidFill>
                  <a:schemeClr val="bg1"/>
                </a:solidFill>
                <a:latin typeface="华康俪金黑W8(P)" pitchFamily="34" charset="-122"/>
                <a:ea typeface="华康俪金黑W8(P)" pitchFamily="34" charset="-122"/>
              </a:rPr>
              <a:t>免疫算法的研究与应用</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2624137" y="114050"/>
            <a:ext cx="3895725" cy="1229936"/>
          </a:xfrm>
          <a:prstGeom prst="rect">
            <a:avLst/>
          </a:prstGeom>
          <a:noFill/>
          <a:effectLst/>
          <a:extLst>
            <a:ext uri="{909E8E84-426E-40DD-AFC4-6F175D3DCCD1}">
              <a14:hiddenFill xmlns:a14="http://schemas.microsoft.com/office/drawing/2010/main" xmlns="">
                <a:solidFill>
                  <a:srgbClr val="FFFFFF"/>
                </a:solidFill>
              </a14:hiddenFill>
            </a:ext>
          </a:extLst>
        </p:spPr>
      </p:pic>
      <p:grpSp>
        <p:nvGrpSpPr>
          <p:cNvPr id="8" name="组合 7">
            <a:extLst>
              <a:ext uri="{FF2B5EF4-FFF2-40B4-BE49-F238E27FC236}">
                <a16:creationId xmlns:a16="http://schemas.microsoft.com/office/drawing/2014/main" xmlns="" id="{D69EAA06-FA2E-A64F-94EC-89ED72CFA25B}"/>
              </a:ext>
            </a:extLst>
          </p:cNvPr>
          <p:cNvGrpSpPr/>
          <p:nvPr/>
        </p:nvGrpSpPr>
        <p:grpSpPr>
          <a:xfrm>
            <a:off x="1867275" y="3279376"/>
            <a:ext cx="5666660" cy="1477328"/>
            <a:chOff x="1867275" y="3279376"/>
            <a:chExt cx="5666660" cy="1477328"/>
          </a:xfrm>
        </p:grpSpPr>
        <p:grpSp>
          <p:nvGrpSpPr>
            <p:cNvPr id="41" name="组合 40"/>
            <p:cNvGrpSpPr/>
            <p:nvPr/>
          </p:nvGrpSpPr>
          <p:grpSpPr>
            <a:xfrm>
              <a:off x="1867275" y="3279376"/>
              <a:ext cx="5666660" cy="1477328"/>
              <a:chOff x="3632960" y="3542579"/>
              <a:chExt cx="4320460" cy="1477328"/>
            </a:xfrm>
          </p:grpSpPr>
          <p:sp>
            <p:nvSpPr>
              <p:cNvPr id="42" name="TextBox 42"/>
              <p:cNvSpPr txBox="1"/>
              <p:nvPr/>
            </p:nvSpPr>
            <p:spPr>
              <a:xfrm>
                <a:off x="4196977" y="3542579"/>
                <a:ext cx="3756443" cy="1477328"/>
              </a:xfrm>
              <a:prstGeom prst="rect">
                <a:avLst/>
              </a:prstGeom>
              <a:noFill/>
            </p:spPr>
            <p:txBody>
              <a:bodyPr wrap="square" rtlCol="0">
                <a:spAutoFit/>
              </a:bodyPr>
              <a:lstStyle/>
              <a:p>
                <a:pPr algn="ctr">
                  <a:lnSpc>
                    <a:spcPct val="150000"/>
                  </a:lnSpc>
                </a:pPr>
                <a:r>
                  <a:rPr lang="zh-CN" altLang="en-US" sz="1500" dirty="0">
                    <a:solidFill>
                      <a:schemeClr val="tx1">
                        <a:lumMod val="95000"/>
                        <a:lumOff val="5000"/>
                      </a:schemeClr>
                    </a:solidFill>
                    <a:latin typeface="微软雅黑" pitchFamily="34" charset="-122"/>
                    <a:ea typeface="微软雅黑" pitchFamily="34" charset="-122"/>
                  </a:rPr>
                  <a:t>理学院</a:t>
                </a:r>
                <a:endParaRPr lang="en-US" altLang="zh-CN" sz="1500" dirty="0">
                  <a:solidFill>
                    <a:schemeClr val="tx1">
                      <a:lumMod val="95000"/>
                      <a:lumOff val="5000"/>
                    </a:schemeClr>
                  </a:solidFill>
                  <a:latin typeface="微软雅黑" pitchFamily="34" charset="-122"/>
                  <a:ea typeface="微软雅黑" pitchFamily="34" charset="-122"/>
                </a:endParaRPr>
              </a:p>
              <a:p>
                <a:pPr algn="ctr">
                  <a:lnSpc>
                    <a:spcPct val="150000"/>
                  </a:lnSpc>
                </a:pPr>
                <a:r>
                  <a:rPr lang="zh-CN" altLang="en-US" sz="1500" dirty="0">
                    <a:solidFill>
                      <a:schemeClr val="tx1">
                        <a:lumMod val="95000"/>
                        <a:lumOff val="5000"/>
                      </a:schemeClr>
                    </a:solidFill>
                    <a:latin typeface="微软雅黑" pitchFamily="34" charset="-122"/>
                    <a:ea typeface="微软雅黑" pitchFamily="34" charset="-122"/>
                  </a:rPr>
                  <a:t>信息与计算科学</a:t>
                </a:r>
                <a:endParaRPr lang="en-US" altLang="zh-CN" sz="1500" dirty="0">
                  <a:solidFill>
                    <a:schemeClr val="tx1">
                      <a:lumMod val="95000"/>
                      <a:lumOff val="5000"/>
                    </a:schemeClr>
                  </a:solidFill>
                  <a:latin typeface="微软雅黑" pitchFamily="34" charset="-122"/>
                  <a:ea typeface="微软雅黑" pitchFamily="34" charset="-122"/>
                </a:endParaRPr>
              </a:p>
              <a:p>
                <a:pPr algn="ctr">
                  <a:lnSpc>
                    <a:spcPct val="150000"/>
                  </a:lnSpc>
                </a:pPr>
                <a:r>
                  <a:rPr lang="zh-Hans" altLang="en-US" sz="1500" dirty="0">
                    <a:solidFill>
                      <a:schemeClr val="tx1">
                        <a:lumMod val="95000"/>
                        <a:lumOff val="5000"/>
                      </a:schemeClr>
                    </a:solidFill>
                    <a:latin typeface="微软雅黑" pitchFamily="34" charset="-122"/>
                    <a:ea typeface="微软雅黑" pitchFamily="34" charset="-122"/>
                  </a:rPr>
                  <a:t>    </a:t>
                </a:r>
                <a:r>
                  <a:rPr lang="zh-CN" altLang="en-US" sz="1500" dirty="0">
                    <a:solidFill>
                      <a:schemeClr val="tx1">
                        <a:lumMod val="95000"/>
                        <a:lumOff val="5000"/>
                      </a:schemeClr>
                    </a:solidFill>
                    <a:latin typeface="微软雅黑" pitchFamily="34" charset="-122"/>
                    <a:ea typeface="微软雅黑" pitchFamily="34" charset="-122"/>
                  </a:rPr>
                  <a:t>张天欣、蔡书山、张旭晨、谭灵煜、朱晨曦、王斌</a:t>
                </a:r>
                <a:endParaRPr lang="en-US" altLang="zh-CN" sz="1500" dirty="0">
                  <a:solidFill>
                    <a:schemeClr val="tx1">
                      <a:lumMod val="95000"/>
                      <a:lumOff val="5000"/>
                    </a:schemeClr>
                  </a:solidFill>
                  <a:latin typeface="微软雅黑" pitchFamily="34" charset="-122"/>
                  <a:ea typeface="微软雅黑" pitchFamily="34" charset="-122"/>
                </a:endParaRPr>
              </a:p>
              <a:p>
                <a:pPr algn="ctr">
                  <a:lnSpc>
                    <a:spcPct val="150000"/>
                  </a:lnSpc>
                </a:pPr>
                <a:r>
                  <a:rPr lang="en-US" altLang="zh-CN" sz="1500" dirty="0">
                    <a:solidFill>
                      <a:schemeClr val="tx1">
                        <a:lumMod val="95000"/>
                        <a:lumOff val="5000"/>
                      </a:schemeClr>
                    </a:solidFill>
                    <a:latin typeface="微软雅黑" pitchFamily="34" charset="-122"/>
                    <a:ea typeface="微软雅黑" pitchFamily="34" charset="-122"/>
                  </a:rPr>
                  <a:t>2018</a:t>
                </a:r>
                <a:r>
                  <a:rPr lang="zh-CN" altLang="en-US" sz="1500" dirty="0">
                    <a:solidFill>
                      <a:schemeClr val="tx1">
                        <a:lumMod val="95000"/>
                        <a:lumOff val="5000"/>
                      </a:schemeClr>
                    </a:solidFill>
                    <a:latin typeface="微软雅黑" pitchFamily="34" charset="-122"/>
                    <a:ea typeface="微软雅黑" pitchFamily="34" charset="-122"/>
                  </a:rPr>
                  <a:t>年</a:t>
                </a:r>
                <a:r>
                  <a:rPr lang="en-US" altLang="zh-CN" sz="1500" dirty="0">
                    <a:solidFill>
                      <a:schemeClr val="tx1">
                        <a:lumMod val="95000"/>
                        <a:lumOff val="5000"/>
                      </a:schemeClr>
                    </a:solidFill>
                    <a:latin typeface="微软雅黑" pitchFamily="34" charset="-122"/>
                    <a:ea typeface="微软雅黑" pitchFamily="34" charset="-122"/>
                  </a:rPr>
                  <a:t>07</a:t>
                </a:r>
                <a:r>
                  <a:rPr lang="zh-CN" altLang="en-US" sz="1500" dirty="0">
                    <a:solidFill>
                      <a:schemeClr val="tx1">
                        <a:lumMod val="95000"/>
                        <a:lumOff val="5000"/>
                      </a:schemeClr>
                    </a:solidFill>
                    <a:latin typeface="微软雅黑" pitchFamily="34" charset="-122"/>
                    <a:ea typeface="微软雅黑" pitchFamily="34" charset="-122"/>
                  </a:rPr>
                  <a:t>月</a:t>
                </a:r>
                <a:r>
                  <a:rPr lang="en-US" altLang="zh-CN" sz="1500" dirty="0">
                    <a:solidFill>
                      <a:schemeClr val="tx1">
                        <a:lumMod val="95000"/>
                        <a:lumOff val="5000"/>
                      </a:schemeClr>
                    </a:solidFill>
                    <a:latin typeface="微软雅黑" pitchFamily="34" charset="-122"/>
                    <a:ea typeface="微软雅黑" pitchFamily="34" charset="-122"/>
                  </a:rPr>
                  <a:t>0</a:t>
                </a:r>
                <a:r>
                  <a:rPr lang="en-US" altLang="zh-Hans" sz="1500" dirty="0">
                    <a:solidFill>
                      <a:schemeClr val="tx1">
                        <a:lumMod val="95000"/>
                        <a:lumOff val="5000"/>
                      </a:schemeClr>
                    </a:solidFill>
                    <a:latin typeface="微软雅黑" pitchFamily="34" charset="-122"/>
                    <a:ea typeface="微软雅黑" pitchFamily="34" charset="-122"/>
                  </a:rPr>
                  <a:t>5</a:t>
                </a:r>
                <a:r>
                  <a:rPr lang="zh-CN" altLang="en-US" sz="1500" dirty="0">
                    <a:solidFill>
                      <a:schemeClr val="tx1">
                        <a:lumMod val="95000"/>
                        <a:lumOff val="5000"/>
                      </a:schemeClr>
                    </a:solidFill>
                    <a:latin typeface="微软雅黑" pitchFamily="34" charset="-122"/>
                    <a:ea typeface="微软雅黑" pitchFamily="34" charset="-122"/>
                  </a:rPr>
                  <a:t>日</a:t>
                </a:r>
                <a:r>
                  <a:rPr lang="en-US" altLang="zh-CN" sz="1500" dirty="0">
                    <a:solidFill>
                      <a:schemeClr val="tx1">
                        <a:lumMod val="95000"/>
                        <a:lumOff val="5000"/>
                      </a:schemeClr>
                    </a:solidFill>
                    <a:latin typeface="微软雅黑" pitchFamily="34" charset="-122"/>
                    <a:ea typeface="微软雅黑" pitchFamily="34" charset="-122"/>
                  </a:rPr>
                  <a:t> </a:t>
                </a:r>
                <a:endParaRPr lang="zh-CN" altLang="en-US" sz="1500" dirty="0">
                  <a:solidFill>
                    <a:schemeClr val="tx1">
                      <a:lumMod val="95000"/>
                      <a:lumOff val="5000"/>
                    </a:schemeClr>
                  </a:solidFill>
                  <a:latin typeface="微软雅黑" pitchFamily="34" charset="-122"/>
                  <a:ea typeface="微软雅黑" pitchFamily="34" charset="-122"/>
                </a:endParaRPr>
              </a:p>
            </p:txBody>
          </p:sp>
          <p:sp>
            <p:nvSpPr>
              <p:cNvPr id="43" name="TextBox 90"/>
              <p:cNvSpPr txBox="1"/>
              <p:nvPr/>
            </p:nvSpPr>
            <p:spPr>
              <a:xfrm>
                <a:off x="3632960" y="3583425"/>
                <a:ext cx="1153954" cy="338554"/>
              </a:xfrm>
              <a:prstGeom prst="rect">
                <a:avLst/>
              </a:prstGeom>
              <a:noFill/>
            </p:spPr>
            <p:txBody>
              <a:bodyPr wrap="square" rtlCol="0">
                <a:spAutoFit/>
              </a:bodyPr>
              <a:lstStyle/>
              <a:p>
                <a:r>
                  <a:rPr lang="zh-CN" altLang="en-US" sz="1600" dirty="0">
                    <a:solidFill>
                      <a:schemeClr val="tx1">
                        <a:lumMod val="95000"/>
                        <a:lumOff val="5000"/>
                      </a:schemeClr>
                    </a:solidFill>
                    <a:latin typeface="微软雅黑" pitchFamily="34" charset="-122"/>
                    <a:ea typeface="微软雅黑" pitchFamily="34" charset="-122"/>
                  </a:rPr>
                  <a:t>学院：</a:t>
                </a:r>
              </a:p>
            </p:txBody>
          </p:sp>
          <p:sp>
            <p:nvSpPr>
              <p:cNvPr id="44" name="TextBox 44"/>
              <p:cNvSpPr txBox="1"/>
              <p:nvPr/>
            </p:nvSpPr>
            <p:spPr>
              <a:xfrm>
                <a:off x="3632960" y="3941249"/>
                <a:ext cx="1180004" cy="338554"/>
              </a:xfrm>
              <a:prstGeom prst="rect">
                <a:avLst/>
              </a:prstGeom>
              <a:noFill/>
            </p:spPr>
            <p:txBody>
              <a:bodyPr wrap="square" rtlCol="0">
                <a:spAutoFit/>
              </a:bodyPr>
              <a:lstStyle/>
              <a:p>
                <a:r>
                  <a:rPr lang="zh-CN" altLang="en-US" sz="1600" dirty="0">
                    <a:solidFill>
                      <a:schemeClr val="tx1">
                        <a:lumMod val="95000"/>
                        <a:lumOff val="5000"/>
                      </a:schemeClr>
                    </a:solidFill>
                    <a:latin typeface="微软雅黑" pitchFamily="34" charset="-122"/>
                    <a:ea typeface="微软雅黑" pitchFamily="34" charset="-122"/>
                  </a:rPr>
                  <a:t>专业：</a:t>
                </a:r>
              </a:p>
            </p:txBody>
          </p:sp>
          <p:sp>
            <p:nvSpPr>
              <p:cNvPr id="45" name="TextBox 45"/>
              <p:cNvSpPr txBox="1"/>
              <p:nvPr/>
            </p:nvSpPr>
            <p:spPr>
              <a:xfrm>
                <a:off x="3632960" y="4308653"/>
                <a:ext cx="800219" cy="338554"/>
              </a:xfrm>
              <a:prstGeom prst="rect">
                <a:avLst/>
              </a:prstGeom>
              <a:noFill/>
            </p:spPr>
            <p:txBody>
              <a:bodyPr wrap="none" rtlCol="0">
                <a:spAutoFit/>
              </a:bodyPr>
              <a:lstStyle/>
              <a:p>
                <a:r>
                  <a:rPr lang="zh-CN" altLang="en-US" sz="1600" dirty="0">
                    <a:solidFill>
                      <a:schemeClr val="tx1">
                        <a:lumMod val="95000"/>
                        <a:lumOff val="5000"/>
                      </a:schemeClr>
                    </a:solidFill>
                    <a:latin typeface="微软雅黑" pitchFamily="34" charset="-122"/>
                    <a:ea typeface="微软雅黑" pitchFamily="34" charset="-122"/>
                  </a:rPr>
                  <a:t>组员：</a:t>
                </a:r>
              </a:p>
            </p:txBody>
          </p:sp>
          <p:sp>
            <p:nvSpPr>
              <p:cNvPr id="46" name="TextBox 46"/>
              <p:cNvSpPr txBox="1"/>
              <p:nvPr/>
            </p:nvSpPr>
            <p:spPr>
              <a:xfrm>
                <a:off x="3632960" y="4666477"/>
                <a:ext cx="800219" cy="338554"/>
              </a:xfrm>
              <a:prstGeom prst="rect">
                <a:avLst/>
              </a:prstGeom>
              <a:noFill/>
            </p:spPr>
            <p:txBody>
              <a:bodyPr wrap="none" rtlCol="0">
                <a:spAutoFit/>
              </a:bodyPr>
              <a:lstStyle/>
              <a:p>
                <a:r>
                  <a:rPr lang="zh-CN" altLang="en-US" sz="1600" dirty="0">
                    <a:solidFill>
                      <a:schemeClr val="tx1">
                        <a:lumMod val="95000"/>
                        <a:lumOff val="5000"/>
                      </a:schemeClr>
                    </a:solidFill>
                    <a:latin typeface="微软雅黑" pitchFamily="34" charset="-122"/>
                    <a:ea typeface="微软雅黑" pitchFamily="34" charset="-122"/>
                  </a:rPr>
                  <a:t>日期：</a:t>
                </a:r>
              </a:p>
            </p:txBody>
          </p:sp>
          <p:cxnSp>
            <p:nvCxnSpPr>
              <p:cNvPr id="49" name="直接连接符 48"/>
              <p:cNvCxnSpPr>
                <a:cxnSpLocks/>
              </p:cNvCxnSpPr>
              <p:nvPr/>
            </p:nvCxnSpPr>
            <p:spPr>
              <a:xfrm>
                <a:off x="4433179" y="4612471"/>
                <a:ext cx="3492421"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48">
              <a:extLst>
                <a:ext uri="{FF2B5EF4-FFF2-40B4-BE49-F238E27FC236}">
                  <a16:creationId xmlns:a16="http://schemas.microsoft.com/office/drawing/2014/main" xmlns="" id="{65553345-BE67-BC41-9555-61D845ABAC13}"/>
                </a:ext>
              </a:extLst>
            </p:cNvPr>
            <p:cNvCxnSpPr>
              <a:cxnSpLocks/>
            </p:cNvCxnSpPr>
            <p:nvPr/>
          </p:nvCxnSpPr>
          <p:spPr>
            <a:xfrm>
              <a:off x="2916831" y="4006465"/>
              <a:ext cx="458061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48">
              <a:extLst>
                <a:ext uri="{FF2B5EF4-FFF2-40B4-BE49-F238E27FC236}">
                  <a16:creationId xmlns:a16="http://schemas.microsoft.com/office/drawing/2014/main" xmlns="" id="{25EC528B-84D9-2D4C-8AB7-325942352003}"/>
                </a:ext>
              </a:extLst>
            </p:cNvPr>
            <p:cNvCxnSpPr>
              <a:cxnSpLocks/>
            </p:cNvCxnSpPr>
            <p:nvPr/>
          </p:nvCxnSpPr>
          <p:spPr>
            <a:xfrm>
              <a:off x="2916830" y="3647201"/>
              <a:ext cx="458061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48">
              <a:extLst>
                <a:ext uri="{FF2B5EF4-FFF2-40B4-BE49-F238E27FC236}">
                  <a16:creationId xmlns:a16="http://schemas.microsoft.com/office/drawing/2014/main" xmlns="" id="{8497DDA9-7AB5-CE4B-A23C-EE11746135DE}"/>
                </a:ext>
              </a:extLst>
            </p:cNvPr>
            <p:cNvCxnSpPr>
              <a:cxnSpLocks/>
            </p:cNvCxnSpPr>
            <p:nvPr/>
          </p:nvCxnSpPr>
          <p:spPr>
            <a:xfrm>
              <a:off x="2916829" y="4695528"/>
              <a:ext cx="458061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451671561"/>
      </p:ext>
    </p:extLst>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750"/>
                                        <p:tgtEl>
                                          <p:spTgt spid="51"/>
                                        </p:tgtEl>
                                      </p:cBhvr>
                                    </p:animEffect>
                                  </p:childTnLst>
                                </p:cTn>
                              </p:par>
                            </p:childTnLst>
                          </p:cTn>
                        </p:par>
                        <p:par>
                          <p:cTn id="8" fill="hold">
                            <p:stCondLst>
                              <p:cond delay="750"/>
                            </p:stCondLst>
                            <p:childTnLst>
                              <p:par>
                                <p:cTn id="9" presetID="16" presetClass="entr" presetSubtype="37" fill="hold" nodeType="afterEffect">
                                  <p:stCondLst>
                                    <p:cond delay="0"/>
                                  </p:stCondLst>
                                  <p:childTnLst>
                                    <p:set>
                                      <p:cBhvr>
                                        <p:cTn id="10" dur="1" fill="hold">
                                          <p:stCondLst>
                                            <p:cond delay="0"/>
                                          </p:stCondLst>
                                        </p:cTn>
                                        <p:tgtEl>
                                          <p:spTgt spid="52">
                                            <p:txEl>
                                              <p:pRg st="0" end="0"/>
                                            </p:txEl>
                                          </p:spTgt>
                                        </p:tgtEl>
                                        <p:attrNameLst>
                                          <p:attrName>style.visibility</p:attrName>
                                        </p:attrNameLst>
                                      </p:cBhvr>
                                      <p:to>
                                        <p:strVal val="visible"/>
                                      </p:to>
                                    </p:set>
                                    <p:animEffect transition="in" filter="barn(outVertical)">
                                      <p:cBhvr>
                                        <p:cTn id="11" dur="500"/>
                                        <p:tgtEl>
                                          <p:spTgt spid="52">
                                            <p:txEl>
                                              <p:pRg st="0" end="0"/>
                                            </p:txEl>
                                          </p:spTgt>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par>
                          <p:cTn id="16" fill="hold">
                            <p:stCondLst>
                              <p:cond delay="1750"/>
                            </p:stCondLst>
                            <p:childTnLst>
                              <p:par>
                                <p:cTn id="17" presetID="2" presetClass="entr" presetSubtype="4"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9B301359-C416-A748-BC61-ABA8FD7842CC}"/>
              </a:ext>
            </a:extLst>
          </p:cNvPr>
          <p:cNvSpPr txBox="1"/>
          <p:nvPr/>
        </p:nvSpPr>
        <p:spPr>
          <a:xfrm>
            <a:off x="564776" y="688434"/>
            <a:ext cx="4658776" cy="4455066"/>
          </a:xfrm>
          <a:prstGeom prst="rect">
            <a:avLst/>
          </a:prstGeom>
          <a:noFill/>
        </p:spPr>
        <p:txBody>
          <a:bodyPr wrap="none" rtlCol="0">
            <a:spAutoFit/>
          </a:bodyPr>
          <a:lstStyle/>
          <a:p>
            <a:r>
              <a:rPr kumimoji="1" lang="en-US" altLang="zh-CN" dirty="0"/>
              <a:t>%   </a:t>
            </a:r>
            <a:r>
              <a:rPr kumimoji="1" lang="zh-CN" altLang="en-US" dirty="0"/>
              <a:t>输出优化结果</a:t>
            </a:r>
          </a:p>
          <a:p>
            <a:r>
              <a:rPr kumimoji="1" lang="zh-CN" altLang="en-US" dirty="0"/>
              <a:t>  </a:t>
            </a:r>
            <a:r>
              <a:rPr kumimoji="1" lang="en-US" altLang="zh-CN" dirty="0" err="1"/>
              <a:t>Bestf</a:t>
            </a:r>
            <a:r>
              <a:rPr kumimoji="1" lang="en-US" altLang="zh-CN" dirty="0"/>
              <a:t> = </a:t>
            </a:r>
            <a:r>
              <a:rPr kumimoji="1" lang="en-US" altLang="zh-CN" dirty="0" err="1"/>
              <a:t>Sortf</a:t>
            </a:r>
            <a:r>
              <a:rPr kumimoji="1" lang="en-US" altLang="zh-CN" dirty="0"/>
              <a:t>(:, 1);   %</a:t>
            </a:r>
            <a:r>
              <a:rPr kumimoji="1" lang="zh-CN" altLang="en-US" dirty="0"/>
              <a:t>最优变量</a:t>
            </a:r>
          </a:p>
          <a:p>
            <a:r>
              <a:rPr kumimoji="1" lang="zh-CN" altLang="en-US" dirty="0"/>
              <a:t>  </a:t>
            </a:r>
            <a:r>
              <a:rPr kumimoji="1" lang="en-US" altLang="zh-CN" dirty="0" err="1"/>
              <a:t>Bestlen</a:t>
            </a:r>
            <a:r>
              <a:rPr kumimoji="1" lang="en-US" altLang="zh-CN" dirty="0"/>
              <a:t> = trace(end);  %</a:t>
            </a:r>
            <a:r>
              <a:rPr kumimoji="1" lang="zh-CN" altLang="en-US" dirty="0"/>
              <a:t>最优值 </a:t>
            </a:r>
          </a:p>
          <a:p>
            <a:r>
              <a:rPr kumimoji="1" lang="en-US" altLang="zh-CN" dirty="0"/>
              <a:t>%   </a:t>
            </a:r>
            <a:r>
              <a:rPr kumimoji="1" lang="zh-CN" altLang="en-US" dirty="0"/>
              <a:t>图</a:t>
            </a:r>
            <a:r>
              <a:rPr kumimoji="1" lang="en-US" altLang="zh-CN" dirty="0"/>
              <a:t>1</a:t>
            </a:r>
          </a:p>
          <a:p>
            <a:r>
              <a:rPr kumimoji="1" lang="en-US" altLang="zh-CN" dirty="0"/>
              <a:t>  figure </a:t>
            </a:r>
          </a:p>
          <a:p>
            <a:endParaRPr kumimoji="1" lang="en-US" altLang="zh-CN" dirty="0"/>
          </a:p>
          <a:p>
            <a:r>
              <a:rPr kumimoji="1" lang="en-US" altLang="zh-CN" dirty="0"/>
              <a:t>  for </a:t>
            </a:r>
            <a:r>
              <a:rPr kumimoji="1" lang="en-US" altLang="zh-CN" dirty="0" err="1"/>
              <a:t>i</a:t>
            </a:r>
            <a:r>
              <a:rPr kumimoji="1" lang="en-US" altLang="zh-CN" dirty="0"/>
              <a:t> = 1 : N-1</a:t>
            </a:r>
          </a:p>
          <a:p>
            <a:r>
              <a:rPr kumimoji="1" lang="en-US" altLang="zh-CN" dirty="0"/>
              <a:t>      plot(</a:t>
            </a:r>
            <a:r>
              <a:rPr kumimoji="1" lang="en-US" altLang="zh-CN" dirty="0" err="1"/>
              <a:t>i</a:t>
            </a:r>
            <a:r>
              <a:rPr kumimoji="1" lang="en-US" altLang="zh-CN" dirty="0"/>
              <a:t>, 1)</a:t>
            </a:r>
          </a:p>
          <a:p>
            <a:r>
              <a:rPr kumimoji="1" lang="en-US" altLang="zh-CN" dirty="0"/>
              <a:t>      plot([CL(</a:t>
            </a:r>
            <a:r>
              <a:rPr kumimoji="1" lang="en-US" altLang="zh-CN" dirty="0" err="1"/>
              <a:t>Bestf</a:t>
            </a:r>
            <a:r>
              <a:rPr kumimoji="1" lang="en-US" altLang="zh-CN" dirty="0"/>
              <a:t>(</a:t>
            </a:r>
            <a:r>
              <a:rPr kumimoji="1" lang="en-US" altLang="zh-CN" dirty="0" err="1"/>
              <a:t>i</a:t>
            </a:r>
            <a:r>
              <a:rPr kumimoji="1" lang="en-US" altLang="zh-CN" dirty="0"/>
              <a:t>), 1),CL(</a:t>
            </a:r>
            <a:r>
              <a:rPr kumimoji="1" lang="en-US" altLang="zh-CN" dirty="0" err="1"/>
              <a:t>Bestf</a:t>
            </a:r>
            <a:r>
              <a:rPr kumimoji="1" lang="en-US" altLang="zh-CN" dirty="0"/>
              <a:t>(i+1), 1)],...</a:t>
            </a:r>
          </a:p>
          <a:p>
            <a:r>
              <a:rPr kumimoji="1" lang="en-US" altLang="zh-CN" dirty="0"/>
              <a:t>           [CL(</a:t>
            </a:r>
            <a:r>
              <a:rPr kumimoji="1" lang="en-US" altLang="zh-CN" dirty="0" err="1"/>
              <a:t>Bestf</a:t>
            </a:r>
            <a:r>
              <a:rPr kumimoji="1" lang="en-US" altLang="zh-CN" dirty="0"/>
              <a:t>(</a:t>
            </a:r>
            <a:r>
              <a:rPr kumimoji="1" lang="en-US" altLang="zh-CN" dirty="0" err="1"/>
              <a:t>i</a:t>
            </a:r>
            <a:r>
              <a:rPr kumimoji="1" lang="en-US" altLang="zh-CN" dirty="0"/>
              <a:t>), 2),CL(</a:t>
            </a:r>
            <a:r>
              <a:rPr kumimoji="1" lang="en-US" altLang="zh-CN" dirty="0" err="1"/>
              <a:t>Bestf</a:t>
            </a:r>
            <a:r>
              <a:rPr kumimoji="1" lang="en-US" altLang="zh-CN" dirty="0"/>
              <a:t>(i+1), 2)],'o-');</a:t>
            </a:r>
          </a:p>
          <a:p>
            <a:r>
              <a:rPr kumimoji="1" lang="en-US" altLang="zh-CN" dirty="0"/>
              <a:t>      hold on;</a:t>
            </a:r>
          </a:p>
          <a:p>
            <a:r>
              <a:rPr kumimoji="1" lang="en-US" altLang="zh-CN" dirty="0"/>
              <a:t>  end</a:t>
            </a:r>
          </a:p>
          <a:p>
            <a:r>
              <a:rPr kumimoji="1" lang="en-US" altLang="zh-CN" dirty="0"/>
              <a:t>  </a:t>
            </a:r>
          </a:p>
          <a:p>
            <a:r>
              <a:rPr kumimoji="1" lang="en-US" altLang="zh-CN" dirty="0"/>
              <a:t>  plot([CL(</a:t>
            </a:r>
            <a:r>
              <a:rPr kumimoji="1" lang="en-US" altLang="zh-CN" dirty="0" err="1"/>
              <a:t>Bestf</a:t>
            </a:r>
            <a:r>
              <a:rPr kumimoji="1" lang="en-US" altLang="zh-CN" dirty="0"/>
              <a:t>(N),1),CL(</a:t>
            </a:r>
            <a:r>
              <a:rPr kumimoji="1" lang="en-US" altLang="zh-CN" dirty="0" err="1"/>
              <a:t>Bestf</a:t>
            </a:r>
            <a:r>
              <a:rPr kumimoji="1" lang="en-US" altLang="zh-CN" dirty="0"/>
              <a:t>(1),1)],...</a:t>
            </a:r>
          </a:p>
          <a:p>
            <a:r>
              <a:rPr kumimoji="1" lang="en-US" altLang="zh-CN" dirty="0"/>
              <a:t>       [CL(</a:t>
            </a:r>
            <a:r>
              <a:rPr kumimoji="1" lang="en-US" altLang="zh-CN" dirty="0" err="1"/>
              <a:t>Bestf</a:t>
            </a:r>
            <a:r>
              <a:rPr kumimoji="1" lang="en-US" altLang="zh-CN" dirty="0"/>
              <a:t>(N),2),CL(</a:t>
            </a:r>
            <a:r>
              <a:rPr kumimoji="1" lang="en-US" altLang="zh-CN" dirty="0" err="1"/>
              <a:t>Bestf</a:t>
            </a:r>
            <a:r>
              <a:rPr kumimoji="1" lang="en-US" altLang="zh-CN" dirty="0"/>
              <a:t>(1),2)],'o-');</a:t>
            </a:r>
          </a:p>
          <a:p>
            <a:r>
              <a:rPr kumimoji="1" lang="en-US" altLang="zh-CN" dirty="0"/>
              <a:t>  hold on;</a:t>
            </a:r>
          </a:p>
          <a:p>
            <a:r>
              <a:rPr kumimoji="1" lang="en-US" altLang="zh-CN" dirty="0"/>
              <a:t>  </a:t>
            </a:r>
          </a:p>
          <a:p>
            <a:r>
              <a:rPr kumimoji="1" lang="en-US" altLang="zh-CN" dirty="0"/>
              <a:t>  for k = 1 : N</a:t>
            </a:r>
          </a:p>
          <a:p>
            <a:r>
              <a:rPr kumimoji="1" lang="en-US" altLang="zh-CN" dirty="0"/>
              <a:t>      text(CL(k, 1), CL(k, 2), num2str(CL(k, 3)), '</a:t>
            </a:r>
            <a:r>
              <a:rPr kumimoji="1" lang="en-US" altLang="zh-CN" dirty="0" err="1"/>
              <a:t>fontweight</a:t>
            </a:r>
            <a:r>
              <a:rPr kumimoji="1" lang="en-US" altLang="zh-CN" dirty="0"/>
              <a:t>', 'bold');</a:t>
            </a:r>
          </a:p>
          <a:p>
            <a:r>
              <a:rPr kumimoji="1" lang="en-US" altLang="zh-CN" dirty="0"/>
              <a:t>  end</a:t>
            </a:r>
          </a:p>
          <a:p>
            <a:r>
              <a:rPr kumimoji="1" lang="en-US" altLang="zh-CN" dirty="0"/>
              <a:t>  title(['</a:t>
            </a:r>
            <a:r>
              <a:rPr kumimoji="1" lang="zh-CN" altLang="en-US" dirty="0"/>
              <a:t>优化最短距离</a:t>
            </a:r>
            <a:r>
              <a:rPr kumimoji="1" lang="en-US" altLang="zh-CN" dirty="0"/>
              <a:t>:', num2str(trace(end))]);</a:t>
            </a:r>
          </a:p>
        </p:txBody>
      </p:sp>
      <p:sp>
        <p:nvSpPr>
          <p:cNvPr id="3" name="文本框 2">
            <a:extLst>
              <a:ext uri="{FF2B5EF4-FFF2-40B4-BE49-F238E27FC236}">
                <a16:creationId xmlns:a16="http://schemas.microsoft.com/office/drawing/2014/main" xmlns="" id="{6AA0994F-98D5-2F43-BBC0-57E0149A239B}"/>
              </a:ext>
            </a:extLst>
          </p:cNvPr>
          <p:cNvSpPr txBox="1"/>
          <p:nvPr/>
        </p:nvSpPr>
        <p:spPr>
          <a:xfrm>
            <a:off x="5223552" y="677621"/>
            <a:ext cx="1938351" cy="1546577"/>
          </a:xfrm>
          <a:prstGeom prst="rect">
            <a:avLst/>
          </a:prstGeom>
          <a:noFill/>
        </p:spPr>
        <p:txBody>
          <a:bodyPr wrap="none" rtlCol="0">
            <a:spAutoFit/>
          </a:bodyPr>
          <a:lstStyle/>
          <a:p>
            <a:r>
              <a:rPr kumimoji="1" lang="en-US" altLang="zh-CN" dirty="0"/>
              <a:t> </a:t>
            </a:r>
          </a:p>
          <a:p>
            <a:r>
              <a:rPr kumimoji="1" lang="en-US" altLang="zh-CN" dirty="0"/>
              <a:t>%   </a:t>
            </a:r>
            <a:r>
              <a:rPr kumimoji="1" lang="zh-CN" altLang="en-US" dirty="0"/>
              <a:t>图</a:t>
            </a:r>
            <a:r>
              <a:rPr kumimoji="1" lang="en-US" altLang="zh-CN" dirty="0"/>
              <a:t>2</a:t>
            </a:r>
          </a:p>
          <a:p>
            <a:r>
              <a:rPr kumimoji="1" lang="en-US" altLang="zh-CN" dirty="0"/>
              <a:t>  figure </a:t>
            </a:r>
          </a:p>
          <a:p>
            <a:r>
              <a:rPr kumimoji="1" lang="en-US" altLang="zh-CN" dirty="0"/>
              <a:t>  plot(trace)</a:t>
            </a:r>
          </a:p>
          <a:p>
            <a:r>
              <a:rPr kumimoji="1" lang="en-US" altLang="zh-CN" dirty="0"/>
              <a:t>  </a:t>
            </a:r>
            <a:r>
              <a:rPr kumimoji="1" lang="en-US" altLang="zh-CN" dirty="0" err="1"/>
              <a:t>xlabel</a:t>
            </a:r>
            <a:r>
              <a:rPr kumimoji="1" lang="en-US" altLang="zh-CN" dirty="0"/>
              <a:t>('</a:t>
            </a:r>
            <a:r>
              <a:rPr kumimoji="1" lang="zh-CN" altLang="en-US" dirty="0"/>
              <a:t>迭代次数</a:t>
            </a:r>
            <a:r>
              <a:rPr kumimoji="1" lang="en-US" altLang="zh-CN" dirty="0"/>
              <a:t>')</a:t>
            </a:r>
          </a:p>
          <a:p>
            <a:r>
              <a:rPr kumimoji="1" lang="en-US" altLang="zh-CN" dirty="0"/>
              <a:t>  </a:t>
            </a:r>
            <a:r>
              <a:rPr kumimoji="1" lang="en-US" altLang="zh-CN" dirty="0" err="1"/>
              <a:t>ylabel</a:t>
            </a:r>
            <a:r>
              <a:rPr kumimoji="1" lang="en-US" altLang="zh-CN" dirty="0"/>
              <a:t>('</a:t>
            </a:r>
            <a:r>
              <a:rPr kumimoji="1" lang="zh-CN" altLang="en-US" dirty="0"/>
              <a:t>目标函数值</a:t>
            </a:r>
            <a:r>
              <a:rPr kumimoji="1" lang="en-US" altLang="zh-CN" dirty="0"/>
              <a:t>')</a:t>
            </a:r>
          </a:p>
          <a:p>
            <a:r>
              <a:rPr kumimoji="1" lang="en-US" altLang="zh-CN" dirty="0"/>
              <a:t>  title('</a:t>
            </a:r>
            <a:r>
              <a:rPr kumimoji="1" lang="zh-CN" altLang="en-US" dirty="0"/>
              <a:t>亲和度进化曲线</a:t>
            </a:r>
            <a:r>
              <a:rPr kumimoji="1" lang="en-US" altLang="zh-CN" dirty="0"/>
              <a:t>')</a:t>
            </a:r>
            <a:endParaRPr kumimoji="1" lang="zh-CN" altLang="en-US" dirty="0"/>
          </a:p>
        </p:txBody>
      </p:sp>
    </p:spTree>
    <p:extLst>
      <p:ext uri="{BB962C8B-B14F-4D97-AF65-F5344CB8AC3E}">
        <p14:creationId xmlns:p14="http://schemas.microsoft.com/office/powerpoint/2010/main" xmlns="" val="4189514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椭圆 1">
            <a:extLst>
              <a:ext uri="{FF2B5EF4-FFF2-40B4-BE49-F238E27FC236}">
                <a16:creationId xmlns:a16="http://schemas.microsoft.com/office/drawing/2014/main" xmlns="" id="{7CDA2156-F928-FC40-8DC6-F23BF5F36C11}"/>
              </a:ext>
            </a:extLst>
          </p:cNvPr>
          <p:cNvSpPr/>
          <p:nvPr/>
        </p:nvSpPr>
        <p:spPr>
          <a:xfrm>
            <a:off x="2958900" y="1529285"/>
            <a:ext cx="2744261" cy="2744261"/>
          </a:xfrm>
          <a:prstGeom prst="ellipse">
            <a:avLst/>
          </a:prstGeom>
          <a:ln w="15875" cap="rnd">
            <a:solidFill>
              <a:srgbClr val="41445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nvGrpSpPr>
          <p:cNvPr id="3" name="组合 2">
            <a:extLst>
              <a:ext uri="{FF2B5EF4-FFF2-40B4-BE49-F238E27FC236}">
                <a16:creationId xmlns:a16="http://schemas.microsoft.com/office/drawing/2014/main" xmlns="" id="{6242C3B8-08A8-BA4A-976C-C7E61EBF0661}"/>
              </a:ext>
            </a:extLst>
          </p:cNvPr>
          <p:cNvGrpSpPr/>
          <p:nvPr/>
        </p:nvGrpSpPr>
        <p:grpSpPr>
          <a:xfrm>
            <a:off x="3088604" y="1658989"/>
            <a:ext cx="2484854" cy="2484854"/>
            <a:chOff x="3088604" y="1658989"/>
            <a:chExt cx="2484854" cy="2484854"/>
          </a:xfrm>
        </p:grpSpPr>
        <p:grpSp>
          <p:nvGrpSpPr>
            <p:cNvPr id="4" name="组合 3">
              <a:extLst>
                <a:ext uri="{FF2B5EF4-FFF2-40B4-BE49-F238E27FC236}">
                  <a16:creationId xmlns:a16="http://schemas.microsoft.com/office/drawing/2014/main" xmlns="" id="{4A075E0D-BB4F-4949-831D-BFD9DD9AF13D}"/>
                </a:ext>
              </a:extLst>
            </p:cNvPr>
            <p:cNvGrpSpPr/>
            <p:nvPr/>
          </p:nvGrpSpPr>
          <p:grpSpPr>
            <a:xfrm>
              <a:off x="3448946" y="1658989"/>
              <a:ext cx="1764170" cy="537421"/>
              <a:chOff x="3448946" y="1658989"/>
              <a:chExt cx="1764170" cy="537421"/>
            </a:xfrm>
          </p:grpSpPr>
          <p:sp>
            <p:nvSpPr>
              <p:cNvPr id="14" name="任意多边形 13">
                <a:extLst>
                  <a:ext uri="{FF2B5EF4-FFF2-40B4-BE49-F238E27FC236}">
                    <a16:creationId xmlns:a16="http://schemas.microsoft.com/office/drawing/2014/main" xmlns="" id="{B0BD8E4A-ACD7-E645-875C-6D6C305FAAC4}"/>
                  </a:ext>
                </a:extLst>
              </p:cNvPr>
              <p:cNvSpPr/>
              <p:nvPr/>
            </p:nvSpPr>
            <p:spPr>
              <a:xfrm>
                <a:off x="3448946" y="1658989"/>
                <a:ext cx="1764170" cy="536235"/>
              </a:xfrm>
              <a:custGeom>
                <a:avLst/>
                <a:gdLst>
                  <a:gd name="connsiteX0" fmla="*/ 1304176 w 2608353"/>
                  <a:gd name="connsiteY0" fmla="*/ 0 h 792832"/>
                  <a:gd name="connsiteX1" fmla="*/ 2603094 w 2608353"/>
                  <a:gd name="connsiteY1" fmla="*/ 538030 h 792832"/>
                  <a:gd name="connsiteX2" fmla="*/ 2608353 w 2608353"/>
                  <a:gd name="connsiteY2" fmla="*/ 543815 h 792832"/>
                  <a:gd name="connsiteX3" fmla="*/ 2602175 w 2608353"/>
                  <a:gd name="connsiteY3" fmla="*/ 547882 h 792832"/>
                  <a:gd name="connsiteX4" fmla="*/ 1304176 w 2608353"/>
                  <a:gd name="connsiteY4" fmla="*/ 792832 h 792832"/>
                  <a:gd name="connsiteX5" fmla="*/ 6177 w 2608353"/>
                  <a:gd name="connsiteY5" fmla="*/ 547882 h 792832"/>
                  <a:gd name="connsiteX6" fmla="*/ 0 w 2608353"/>
                  <a:gd name="connsiteY6" fmla="*/ 543815 h 792832"/>
                  <a:gd name="connsiteX7" fmla="*/ 5258 w 2608353"/>
                  <a:gd name="connsiteY7" fmla="*/ 538030 h 792832"/>
                  <a:gd name="connsiteX8" fmla="*/ 1304176 w 2608353"/>
                  <a:gd name="connsiteY8" fmla="*/ 0 h 79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8353" h="792832">
                    <a:moveTo>
                      <a:pt x="1304176" y="0"/>
                    </a:moveTo>
                    <a:cubicBezTo>
                      <a:pt x="1811435" y="0"/>
                      <a:pt x="2270672" y="205608"/>
                      <a:pt x="2603094" y="538030"/>
                    </a:cubicBezTo>
                    <a:lnTo>
                      <a:pt x="2608353" y="543815"/>
                    </a:lnTo>
                    <a:lnTo>
                      <a:pt x="2602175" y="547882"/>
                    </a:lnTo>
                    <a:cubicBezTo>
                      <a:pt x="2352203" y="693785"/>
                      <a:pt x="1864670" y="792832"/>
                      <a:pt x="1304176" y="792832"/>
                    </a:cubicBezTo>
                    <a:cubicBezTo>
                      <a:pt x="743683" y="792832"/>
                      <a:pt x="256150" y="693785"/>
                      <a:pt x="6177" y="547882"/>
                    </a:cubicBezTo>
                    <a:lnTo>
                      <a:pt x="0" y="543815"/>
                    </a:lnTo>
                    <a:lnTo>
                      <a:pt x="5258" y="538030"/>
                    </a:lnTo>
                    <a:cubicBezTo>
                      <a:pt x="337680" y="205608"/>
                      <a:pt x="796917" y="0"/>
                      <a:pt x="130417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5" name="文本框 1153">
                <a:extLst>
                  <a:ext uri="{FF2B5EF4-FFF2-40B4-BE49-F238E27FC236}">
                    <a16:creationId xmlns:a16="http://schemas.microsoft.com/office/drawing/2014/main" xmlns="" id="{C3D2FD1E-D6A7-CD41-9937-00E6C513875B}"/>
                  </a:ext>
                </a:extLst>
              </p:cNvPr>
              <p:cNvSpPr txBox="1"/>
              <p:nvPr/>
            </p:nvSpPr>
            <p:spPr>
              <a:xfrm>
                <a:off x="3923928" y="1696273"/>
                <a:ext cx="839536" cy="500137"/>
              </a:xfrm>
              <a:prstGeom prst="rect">
                <a:avLst/>
              </a:prstGeom>
              <a:noFill/>
            </p:spPr>
            <p:txBody>
              <a:bodyPr wrap="square" lIns="68580" tIns="34290" rIns="68580" bIns="34290" rtlCol="0">
                <a:spAutoFit/>
              </a:bodyPr>
              <a:lstStyle/>
              <a:p>
                <a:pPr algn="ctr"/>
                <a:r>
                  <a:rPr lang="en-US" altLang="zh-CN" sz="1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01</a:t>
                </a:r>
              </a:p>
              <a:p>
                <a:pPr algn="ctr"/>
                <a:r>
                  <a:rPr lang="en-US" altLang="zh-CN" sz="1000" dirty="0">
                    <a:solidFill>
                      <a:schemeClr val="bg1"/>
                    </a:solidFill>
                  </a:rPr>
                  <a:t>Application</a:t>
                </a:r>
                <a:endParaRPr lang="zh-CN" altLang="en-US" sz="10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grpSp>
          <p:nvGrpSpPr>
            <p:cNvPr id="5" name="组合 4">
              <a:extLst>
                <a:ext uri="{FF2B5EF4-FFF2-40B4-BE49-F238E27FC236}">
                  <a16:creationId xmlns:a16="http://schemas.microsoft.com/office/drawing/2014/main" xmlns="" id="{ED379436-3987-D443-A306-855FA29F091F}"/>
                </a:ext>
              </a:extLst>
            </p:cNvPr>
            <p:cNvGrpSpPr/>
            <p:nvPr/>
          </p:nvGrpSpPr>
          <p:grpSpPr>
            <a:xfrm>
              <a:off x="3121843" y="2026801"/>
              <a:ext cx="2418375" cy="874615"/>
              <a:chOff x="3121843" y="2026801"/>
              <a:chExt cx="2418375" cy="874615"/>
            </a:xfrm>
          </p:grpSpPr>
          <p:sp>
            <p:nvSpPr>
              <p:cNvPr id="12" name="任意多边形 11">
                <a:extLst>
                  <a:ext uri="{FF2B5EF4-FFF2-40B4-BE49-F238E27FC236}">
                    <a16:creationId xmlns:a16="http://schemas.microsoft.com/office/drawing/2014/main" xmlns="" id="{9350FF7D-C497-AE44-A368-A44A5E4E2792}"/>
                  </a:ext>
                </a:extLst>
              </p:cNvPr>
              <p:cNvSpPr/>
              <p:nvPr/>
            </p:nvSpPr>
            <p:spPr>
              <a:xfrm>
                <a:off x="3121843" y="2026801"/>
                <a:ext cx="2418375" cy="874615"/>
              </a:xfrm>
              <a:custGeom>
                <a:avLst/>
                <a:gdLst>
                  <a:gd name="connsiteX0" fmla="*/ 3091980 w 3575607"/>
                  <a:gd name="connsiteY0" fmla="*/ 0 h 1293132"/>
                  <a:gd name="connsiteX1" fmla="*/ 3205281 w 3575607"/>
                  <a:gd name="connsiteY1" fmla="*/ 124664 h 1293132"/>
                  <a:gd name="connsiteX2" fmla="*/ 3561124 w 3575607"/>
                  <a:gd name="connsiteY2" fmla="*/ 812095 h 1293132"/>
                  <a:gd name="connsiteX3" fmla="*/ 3575607 w 3575607"/>
                  <a:gd name="connsiteY3" fmla="*/ 876712 h 1293132"/>
                  <a:gd name="connsiteX4" fmla="*/ 3482532 w 3575607"/>
                  <a:gd name="connsiteY4" fmla="*/ 932824 h 1293132"/>
                  <a:gd name="connsiteX5" fmla="*/ 1787803 w 3575607"/>
                  <a:gd name="connsiteY5" fmla="*/ 1293132 h 1293132"/>
                  <a:gd name="connsiteX6" fmla="*/ 93075 w 3575607"/>
                  <a:gd name="connsiteY6" fmla="*/ 932824 h 1293132"/>
                  <a:gd name="connsiteX7" fmla="*/ 0 w 3575607"/>
                  <a:gd name="connsiteY7" fmla="*/ 876712 h 1293132"/>
                  <a:gd name="connsiteX8" fmla="*/ 14483 w 3575607"/>
                  <a:gd name="connsiteY8" fmla="*/ 812095 h 1293132"/>
                  <a:gd name="connsiteX9" fmla="*/ 370325 w 3575607"/>
                  <a:gd name="connsiteY9" fmla="*/ 124664 h 1293132"/>
                  <a:gd name="connsiteX10" fmla="*/ 483627 w 3575607"/>
                  <a:gd name="connsiteY10" fmla="*/ 1 h 1293132"/>
                  <a:gd name="connsiteX11" fmla="*/ 489804 w 3575607"/>
                  <a:gd name="connsiteY11" fmla="*/ 4067 h 1293132"/>
                  <a:gd name="connsiteX12" fmla="*/ 1787803 w 3575607"/>
                  <a:gd name="connsiteY12" fmla="*/ 249017 h 1293132"/>
                  <a:gd name="connsiteX13" fmla="*/ 3085802 w 3575607"/>
                  <a:gd name="connsiteY13" fmla="*/ 4067 h 1293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75607" h="1293132">
                    <a:moveTo>
                      <a:pt x="3091980" y="0"/>
                    </a:moveTo>
                    <a:lnTo>
                      <a:pt x="3205281" y="124664"/>
                    </a:lnTo>
                    <a:cubicBezTo>
                      <a:pt x="3369063" y="323122"/>
                      <a:pt x="3491973" y="556562"/>
                      <a:pt x="3561124" y="812095"/>
                    </a:cubicBezTo>
                    <a:lnTo>
                      <a:pt x="3575607" y="876712"/>
                    </a:lnTo>
                    <a:lnTo>
                      <a:pt x="3482532" y="932824"/>
                    </a:lnTo>
                    <a:cubicBezTo>
                      <a:pt x="3079708" y="1152873"/>
                      <a:pt x="2470089" y="1293132"/>
                      <a:pt x="1787803" y="1293132"/>
                    </a:cubicBezTo>
                    <a:cubicBezTo>
                      <a:pt x="1105518" y="1293132"/>
                      <a:pt x="495898" y="1152873"/>
                      <a:pt x="93075" y="932824"/>
                    </a:cubicBezTo>
                    <a:lnTo>
                      <a:pt x="0" y="876712"/>
                    </a:lnTo>
                    <a:lnTo>
                      <a:pt x="14483" y="812095"/>
                    </a:lnTo>
                    <a:cubicBezTo>
                      <a:pt x="83633" y="556562"/>
                      <a:pt x="206543" y="323122"/>
                      <a:pt x="370325" y="124664"/>
                    </a:cubicBezTo>
                    <a:lnTo>
                      <a:pt x="483627" y="1"/>
                    </a:lnTo>
                    <a:lnTo>
                      <a:pt x="489804" y="4067"/>
                    </a:lnTo>
                    <a:cubicBezTo>
                      <a:pt x="739777" y="149970"/>
                      <a:pt x="1227310" y="249017"/>
                      <a:pt x="1787803" y="249017"/>
                    </a:cubicBezTo>
                    <a:cubicBezTo>
                      <a:pt x="2348296" y="249017"/>
                      <a:pt x="2835829" y="149970"/>
                      <a:pt x="3085802" y="4067"/>
                    </a:cubicBezTo>
                    <a:close/>
                  </a:path>
                </a:pathLst>
              </a:custGeom>
              <a:solidFill>
                <a:srgbClr val="348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3" name="文本框 39">
                <a:extLst>
                  <a:ext uri="{FF2B5EF4-FFF2-40B4-BE49-F238E27FC236}">
                    <a16:creationId xmlns:a16="http://schemas.microsoft.com/office/drawing/2014/main" xmlns="" id="{0833DAC2-1732-414B-BC74-57B5C121F72D}"/>
                  </a:ext>
                </a:extLst>
              </p:cNvPr>
              <p:cNvSpPr txBox="1"/>
              <p:nvPr/>
            </p:nvSpPr>
            <p:spPr>
              <a:xfrm>
                <a:off x="3923928" y="2344669"/>
                <a:ext cx="839536" cy="500137"/>
              </a:xfrm>
              <a:prstGeom prst="rect">
                <a:avLst/>
              </a:prstGeom>
              <a:noFill/>
            </p:spPr>
            <p:txBody>
              <a:bodyPr wrap="square" lIns="68580" tIns="34290" rIns="68580" bIns="34290" rtlCol="0">
                <a:spAutoFit/>
              </a:bodyPr>
              <a:lstStyle/>
              <a:p>
                <a:pPr algn="ctr"/>
                <a:r>
                  <a:rPr lang="en-US" altLang="zh-CN" sz="1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02</a:t>
                </a:r>
              </a:p>
              <a:p>
                <a:pPr algn="ctr"/>
                <a:r>
                  <a:rPr lang="en-US" altLang="zh-CN" sz="1000" dirty="0">
                    <a:solidFill>
                      <a:schemeClr val="bg1"/>
                    </a:solidFill>
                  </a:rPr>
                  <a:t>Application</a:t>
                </a:r>
                <a:endParaRPr lang="zh-CN" altLang="en-US" sz="10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grpSp>
          <p:nvGrpSpPr>
            <p:cNvPr id="6" name="组合 5">
              <a:extLst>
                <a:ext uri="{FF2B5EF4-FFF2-40B4-BE49-F238E27FC236}">
                  <a16:creationId xmlns:a16="http://schemas.microsoft.com/office/drawing/2014/main" xmlns="" id="{387BF81F-CF01-DC42-AA61-7F313C19D769}"/>
                </a:ext>
              </a:extLst>
            </p:cNvPr>
            <p:cNvGrpSpPr/>
            <p:nvPr/>
          </p:nvGrpSpPr>
          <p:grpSpPr>
            <a:xfrm>
              <a:off x="3088604" y="2619768"/>
              <a:ext cx="2484854" cy="955737"/>
              <a:chOff x="3088604" y="2619768"/>
              <a:chExt cx="2484854" cy="955737"/>
            </a:xfrm>
          </p:grpSpPr>
          <p:sp>
            <p:nvSpPr>
              <p:cNvPr id="10" name="任意多边形 9">
                <a:extLst>
                  <a:ext uri="{FF2B5EF4-FFF2-40B4-BE49-F238E27FC236}">
                    <a16:creationId xmlns:a16="http://schemas.microsoft.com/office/drawing/2014/main" xmlns="" id="{88892140-2B95-DC40-ADFF-FDA0A75DE49E}"/>
                  </a:ext>
                </a:extLst>
              </p:cNvPr>
              <p:cNvSpPr/>
              <p:nvPr/>
            </p:nvSpPr>
            <p:spPr>
              <a:xfrm>
                <a:off x="3088604" y="2619768"/>
                <a:ext cx="2484854" cy="955737"/>
              </a:xfrm>
              <a:custGeom>
                <a:avLst/>
                <a:gdLst>
                  <a:gd name="connsiteX0" fmla="*/ 49144 w 3673896"/>
                  <a:gd name="connsiteY0" fmla="*/ 0 h 1413072"/>
                  <a:gd name="connsiteX1" fmla="*/ 142219 w 3673896"/>
                  <a:gd name="connsiteY1" fmla="*/ 56112 h 1413072"/>
                  <a:gd name="connsiteX2" fmla="*/ 1836948 w 3673896"/>
                  <a:gd name="connsiteY2" fmla="*/ 416420 h 1413072"/>
                  <a:gd name="connsiteX3" fmla="*/ 3531677 w 3673896"/>
                  <a:gd name="connsiteY3" fmla="*/ 56112 h 1413072"/>
                  <a:gd name="connsiteX4" fmla="*/ 3624752 w 3673896"/>
                  <a:gd name="connsiteY4" fmla="*/ 0 h 1413072"/>
                  <a:gd name="connsiteX5" fmla="*/ 3645205 w 3673896"/>
                  <a:gd name="connsiteY5" fmla="*/ 91251 h 1413072"/>
                  <a:gd name="connsiteX6" fmla="*/ 3673896 w 3673896"/>
                  <a:gd name="connsiteY6" fmla="*/ 416421 h 1413072"/>
                  <a:gd name="connsiteX7" fmla="*/ 3591310 w 3673896"/>
                  <a:gd name="connsiteY7" fmla="*/ 962673 h 1413072"/>
                  <a:gd name="connsiteX8" fmla="*/ 3538316 w 3673896"/>
                  <a:gd name="connsiteY8" fmla="*/ 1107464 h 1413072"/>
                  <a:gd name="connsiteX9" fmla="*/ 3366842 w 3673896"/>
                  <a:gd name="connsiteY9" fmla="*/ 1173264 h 1413072"/>
                  <a:gd name="connsiteX10" fmla="*/ 1836948 w 3673896"/>
                  <a:gd name="connsiteY10" fmla="*/ 1413072 h 1413072"/>
                  <a:gd name="connsiteX11" fmla="*/ 307055 w 3673896"/>
                  <a:gd name="connsiteY11" fmla="*/ 1173264 h 1413072"/>
                  <a:gd name="connsiteX12" fmla="*/ 135580 w 3673896"/>
                  <a:gd name="connsiteY12" fmla="*/ 1107464 h 1413072"/>
                  <a:gd name="connsiteX13" fmla="*/ 82586 w 3673896"/>
                  <a:gd name="connsiteY13" fmla="*/ 962673 h 1413072"/>
                  <a:gd name="connsiteX14" fmla="*/ 0 w 3673896"/>
                  <a:gd name="connsiteY14" fmla="*/ 416421 h 1413072"/>
                  <a:gd name="connsiteX15" fmla="*/ 28691 w 3673896"/>
                  <a:gd name="connsiteY15" fmla="*/ 91251 h 141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73896" h="1413072">
                    <a:moveTo>
                      <a:pt x="49144" y="0"/>
                    </a:moveTo>
                    <a:lnTo>
                      <a:pt x="142219" y="56112"/>
                    </a:lnTo>
                    <a:cubicBezTo>
                      <a:pt x="545043" y="276161"/>
                      <a:pt x="1154663" y="416420"/>
                      <a:pt x="1836948" y="416420"/>
                    </a:cubicBezTo>
                    <a:cubicBezTo>
                      <a:pt x="2519233" y="416420"/>
                      <a:pt x="3128853" y="276161"/>
                      <a:pt x="3531677" y="56112"/>
                    </a:cubicBezTo>
                    <a:lnTo>
                      <a:pt x="3624752" y="0"/>
                    </a:lnTo>
                    <a:lnTo>
                      <a:pt x="3645205" y="91251"/>
                    </a:lnTo>
                    <a:cubicBezTo>
                      <a:pt x="3664057" y="196794"/>
                      <a:pt x="3673896" y="305458"/>
                      <a:pt x="3673896" y="416421"/>
                    </a:cubicBezTo>
                    <a:cubicBezTo>
                      <a:pt x="3673896" y="606643"/>
                      <a:pt x="3644982" y="790112"/>
                      <a:pt x="3591310" y="962673"/>
                    </a:cubicBezTo>
                    <a:lnTo>
                      <a:pt x="3538316" y="1107464"/>
                    </a:lnTo>
                    <a:lnTo>
                      <a:pt x="3366842" y="1173264"/>
                    </a:lnTo>
                    <a:cubicBezTo>
                      <a:pt x="2930125" y="1324667"/>
                      <a:pt x="2403655" y="1413072"/>
                      <a:pt x="1836948" y="1413072"/>
                    </a:cubicBezTo>
                    <a:cubicBezTo>
                      <a:pt x="1270241" y="1413072"/>
                      <a:pt x="743772" y="1324667"/>
                      <a:pt x="307055" y="1173264"/>
                    </a:cubicBezTo>
                    <a:lnTo>
                      <a:pt x="135580" y="1107464"/>
                    </a:lnTo>
                    <a:lnTo>
                      <a:pt x="82586" y="962673"/>
                    </a:lnTo>
                    <a:cubicBezTo>
                      <a:pt x="28914" y="790112"/>
                      <a:pt x="0" y="606643"/>
                      <a:pt x="0" y="416421"/>
                    </a:cubicBezTo>
                    <a:cubicBezTo>
                      <a:pt x="0" y="305458"/>
                      <a:pt x="9839" y="196794"/>
                      <a:pt x="28691" y="91251"/>
                    </a:cubicBezTo>
                    <a:close/>
                  </a:path>
                </a:pathLst>
              </a:custGeom>
              <a:solidFill>
                <a:srgbClr val="0E7A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1" name="文本框 40">
                <a:extLst>
                  <a:ext uri="{FF2B5EF4-FFF2-40B4-BE49-F238E27FC236}">
                    <a16:creationId xmlns:a16="http://schemas.microsoft.com/office/drawing/2014/main" xmlns="" id="{DB791A85-E483-C44E-ACD9-44EF8CF99F37}"/>
                  </a:ext>
                </a:extLst>
              </p:cNvPr>
              <p:cNvSpPr txBox="1"/>
              <p:nvPr/>
            </p:nvSpPr>
            <p:spPr>
              <a:xfrm>
                <a:off x="3923928" y="2993065"/>
                <a:ext cx="839536" cy="500137"/>
              </a:xfrm>
              <a:prstGeom prst="rect">
                <a:avLst/>
              </a:prstGeom>
              <a:noFill/>
            </p:spPr>
            <p:txBody>
              <a:bodyPr wrap="square" lIns="68580" tIns="34290" rIns="68580" bIns="34290" rtlCol="0">
                <a:spAutoFit/>
              </a:bodyPr>
              <a:lstStyle/>
              <a:p>
                <a:pPr algn="ctr"/>
                <a:r>
                  <a:rPr lang="en-US" altLang="zh-CN" sz="1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03</a:t>
                </a:r>
              </a:p>
              <a:p>
                <a:pPr algn="ctr"/>
                <a:r>
                  <a:rPr lang="en-US" altLang="zh-CN" sz="1000" dirty="0">
                    <a:solidFill>
                      <a:schemeClr val="bg1"/>
                    </a:solidFill>
                  </a:rPr>
                  <a:t>Application</a:t>
                </a:r>
                <a:endParaRPr lang="zh-CN" altLang="en-US" sz="10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grpSp>
          <p:nvGrpSpPr>
            <p:cNvPr id="7" name="组合 6">
              <a:extLst>
                <a:ext uri="{FF2B5EF4-FFF2-40B4-BE49-F238E27FC236}">
                  <a16:creationId xmlns:a16="http://schemas.microsoft.com/office/drawing/2014/main" xmlns="" id="{44BBB9EA-C36B-654B-A3FD-F1074869C7E5}"/>
                </a:ext>
              </a:extLst>
            </p:cNvPr>
            <p:cNvGrpSpPr/>
            <p:nvPr/>
          </p:nvGrpSpPr>
          <p:grpSpPr>
            <a:xfrm>
              <a:off x="3180304" y="3368806"/>
              <a:ext cx="2301454" cy="775037"/>
              <a:chOff x="3180304" y="3368806"/>
              <a:chExt cx="2301454" cy="775037"/>
            </a:xfrm>
          </p:grpSpPr>
          <p:sp>
            <p:nvSpPr>
              <p:cNvPr id="8" name="任意多边形 7">
                <a:extLst>
                  <a:ext uri="{FF2B5EF4-FFF2-40B4-BE49-F238E27FC236}">
                    <a16:creationId xmlns:a16="http://schemas.microsoft.com/office/drawing/2014/main" xmlns="" id="{85B5C5F0-CA5C-8848-952C-2E08144E1CBD}"/>
                  </a:ext>
                </a:extLst>
              </p:cNvPr>
              <p:cNvSpPr/>
              <p:nvPr/>
            </p:nvSpPr>
            <p:spPr>
              <a:xfrm>
                <a:off x="3180304" y="3368806"/>
                <a:ext cx="2301454" cy="775037"/>
              </a:xfrm>
              <a:custGeom>
                <a:avLst/>
                <a:gdLst>
                  <a:gd name="connsiteX0" fmla="*/ 3402736 w 3402736"/>
                  <a:gd name="connsiteY0" fmla="*/ 0 h 1145905"/>
                  <a:gd name="connsiteX1" fmla="*/ 3393959 w 3402736"/>
                  <a:gd name="connsiteY1" fmla="*/ 23980 h 1145905"/>
                  <a:gd name="connsiteX2" fmla="*/ 1701368 w 3402736"/>
                  <a:gd name="connsiteY2" fmla="*/ 1145905 h 1145905"/>
                  <a:gd name="connsiteX3" fmla="*/ 8777 w 3402736"/>
                  <a:gd name="connsiteY3" fmla="*/ 23980 h 1145905"/>
                  <a:gd name="connsiteX4" fmla="*/ 0 w 3402736"/>
                  <a:gd name="connsiteY4" fmla="*/ 0 h 1145905"/>
                  <a:gd name="connsiteX5" fmla="*/ 171474 w 3402736"/>
                  <a:gd name="connsiteY5" fmla="*/ 65800 h 1145905"/>
                  <a:gd name="connsiteX6" fmla="*/ 1701368 w 3402736"/>
                  <a:gd name="connsiteY6" fmla="*/ 305608 h 1145905"/>
                  <a:gd name="connsiteX7" fmla="*/ 3231262 w 3402736"/>
                  <a:gd name="connsiteY7" fmla="*/ 65800 h 1145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2736" h="1145905">
                    <a:moveTo>
                      <a:pt x="3402736" y="0"/>
                    </a:moveTo>
                    <a:lnTo>
                      <a:pt x="3393959" y="23980"/>
                    </a:lnTo>
                    <a:cubicBezTo>
                      <a:pt x="3115096" y="683288"/>
                      <a:pt x="2462256" y="1145905"/>
                      <a:pt x="1701368" y="1145905"/>
                    </a:cubicBezTo>
                    <a:cubicBezTo>
                      <a:pt x="940480" y="1145905"/>
                      <a:pt x="287641" y="683288"/>
                      <a:pt x="8777" y="23980"/>
                    </a:cubicBezTo>
                    <a:lnTo>
                      <a:pt x="0" y="0"/>
                    </a:lnTo>
                    <a:lnTo>
                      <a:pt x="171474" y="65800"/>
                    </a:lnTo>
                    <a:cubicBezTo>
                      <a:pt x="608191" y="217203"/>
                      <a:pt x="1134661" y="305608"/>
                      <a:pt x="1701368" y="305608"/>
                    </a:cubicBezTo>
                    <a:cubicBezTo>
                      <a:pt x="2268075" y="305608"/>
                      <a:pt x="2794545" y="217203"/>
                      <a:pt x="3231262" y="6580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9" name="文本框 41">
                <a:extLst>
                  <a:ext uri="{FF2B5EF4-FFF2-40B4-BE49-F238E27FC236}">
                    <a16:creationId xmlns:a16="http://schemas.microsoft.com/office/drawing/2014/main" xmlns="" id="{1E409E67-3D59-6A41-9BB0-F390AE9A9156}"/>
                  </a:ext>
                </a:extLst>
              </p:cNvPr>
              <p:cNvSpPr txBox="1"/>
              <p:nvPr/>
            </p:nvSpPr>
            <p:spPr>
              <a:xfrm>
                <a:off x="3923928" y="3641461"/>
                <a:ext cx="839536" cy="484748"/>
              </a:xfrm>
              <a:prstGeom prst="rect">
                <a:avLst/>
              </a:prstGeom>
              <a:noFill/>
            </p:spPr>
            <p:txBody>
              <a:bodyPr wrap="square" lIns="68580" tIns="34290" rIns="68580" bIns="34290" rtlCol="0">
                <a:spAutoFit/>
              </a:bodyPr>
              <a:lstStyle/>
              <a:p>
                <a:pPr algn="ctr"/>
                <a:r>
                  <a:rPr lang="en-US" altLang="zh-CN" sz="1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04</a:t>
                </a:r>
              </a:p>
              <a:p>
                <a:pPr algn="ctr"/>
                <a:r>
                  <a:rPr lang="en-US" altLang="zh-CN" sz="900" dirty="0">
                    <a:solidFill>
                      <a:schemeClr val="bg1"/>
                    </a:solidFill>
                  </a:rPr>
                  <a:t>Application</a:t>
                </a:r>
                <a:endParaRPr lang="zh-CN" altLang="en-US" sz="9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grpSp>
      <p:sp>
        <p:nvSpPr>
          <p:cNvPr id="16" name="任意多边形 15">
            <a:extLst>
              <a:ext uri="{FF2B5EF4-FFF2-40B4-BE49-F238E27FC236}">
                <a16:creationId xmlns:a16="http://schemas.microsoft.com/office/drawing/2014/main" xmlns="" id="{1FFD2AA0-E92C-AE4A-814B-FDA0F6C6F241}"/>
              </a:ext>
            </a:extLst>
          </p:cNvPr>
          <p:cNvSpPr/>
          <p:nvPr/>
        </p:nvSpPr>
        <p:spPr>
          <a:xfrm>
            <a:off x="5056990" y="1581973"/>
            <a:ext cx="1109310" cy="100013"/>
          </a:xfrm>
          <a:custGeom>
            <a:avLst/>
            <a:gdLst>
              <a:gd name="connsiteX0" fmla="*/ 0 w 800100"/>
              <a:gd name="connsiteY0" fmla="*/ 152400 h 152400"/>
              <a:gd name="connsiteX1" fmla="*/ 152400 w 800100"/>
              <a:gd name="connsiteY1" fmla="*/ 0 h 152400"/>
              <a:gd name="connsiteX2" fmla="*/ 800100 w 800100"/>
              <a:gd name="connsiteY2" fmla="*/ 0 h 152400"/>
              <a:gd name="connsiteX0" fmla="*/ 0 w 776287"/>
              <a:gd name="connsiteY0" fmla="*/ 133350 h 133350"/>
              <a:gd name="connsiteX1" fmla="*/ 128587 w 776287"/>
              <a:gd name="connsiteY1" fmla="*/ 0 h 133350"/>
              <a:gd name="connsiteX2" fmla="*/ 776287 w 776287"/>
              <a:gd name="connsiteY2" fmla="*/ 0 h 133350"/>
            </a:gdLst>
            <a:ahLst/>
            <a:cxnLst>
              <a:cxn ang="0">
                <a:pos x="connsiteX0" y="connsiteY0"/>
              </a:cxn>
              <a:cxn ang="0">
                <a:pos x="connsiteX1" y="connsiteY1"/>
              </a:cxn>
              <a:cxn ang="0">
                <a:pos x="connsiteX2" y="connsiteY2"/>
              </a:cxn>
            </a:cxnLst>
            <a:rect l="l" t="t" r="r" b="b"/>
            <a:pathLst>
              <a:path w="776287" h="133350">
                <a:moveTo>
                  <a:pt x="0" y="133350"/>
                </a:moveTo>
                <a:lnTo>
                  <a:pt x="128587" y="0"/>
                </a:lnTo>
                <a:lnTo>
                  <a:pt x="776287" y="0"/>
                </a:lnTo>
              </a:path>
            </a:pathLst>
          </a:custGeom>
          <a:gradFill rotWithShape="0">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tileRect l="-116602" t="-43714" r="-116602" b="-43714"/>
          </a:gradFill>
          <a:ln w="15875" cap="rnd">
            <a:solidFill>
              <a:srgbClr val="0070C0"/>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sp>
        <p:nvSpPr>
          <p:cNvPr id="17" name="任意多边形 16">
            <a:extLst>
              <a:ext uri="{FF2B5EF4-FFF2-40B4-BE49-F238E27FC236}">
                <a16:creationId xmlns:a16="http://schemas.microsoft.com/office/drawing/2014/main" xmlns="" id="{783C5214-3AB4-5649-AED6-C14A051CE1F0}"/>
              </a:ext>
            </a:extLst>
          </p:cNvPr>
          <p:cNvSpPr/>
          <p:nvPr/>
        </p:nvSpPr>
        <p:spPr>
          <a:xfrm>
            <a:off x="5582740" y="3080863"/>
            <a:ext cx="1663592" cy="1219079"/>
          </a:xfrm>
          <a:custGeom>
            <a:avLst/>
            <a:gdLst>
              <a:gd name="connsiteX0" fmla="*/ 0 w 1435100"/>
              <a:gd name="connsiteY0" fmla="*/ 0 h 1409700"/>
              <a:gd name="connsiteX1" fmla="*/ 266700 w 1435100"/>
              <a:gd name="connsiteY1" fmla="*/ 279400 h 1409700"/>
              <a:gd name="connsiteX2" fmla="*/ 266700 w 1435100"/>
              <a:gd name="connsiteY2" fmla="*/ 1409700 h 1409700"/>
              <a:gd name="connsiteX3" fmla="*/ 1435100 w 1435100"/>
              <a:gd name="connsiteY3" fmla="*/ 1409700 h 1409700"/>
              <a:gd name="connsiteX0" fmla="*/ 0 w 1393825"/>
              <a:gd name="connsiteY0" fmla="*/ 0 h 1371600"/>
              <a:gd name="connsiteX1" fmla="*/ 225425 w 1393825"/>
              <a:gd name="connsiteY1" fmla="*/ 241300 h 1371600"/>
              <a:gd name="connsiteX2" fmla="*/ 225425 w 1393825"/>
              <a:gd name="connsiteY2" fmla="*/ 1371600 h 1371600"/>
              <a:gd name="connsiteX3" fmla="*/ 1393825 w 1393825"/>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393825" h="1371600">
                <a:moveTo>
                  <a:pt x="0" y="0"/>
                </a:moveTo>
                <a:lnTo>
                  <a:pt x="225425" y="241300"/>
                </a:lnTo>
                <a:lnTo>
                  <a:pt x="225425" y="1371600"/>
                </a:lnTo>
                <a:lnTo>
                  <a:pt x="1393825" y="1371600"/>
                </a:lnTo>
              </a:path>
            </a:pathLst>
          </a:custGeom>
          <a:gradFill rotWithShape="0">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tileRect l="-116602" t="-43714" r="-116602" b="-43714"/>
          </a:gradFill>
          <a:ln w="15875" cap="rnd">
            <a:solidFill>
              <a:srgbClr val="0070C0"/>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sp>
        <p:nvSpPr>
          <p:cNvPr id="18" name="任意多边形 17">
            <a:extLst>
              <a:ext uri="{FF2B5EF4-FFF2-40B4-BE49-F238E27FC236}">
                <a16:creationId xmlns:a16="http://schemas.microsoft.com/office/drawing/2014/main" xmlns="" id="{DB0D4AE6-2C15-C240-B700-B8DEBB61CDCD}"/>
              </a:ext>
            </a:extLst>
          </p:cNvPr>
          <p:cNvSpPr/>
          <p:nvPr/>
        </p:nvSpPr>
        <p:spPr>
          <a:xfrm>
            <a:off x="1547664" y="3841429"/>
            <a:ext cx="1656477" cy="432116"/>
          </a:xfrm>
          <a:custGeom>
            <a:avLst/>
            <a:gdLst>
              <a:gd name="connsiteX0" fmla="*/ 1752600 w 1752600"/>
              <a:gd name="connsiteY0" fmla="*/ 0 h 495300"/>
              <a:gd name="connsiteX1" fmla="*/ 1314450 w 1752600"/>
              <a:gd name="connsiteY1" fmla="*/ 438150 h 495300"/>
              <a:gd name="connsiteX2" fmla="*/ 0 w 1752600"/>
              <a:gd name="connsiteY2" fmla="*/ 438150 h 495300"/>
              <a:gd name="connsiteX3" fmla="*/ 0 w 1752600"/>
              <a:gd name="connsiteY3" fmla="*/ 495300 h 495300"/>
              <a:gd name="connsiteX0" fmla="*/ 1752600 w 1752600"/>
              <a:gd name="connsiteY0" fmla="*/ 0 h 438150"/>
              <a:gd name="connsiteX1" fmla="*/ 1314450 w 1752600"/>
              <a:gd name="connsiteY1" fmla="*/ 438150 h 438150"/>
              <a:gd name="connsiteX2" fmla="*/ 0 w 1752600"/>
              <a:gd name="connsiteY2" fmla="*/ 438150 h 438150"/>
              <a:gd name="connsiteX0" fmla="*/ 1981200 w 1981200"/>
              <a:gd name="connsiteY0" fmla="*/ 0 h 438150"/>
              <a:gd name="connsiteX1" fmla="*/ 1543050 w 1981200"/>
              <a:gd name="connsiteY1" fmla="*/ 438150 h 438150"/>
              <a:gd name="connsiteX2" fmla="*/ 0 w 1981200"/>
              <a:gd name="connsiteY2" fmla="*/ 438150 h 438150"/>
              <a:gd name="connsiteX0" fmla="*/ 1935480 w 1935480"/>
              <a:gd name="connsiteY0" fmla="*/ 0 h 392430"/>
              <a:gd name="connsiteX1" fmla="*/ 1543050 w 1935480"/>
              <a:gd name="connsiteY1" fmla="*/ 392430 h 392430"/>
              <a:gd name="connsiteX2" fmla="*/ 0 w 1935480"/>
              <a:gd name="connsiteY2" fmla="*/ 392430 h 392430"/>
            </a:gdLst>
            <a:ahLst/>
            <a:cxnLst>
              <a:cxn ang="0">
                <a:pos x="connsiteX0" y="connsiteY0"/>
              </a:cxn>
              <a:cxn ang="0">
                <a:pos x="connsiteX1" y="connsiteY1"/>
              </a:cxn>
              <a:cxn ang="0">
                <a:pos x="connsiteX2" y="connsiteY2"/>
              </a:cxn>
            </a:cxnLst>
            <a:rect l="l" t="t" r="r" b="b"/>
            <a:pathLst>
              <a:path w="1935480" h="392430">
                <a:moveTo>
                  <a:pt x="1935480" y="0"/>
                </a:moveTo>
                <a:lnTo>
                  <a:pt x="1543050" y="392430"/>
                </a:lnTo>
                <a:lnTo>
                  <a:pt x="0" y="392430"/>
                </a:lnTo>
              </a:path>
            </a:pathLst>
          </a:custGeom>
          <a:gradFill rotWithShape="0">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tileRect l="-116602" t="-43714" r="-116602" b="-43714"/>
          </a:gradFill>
          <a:ln w="15875" cap="rnd">
            <a:solidFill>
              <a:srgbClr val="0070C0"/>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sp>
        <p:nvSpPr>
          <p:cNvPr id="19" name="任意多边形 18">
            <a:extLst>
              <a:ext uri="{FF2B5EF4-FFF2-40B4-BE49-F238E27FC236}">
                <a16:creationId xmlns:a16="http://schemas.microsoft.com/office/drawing/2014/main" xmlns="" id="{758A873A-2E1A-FD40-A723-CCB7AD54375D}"/>
              </a:ext>
            </a:extLst>
          </p:cNvPr>
          <p:cNvSpPr/>
          <p:nvPr/>
        </p:nvSpPr>
        <p:spPr>
          <a:xfrm>
            <a:off x="1547664" y="2464107"/>
            <a:ext cx="1383635" cy="190500"/>
          </a:xfrm>
          <a:custGeom>
            <a:avLst/>
            <a:gdLst>
              <a:gd name="connsiteX0" fmla="*/ 1625600 w 1625600"/>
              <a:gd name="connsiteY0" fmla="*/ 0 h 254000"/>
              <a:gd name="connsiteX1" fmla="*/ 1384300 w 1625600"/>
              <a:gd name="connsiteY1" fmla="*/ 254000 h 254000"/>
              <a:gd name="connsiteX2" fmla="*/ 0 w 1625600"/>
              <a:gd name="connsiteY2" fmla="*/ 254000 h 254000"/>
            </a:gdLst>
            <a:ahLst/>
            <a:cxnLst>
              <a:cxn ang="0">
                <a:pos x="connsiteX0" y="connsiteY0"/>
              </a:cxn>
              <a:cxn ang="0">
                <a:pos x="connsiteX1" y="connsiteY1"/>
              </a:cxn>
              <a:cxn ang="0">
                <a:pos x="connsiteX2" y="connsiteY2"/>
              </a:cxn>
            </a:cxnLst>
            <a:rect l="l" t="t" r="r" b="b"/>
            <a:pathLst>
              <a:path w="1625600" h="254000">
                <a:moveTo>
                  <a:pt x="1625600" y="0"/>
                </a:moveTo>
                <a:lnTo>
                  <a:pt x="1384300" y="254000"/>
                </a:lnTo>
                <a:lnTo>
                  <a:pt x="0" y="254000"/>
                </a:lnTo>
              </a:path>
            </a:pathLst>
          </a:custGeom>
          <a:gradFill rotWithShape="0">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tileRect l="-116602" t="-43714" r="-116602" b="-43714"/>
          </a:gradFill>
          <a:ln w="15875" cap="rnd">
            <a:solidFill>
              <a:srgbClr val="0070C0"/>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grpSp>
        <p:nvGrpSpPr>
          <p:cNvPr id="34" name="组合 33">
            <a:extLst>
              <a:ext uri="{FF2B5EF4-FFF2-40B4-BE49-F238E27FC236}">
                <a16:creationId xmlns:a16="http://schemas.microsoft.com/office/drawing/2014/main" xmlns="" id="{2A0FBDE2-A378-E34C-B550-C24A86A926E5}"/>
              </a:ext>
            </a:extLst>
          </p:cNvPr>
          <p:cNvGrpSpPr/>
          <p:nvPr/>
        </p:nvGrpSpPr>
        <p:grpSpPr>
          <a:xfrm>
            <a:off x="1415728" y="1141633"/>
            <a:ext cx="1684823" cy="1241957"/>
            <a:chOff x="1415728" y="1141633"/>
            <a:chExt cx="1684823" cy="1241957"/>
          </a:xfrm>
        </p:grpSpPr>
        <p:sp>
          <p:nvSpPr>
            <p:cNvPr id="21" name="Freeform 25">
              <a:extLst>
                <a:ext uri="{FF2B5EF4-FFF2-40B4-BE49-F238E27FC236}">
                  <a16:creationId xmlns:a16="http://schemas.microsoft.com/office/drawing/2014/main" xmlns="" id="{66BB7D22-614E-B348-A989-7FEAC51009FB}"/>
                </a:ext>
              </a:extLst>
            </p:cNvPr>
            <p:cNvSpPr>
              <a:spLocks noEditPoints="1"/>
            </p:cNvSpPr>
            <p:nvPr/>
          </p:nvSpPr>
          <p:spPr bwMode="auto">
            <a:xfrm flipH="1">
              <a:off x="1959414" y="1141633"/>
              <a:ext cx="551210" cy="520173"/>
            </a:xfrm>
            <a:custGeom>
              <a:avLst/>
              <a:gdLst>
                <a:gd name="T0" fmla="*/ 90 w 376"/>
                <a:gd name="T1" fmla="*/ 52 h 355"/>
                <a:gd name="T2" fmla="*/ 37 w 376"/>
                <a:gd name="T3" fmla="*/ 264 h 355"/>
                <a:gd name="T4" fmla="*/ 118 w 376"/>
                <a:gd name="T5" fmla="*/ 310 h 355"/>
                <a:gd name="T6" fmla="*/ 134 w 376"/>
                <a:gd name="T7" fmla="*/ 310 h 355"/>
                <a:gd name="T8" fmla="*/ 215 w 376"/>
                <a:gd name="T9" fmla="*/ 264 h 355"/>
                <a:gd name="T10" fmla="*/ 241 w 376"/>
                <a:gd name="T11" fmla="*/ 310 h 355"/>
                <a:gd name="T12" fmla="*/ 255 w 376"/>
                <a:gd name="T13" fmla="*/ 287 h 355"/>
                <a:gd name="T14" fmla="*/ 358 w 376"/>
                <a:gd name="T15" fmla="*/ 287 h 355"/>
                <a:gd name="T16" fmla="*/ 371 w 376"/>
                <a:gd name="T17" fmla="*/ 310 h 355"/>
                <a:gd name="T18" fmla="*/ 371 w 376"/>
                <a:gd name="T19" fmla="*/ 323 h 355"/>
                <a:gd name="T20" fmla="*/ 358 w 376"/>
                <a:gd name="T21" fmla="*/ 355 h 355"/>
                <a:gd name="T22" fmla="*/ 250 w 376"/>
                <a:gd name="T23" fmla="*/ 323 h 355"/>
                <a:gd name="T24" fmla="*/ 237 w 376"/>
                <a:gd name="T25" fmla="*/ 355 h 355"/>
                <a:gd name="T26" fmla="*/ 131 w 376"/>
                <a:gd name="T27" fmla="*/ 323 h 355"/>
                <a:gd name="T28" fmla="*/ 118 w 376"/>
                <a:gd name="T29" fmla="*/ 355 h 355"/>
                <a:gd name="T30" fmla="*/ 0 w 376"/>
                <a:gd name="T31" fmla="*/ 323 h 355"/>
                <a:gd name="T32" fmla="*/ 14 w 376"/>
                <a:gd name="T33" fmla="*/ 287 h 355"/>
                <a:gd name="T34" fmla="*/ 336 w 376"/>
                <a:gd name="T35" fmla="*/ 248 h 355"/>
                <a:gd name="T36" fmla="*/ 279 w 376"/>
                <a:gd name="T37" fmla="*/ 248 h 355"/>
                <a:gd name="T38" fmla="*/ 215 w 376"/>
                <a:gd name="T39" fmla="*/ 248 h 355"/>
                <a:gd name="T40" fmla="*/ 158 w 376"/>
                <a:gd name="T41" fmla="*/ 248 h 355"/>
                <a:gd name="T42" fmla="*/ 95 w 376"/>
                <a:gd name="T43" fmla="*/ 248 h 355"/>
                <a:gd name="T44" fmla="*/ 38 w 376"/>
                <a:gd name="T45" fmla="*/ 248 h 355"/>
                <a:gd name="T46" fmla="*/ 307 w 376"/>
                <a:gd name="T47" fmla="*/ 147 h 355"/>
                <a:gd name="T48" fmla="*/ 289 w 376"/>
                <a:gd name="T49" fmla="*/ 201 h 355"/>
                <a:gd name="T50" fmla="*/ 201 w 376"/>
                <a:gd name="T51" fmla="*/ 201 h 355"/>
                <a:gd name="T52" fmla="*/ 181 w 376"/>
                <a:gd name="T53" fmla="*/ 147 h 355"/>
                <a:gd name="T54" fmla="*/ 180 w 376"/>
                <a:gd name="T55" fmla="*/ 16 h 355"/>
                <a:gd name="T56" fmla="*/ 161 w 376"/>
                <a:gd name="T57" fmla="*/ 35 h 355"/>
                <a:gd name="T58" fmla="*/ 155 w 376"/>
                <a:gd name="T59" fmla="*/ 67 h 355"/>
                <a:gd name="T60" fmla="*/ 66 w 376"/>
                <a:gd name="T61" fmla="*/ 55 h 355"/>
                <a:gd name="T62" fmla="*/ 66 w 376"/>
                <a:gd name="T63" fmla="*/ 122 h 355"/>
                <a:gd name="T64" fmla="*/ 69 w 376"/>
                <a:gd name="T65" fmla="*/ 122 h 355"/>
                <a:gd name="T66" fmla="*/ 87 w 376"/>
                <a:gd name="T67" fmla="*/ 199 h 355"/>
                <a:gd name="T68" fmla="*/ 91 w 376"/>
                <a:gd name="T69" fmla="*/ 199 h 355"/>
                <a:gd name="T70" fmla="*/ 109 w 376"/>
                <a:gd name="T71" fmla="*/ 132 h 355"/>
                <a:gd name="T72" fmla="*/ 109 w 376"/>
                <a:gd name="T73" fmla="*/ 75 h 355"/>
                <a:gd name="T74" fmla="*/ 155 w 376"/>
                <a:gd name="T75" fmla="*/ 80 h 355"/>
                <a:gd name="T76" fmla="*/ 166 w 376"/>
                <a:gd name="T77" fmla="*/ 120 h 355"/>
                <a:gd name="T78" fmla="*/ 180 w 376"/>
                <a:gd name="T79" fmla="*/ 126 h 355"/>
                <a:gd name="T80" fmla="*/ 317 w 376"/>
                <a:gd name="T81" fmla="*/ 120 h 355"/>
                <a:gd name="T82" fmla="*/ 317 w 376"/>
                <a:gd name="T83" fmla="*/ 21 h 355"/>
                <a:gd name="T84" fmla="*/ 304 w 376"/>
                <a:gd name="T85" fmla="*/ 31 h 355"/>
                <a:gd name="T86" fmla="*/ 308 w 376"/>
                <a:gd name="T87" fmla="*/ 107 h 355"/>
                <a:gd name="T88" fmla="*/ 304 w 376"/>
                <a:gd name="T89" fmla="*/ 111 h 355"/>
                <a:gd name="T90" fmla="*/ 177 w 376"/>
                <a:gd name="T91" fmla="*/ 109 h 355"/>
                <a:gd name="T92" fmla="*/ 238 w 376"/>
                <a:gd name="T93" fmla="*/ 63 h 355"/>
                <a:gd name="T94" fmla="*/ 176 w 376"/>
                <a:gd name="T95" fmla="*/ 35 h 355"/>
                <a:gd name="T96" fmla="*/ 180 w 376"/>
                <a:gd name="T97" fmla="*/ 3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6" h="355">
                  <a:moveTo>
                    <a:pt x="90" y="0"/>
                  </a:moveTo>
                  <a:cubicBezTo>
                    <a:pt x="104" y="0"/>
                    <a:pt x="115" y="12"/>
                    <a:pt x="115" y="26"/>
                  </a:cubicBezTo>
                  <a:cubicBezTo>
                    <a:pt x="115" y="40"/>
                    <a:pt x="104" y="52"/>
                    <a:pt x="90" y="52"/>
                  </a:cubicBezTo>
                  <a:cubicBezTo>
                    <a:pt x="75" y="52"/>
                    <a:pt x="64" y="40"/>
                    <a:pt x="64" y="26"/>
                  </a:cubicBezTo>
                  <a:cubicBezTo>
                    <a:pt x="64" y="12"/>
                    <a:pt x="75" y="0"/>
                    <a:pt x="90" y="0"/>
                  </a:cubicBezTo>
                  <a:close/>
                  <a:moveTo>
                    <a:pt x="37" y="264"/>
                  </a:moveTo>
                  <a:cubicBezTo>
                    <a:pt x="95" y="264"/>
                    <a:pt x="95" y="264"/>
                    <a:pt x="95" y="264"/>
                  </a:cubicBezTo>
                  <a:cubicBezTo>
                    <a:pt x="108" y="264"/>
                    <a:pt x="118" y="274"/>
                    <a:pt x="118" y="287"/>
                  </a:cubicBezTo>
                  <a:cubicBezTo>
                    <a:pt x="118" y="310"/>
                    <a:pt x="118" y="310"/>
                    <a:pt x="118" y="310"/>
                  </a:cubicBezTo>
                  <a:cubicBezTo>
                    <a:pt x="120" y="310"/>
                    <a:pt x="120" y="310"/>
                    <a:pt x="120" y="310"/>
                  </a:cubicBezTo>
                  <a:cubicBezTo>
                    <a:pt x="131" y="310"/>
                    <a:pt x="131" y="310"/>
                    <a:pt x="131" y="310"/>
                  </a:cubicBezTo>
                  <a:cubicBezTo>
                    <a:pt x="134" y="310"/>
                    <a:pt x="134" y="310"/>
                    <a:pt x="134" y="310"/>
                  </a:cubicBezTo>
                  <a:cubicBezTo>
                    <a:pt x="134" y="287"/>
                    <a:pt x="134" y="287"/>
                    <a:pt x="134" y="287"/>
                  </a:cubicBezTo>
                  <a:cubicBezTo>
                    <a:pt x="134" y="274"/>
                    <a:pt x="144" y="264"/>
                    <a:pt x="156" y="264"/>
                  </a:cubicBezTo>
                  <a:cubicBezTo>
                    <a:pt x="215" y="264"/>
                    <a:pt x="215" y="264"/>
                    <a:pt x="215" y="264"/>
                  </a:cubicBezTo>
                  <a:cubicBezTo>
                    <a:pt x="227" y="264"/>
                    <a:pt x="237" y="274"/>
                    <a:pt x="237" y="287"/>
                  </a:cubicBezTo>
                  <a:cubicBezTo>
                    <a:pt x="237" y="310"/>
                    <a:pt x="237" y="310"/>
                    <a:pt x="237" y="310"/>
                  </a:cubicBezTo>
                  <a:cubicBezTo>
                    <a:pt x="241" y="310"/>
                    <a:pt x="241" y="310"/>
                    <a:pt x="241" y="310"/>
                  </a:cubicBezTo>
                  <a:cubicBezTo>
                    <a:pt x="250" y="310"/>
                    <a:pt x="250" y="310"/>
                    <a:pt x="250" y="310"/>
                  </a:cubicBezTo>
                  <a:cubicBezTo>
                    <a:pt x="255" y="310"/>
                    <a:pt x="255" y="310"/>
                    <a:pt x="255" y="310"/>
                  </a:cubicBezTo>
                  <a:cubicBezTo>
                    <a:pt x="255" y="287"/>
                    <a:pt x="255" y="287"/>
                    <a:pt x="255" y="287"/>
                  </a:cubicBezTo>
                  <a:cubicBezTo>
                    <a:pt x="255" y="274"/>
                    <a:pt x="265" y="264"/>
                    <a:pt x="278" y="264"/>
                  </a:cubicBezTo>
                  <a:cubicBezTo>
                    <a:pt x="336" y="264"/>
                    <a:pt x="336" y="264"/>
                    <a:pt x="336" y="264"/>
                  </a:cubicBezTo>
                  <a:cubicBezTo>
                    <a:pt x="348" y="264"/>
                    <a:pt x="358" y="274"/>
                    <a:pt x="358" y="287"/>
                  </a:cubicBezTo>
                  <a:cubicBezTo>
                    <a:pt x="358" y="310"/>
                    <a:pt x="358" y="310"/>
                    <a:pt x="358" y="310"/>
                  </a:cubicBezTo>
                  <a:cubicBezTo>
                    <a:pt x="362" y="310"/>
                    <a:pt x="362" y="310"/>
                    <a:pt x="362" y="310"/>
                  </a:cubicBezTo>
                  <a:cubicBezTo>
                    <a:pt x="371" y="310"/>
                    <a:pt x="371" y="310"/>
                    <a:pt x="371" y="310"/>
                  </a:cubicBezTo>
                  <a:cubicBezTo>
                    <a:pt x="376" y="310"/>
                    <a:pt x="376" y="310"/>
                    <a:pt x="376" y="310"/>
                  </a:cubicBezTo>
                  <a:cubicBezTo>
                    <a:pt x="376" y="323"/>
                    <a:pt x="376" y="323"/>
                    <a:pt x="376" y="323"/>
                  </a:cubicBezTo>
                  <a:cubicBezTo>
                    <a:pt x="371" y="323"/>
                    <a:pt x="371" y="323"/>
                    <a:pt x="371" y="323"/>
                  </a:cubicBezTo>
                  <a:cubicBezTo>
                    <a:pt x="362" y="323"/>
                    <a:pt x="362" y="323"/>
                    <a:pt x="362" y="323"/>
                  </a:cubicBezTo>
                  <a:cubicBezTo>
                    <a:pt x="358" y="323"/>
                    <a:pt x="358" y="323"/>
                    <a:pt x="358" y="323"/>
                  </a:cubicBezTo>
                  <a:cubicBezTo>
                    <a:pt x="358" y="355"/>
                    <a:pt x="358" y="355"/>
                    <a:pt x="358" y="355"/>
                  </a:cubicBezTo>
                  <a:cubicBezTo>
                    <a:pt x="255" y="355"/>
                    <a:pt x="255" y="355"/>
                    <a:pt x="255" y="355"/>
                  </a:cubicBezTo>
                  <a:cubicBezTo>
                    <a:pt x="255" y="323"/>
                    <a:pt x="255" y="323"/>
                    <a:pt x="255" y="323"/>
                  </a:cubicBezTo>
                  <a:cubicBezTo>
                    <a:pt x="250" y="323"/>
                    <a:pt x="250" y="323"/>
                    <a:pt x="250" y="323"/>
                  </a:cubicBezTo>
                  <a:cubicBezTo>
                    <a:pt x="241" y="323"/>
                    <a:pt x="241" y="323"/>
                    <a:pt x="241" y="323"/>
                  </a:cubicBezTo>
                  <a:cubicBezTo>
                    <a:pt x="237" y="323"/>
                    <a:pt x="237" y="323"/>
                    <a:pt x="237" y="323"/>
                  </a:cubicBezTo>
                  <a:cubicBezTo>
                    <a:pt x="237" y="355"/>
                    <a:pt x="237" y="355"/>
                    <a:pt x="237" y="355"/>
                  </a:cubicBezTo>
                  <a:cubicBezTo>
                    <a:pt x="134" y="355"/>
                    <a:pt x="134" y="355"/>
                    <a:pt x="134" y="355"/>
                  </a:cubicBezTo>
                  <a:cubicBezTo>
                    <a:pt x="134" y="323"/>
                    <a:pt x="134" y="323"/>
                    <a:pt x="134" y="323"/>
                  </a:cubicBezTo>
                  <a:cubicBezTo>
                    <a:pt x="131" y="323"/>
                    <a:pt x="131" y="323"/>
                    <a:pt x="131" y="323"/>
                  </a:cubicBezTo>
                  <a:cubicBezTo>
                    <a:pt x="120" y="323"/>
                    <a:pt x="120" y="323"/>
                    <a:pt x="120" y="323"/>
                  </a:cubicBezTo>
                  <a:cubicBezTo>
                    <a:pt x="118" y="323"/>
                    <a:pt x="118" y="323"/>
                    <a:pt x="118" y="323"/>
                  </a:cubicBezTo>
                  <a:cubicBezTo>
                    <a:pt x="118" y="355"/>
                    <a:pt x="118" y="355"/>
                    <a:pt x="118" y="355"/>
                  </a:cubicBezTo>
                  <a:cubicBezTo>
                    <a:pt x="14" y="355"/>
                    <a:pt x="14" y="355"/>
                    <a:pt x="14" y="355"/>
                  </a:cubicBezTo>
                  <a:cubicBezTo>
                    <a:pt x="14" y="323"/>
                    <a:pt x="14" y="323"/>
                    <a:pt x="14" y="323"/>
                  </a:cubicBezTo>
                  <a:cubicBezTo>
                    <a:pt x="0" y="323"/>
                    <a:pt x="0" y="323"/>
                    <a:pt x="0" y="323"/>
                  </a:cubicBezTo>
                  <a:cubicBezTo>
                    <a:pt x="0" y="310"/>
                    <a:pt x="0" y="310"/>
                    <a:pt x="0" y="310"/>
                  </a:cubicBezTo>
                  <a:cubicBezTo>
                    <a:pt x="14" y="310"/>
                    <a:pt x="14" y="310"/>
                    <a:pt x="14" y="310"/>
                  </a:cubicBezTo>
                  <a:cubicBezTo>
                    <a:pt x="14" y="287"/>
                    <a:pt x="14" y="287"/>
                    <a:pt x="14" y="287"/>
                  </a:cubicBezTo>
                  <a:cubicBezTo>
                    <a:pt x="14" y="274"/>
                    <a:pt x="24" y="264"/>
                    <a:pt x="37" y="264"/>
                  </a:cubicBezTo>
                  <a:close/>
                  <a:moveTo>
                    <a:pt x="307" y="220"/>
                  </a:moveTo>
                  <a:cubicBezTo>
                    <a:pt x="323" y="220"/>
                    <a:pt x="336" y="232"/>
                    <a:pt x="336" y="248"/>
                  </a:cubicBezTo>
                  <a:cubicBezTo>
                    <a:pt x="336" y="251"/>
                    <a:pt x="335" y="255"/>
                    <a:pt x="334" y="258"/>
                  </a:cubicBezTo>
                  <a:cubicBezTo>
                    <a:pt x="281" y="258"/>
                    <a:pt x="281" y="258"/>
                    <a:pt x="281" y="258"/>
                  </a:cubicBezTo>
                  <a:cubicBezTo>
                    <a:pt x="280" y="255"/>
                    <a:pt x="279" y="251"/>
                    <a:pt x="279" y="248"/>
                  </a:cubicBezTo>
                  <a:cubicBezTo>
                    <a:pt x="279" y="232"/>
                    <a:pt x="292" y="220"/>
                    <a:pt x="307" y="220"/>
                  </a:cubicBezTo>
                  <a:close/>
                  <a:moveTo>
                    <a:pt x="186" y="220"/>
                  </a:moveTo>
                  <a:cubicBezTo>
                    <a:pt x="202" y="220"/>
                    <a:pt x="215" y="232"/>
                    <a:pt x="215" y="248"/>
                  </a:cubicBezTo>
                  <a:cubicBezTo>
                    <a:pt x="215" y="251"/>
                    <a:pt x="214" y="255"/>
                    <a:pt x="213" y="258"/>
                  </a:cubicBezTo>
                  <a:cubicBezTo>
                    <a:pt x="160" y="258"/>
                    <a:pt x="160" y="258"/>
                    <a:pt x="160" y="258"/>
                  </a:cubicBezTo>
                  <a:cubicBezTo>
                    <a:pt x="159" y="255"/>
                    <a:pt x="158" y="251"/>
                    <a:pt x="158" y="248"/>
                  </a:cubicBezTo>
                  <a:cubicBezTo>
                    <a:pt x="158" y="232"/>
                    <a:pt x="171" y="220"/>
                    <a:pt x="186" y="220"/>
                  </a:cubicBezTo>
                  <a:close/>
                  <a:moveTo>
                    <a:pt x="67" y="220"/>
                  </a:moveTo>
                  <a:cubicBezTo>
                    <a:pt x="82" y="220"/>
                    <a:pt x="95" y="232"/>
                    <a:pt x="95" y="248"/>
                  </a:cubicBezTo>
                  <a:cubicBezTo>
                    <a:pt x="95" y="251"/>
                    <a:pt x="94" y="255"/>
                    <a:pt x="93" y="258"/>
                  </a:cubicBezTo>
                  <a:cubicBezTo>
                    <a:pt x="40" y="258"/>
                    <a:pt x="40" y="258"/>
                    <a:pt x="40" y="258"/>
                  </a:cubicBezTo>
                  <a:cubicBezTo>
                    <a:pt x="39" y="255"/>
                    <a:pt x="38" y="251"/>
                    <a:pt x="38" y="248"/>
                  </a:cubicBezTo>
                  <a:cubicBezTo>
                    <a:pt x="38" y="232"/>
                    <a:pt x="51" y="220"/>
                    <a:pt x="67" y="220"/>
                  </a:cubicBezTo>
                  <a:close/>
                  <a:moveTo>
                    <a:pt x="307" y="130"/>
                  </a:moveTo>
                  <a:cubicBezTo>
                    <a:pt x="307" y="147"/>
                    <a:pt x="307" y="147"/>
                    <a:pt x="307" y="147"/>
                  </a:cubicBezTo>
                  <a:cubicBezTo>
                    <a:pt x="293" y="147"/>
                    <a:pt x="293" y="147"/>
                    <a:pt x="293" y="147"/>
                  </a:cubicBezTo>
                  <a:cubicBezTo>
                    <a:pt x="308" y="201"/>
                    <a:pt x="308" y="201"/>
                    <a:pt x="308" y="201"/>
                  </a:cubicBezTo>
                  <a:cubicBezTo>
                    <a:pt x="289" y="201"/>
                    <a:pt x="289" y="201"/>
                    <a:pt x="289" y="201"/>
                  </a:cubicBezTo>
                  <a:cubicBezTo>
                    <a:pt x="273" y="147"/>
                    <a:pt x="273" y="147"/>
                    <a:pt x="273" y="147"/>
                  </a:cubicBezTo>
                  <a:cubicBezTo>
                    <a:pt x="216" y="147"/>
                    <a:pt x="216" y="147"/>
                    <a:pt x="216" y="147"/>
                  </a:cubicBezTo>
                  <a:cubicBezTo>
                    <a:pt x="201" y="201"/>
                    <a:pt x="201" y="201"/>
                    <a:pt x="201" y="201"/>
                  </a:cubicBezTo>
                  <a:cubicBezTo>
                    <a:pt x="181" y="201"/>
                    <a:pt x="181" y="201"/>
                    <a:pt x="181" y="201"/>
                  </a:cubicBezTo>
                  <a:cubicBezTo>
                    <a:pt x="197" y="147"/>
                    <a:pt x="197" y="147"/>
                    <a:pt x="197" y="147"/>
                  </a:cubicBezTo>
                  <a:cubicBezTo>
                    <a:pt x="181" y="147"/>
                    <a:pt x="181" y="147"/>
                    <a:pt x="181" y="147"/>
                  </a:cubicBezTo>
                  <a:cubicBezTo>
                    <a:pt x="181" y="130"/>
                    <a:pt x="181" y="130"/>
                    <a:pt x="181" y="130"/>
                  </a:cubicBezTo>
                  <a:cubicBezTo>
                    <a:pt x="307" y="130"/>
                    <a:pt x="307" y="130"/>
                    <a:pt x="307" y="130"/>
                  </a:cubicBezTo>
                  <a:close/>
                  <a:moveTo>
                    <a:pt x="180" y="16"/>
                  </a:moveTo>
                  <a:cubicBezTo>
                    <a:pt x="175" y="16"/>
                    <a:pt x="170" y="18"/>
                    <a:pt x="166" y="21"/>
                  </a:cubicBezTo>
                  <a:cubicBezTo>
                    <a:pt x="166" y="21"/>
                    <a:pt x="166" y="21"/>
                    <a:pt x="166" y="21"/>
                  </a:cubicBezTo>
                  <a:cubicBezTo>
                    <a:pt x="163" y="25"/>
                    <a:pt x="161" y="30"/>
                    <a:pt x="161" y="35"/>
                  </a:cubicBezTo>
                  <a:cubicBezTo>
                    <a:pt x="161" y="72"/>
                    <a:pt x="161" y="72"/>
                    <a:pt x="161" y="72"/>
                  </a:cubicBezTo>
                  <a:cubicBezTo>
                    <a:pt x="155" y="73"/>
                    <a:pt x="155" y="73"/>
                    <a:pt x="155" y="73"/>
                  </a:cubicBezTo>
                  <a:cubicBezTo>
                    <a:pt x="155" y="67"/>
                    <a:pt x="155" y="67"/>
                    <a:pt x="155" y="67"/>
                  </a:cubicBezTo>
                  <a:cubicBezTo>
                    <a:pt x="128" y="67"/>
                    <a:pt x="128" y="67"/>
                    <a:pt x="128" y="67"/>
                  </a:cubicBezTo>
                  <a:cubicBezTo>
                    <a:pt x="109" y="55"/>
                    <a:pt x="109" y="55"/>
                    <a:pt x="109" y="55"/>
                  </a:cubicBezTo>
                  <a:cubicBezTo>
                    <a:pt x="63" y="55"/>
                    <a:pt x="117" y="55"/>
                    <a:pt x="66" y="55"/>
                  </a:cubicBezTo>
                  <a:cubicBezTo>
                    <a:pt x="57" y="55"/>
                    <a:pt x="50" y="63"/>
                    <a:pt x="50" y="71"/>
                  </a:cubicBezTo>
                  <a:cubicBezTo>
                    <a:pt x="50" y="122"/>
                    <a:pt x="50" y="122"/>
                    <a:pt x="50" y="122"/>
                  </a:cubicBezTo>
                  <a:cubicBezTo>
                    <a:pt x="66" y="122"/>
                    <a:pt x="66" y="122"/>
                    <a:pt x="66" y="122"/>
                  </a:cubicBezTo>
                  <a:cubicBezTo>
                    <a:pt x="66" y="85"/>
                    <a:pt x="66" y="85"/>
                    <a:pt x="66" y="85"/>
                  </a:cubicBezTo>
                  <a:cubicBezTo>
                    <a:pt x="69" y="85"/>
                    <a:pt x="69" y="85"/>
                    <a:pt x="69" y="85"/>
                  </a:cubicBezTo>
                  <a:cubicBezTo>
                    <a:pt x="69" y="122"/>
                    <a:pt x="69" y="122"/>
                    <a:pt x="69" y="122"/>
                  </a:cubicBezTo>
                  <a:cubicBezTo>
                    <a:pt x="69" y="132"/>
                    <a:pt x="69" y="132"/>
                    <a:pt x="69" y="132"/>
                  </a:cubicBezTo>
                  <a:cubicBezTo>
                    <a:pt x="69" y="199"/>
                    <a:pt x="69" y="199"/>
                    <a:pt x="69" y="199"/>
                  </a:cubicBezTo>
                  <a:cubicBezTo>
                    <a:pt x="87" y="199"/>
                    <a:pt x="87" y="199"/>
                    <a:pt x="87" y="199"/>
                  </a:cubicBezTo>
                  <a:cubicBezTo>
                    <a:pt x="87" y="143"/>
                    <a:pt x="87" y="143"/>
                    <a:pt x="87" y="143"/>
                  </a:cubicBezTo>
                  <a:cubicBezTo>
                    <a:pt x="91" y="143"/>
                    <a:pt x="91" y="143"/>
                    <a:pt x="91" y="143"/>
                  </a:cubicBezTo>
                  <a:cubicBezTo>
                    <a:pt x="91" y="199"/>
                    <a:pt x="91" y="199"/>
                    <a:pt x="91" y="199"/>
                  </a:cubicBezTo>
                  <a:cubicBezTo>
                    <a:pt x="109" y="199"/>
                    <a:pt x="109" y="199"/>
                    <a:pt x="109" y="199"/>
                  </a:cubicBezTo>
                  <a:cubicBezTo>
                    <a:pt x="109" y="189"/>
                    <a:pt x="109" y="189"/>
                    <a:pt x="109" y="189"/>
                  </a:cubicBezTo>
                  <a:cubicBezTo>
                    <a:pt x="109" y="132"/>
                    <a:pt x="109" y="132"/>
                    <a:pt x="109" y="132"/>
                  </a:cubicBezTo>
                  <a:cubicBezTo>
                    <a:pt x="109" y="122"/>
                    <a:pt x="109" y="122"/>
                    <a:pt x="109" y="122"/>
                  </a:cubicBezTo>
                  <a:cubicBezTo>
                    <a:pt x="109" y="85"/>
                    <a:pt x="109" y="85"/>
                    <a:pt x="109" y="85"/>
                  </a:cubicBezTo>
                  <a:cubicBezTo>
                    <a:pt x="109" y="75"/>
                    <a:pt x="109" y="75"/>
                    <a:pt x="109" y="75"/>
                  </a:cubicBezTo>
                  <a:cubicBezTo>
                    <a:pt x="128" y="85"/>
                    <a:pt x="128" y="85"/>
                    <a:pt x="128" y="85"/>
                  </a:cubicBezTo>
                  <a:cubicBezTo>
                    <a:pt x="155" y="85"/>
                    <a:pt x="155" y="85"/>
                    <a:pt x="155" y="85"/>
                  </a:cubicBezTo>
                  <a:cubicBezTo>
                    <a:pt x="155" y="80"/>
                    <a:pt x="155" y="80"/>
                    <a:pt x="155" y="80"/>
                  </a:cubicBezTo>
                  <a:cubicBezTo>
                    <a:pt x="161" y="79"/>
                    <a:pt x="161" y="79"/>
                    <a:pt x="161" y="79"/>
                  </a:cubicBezTo>
                  <a:cubicBezTo>
                    <a:pt x="161" y="107"/>
                    <a:pt x="161" y="107"/>
                    <a:pt x="161" y="107"/>
                  </a:cubicBezTo>
                  <a:cubicBezTo>
                    <a:pt x="161" y="112"/>
                    <a:pt x="163" y="117"/>
                    <a:pt x="166" y="120"/>
                  </a:cubicBezTo>
                  <a:cubicBezTo>
                    <a:pt x="166" y="120"/>
                    <a:pt x="166" y="120"/>
                    <a:pt x="166" y="120"/>
                  </a:cubicBezTo>
                  <a:cubicBezTo>
                    <a:pt x="166" y="120"/>
                    <a:pt x="166" y="120"/>
                    <a:pt x="166" y="120"/>
                  </a:cubicBezTo>
                  <a:cubicBezTo>
                    <a:pt x="170" y="124"/>
                    <a:pt x="175" y="126"/>
                    <a:pt x="180" y="126"/>
                  </a:cubicBezTo>
                  <a:cubicBezTo>
                    <a:pt x="304" y="126"/>
                    <a:pt x="304" y="126"/>
                    <a:pt x="304" y="126"/>
                  </a:cubicBezTo>
                  <a:cubicBezTo>
                    <a:pt x="309" y="126"/>
                    <a:pt x="314" y="124"/>
                    <a:pt x="317" y="120"/>
                  </a:cubicBezTo>
                  <a:cubicBezTo>
                    <a:pt x="317" y="120"/>
                    <a:pt x="317" y="120"/>
                    <a:pt x="317" y="120"/>
                  </a:cubicBezTo>
                  <a:cubicBezTo>
                    <a:pt x="321" y="117"/>
                    <a:pt x="323" y="112"/>
                    <a:pt x="323" y="107"/>
                  </a:cubicBezTo>
                  <a:cubicBezTo>
                    <a:pt x="323" y="35"/>
                    <a:pt x="323" y="35"/>
                    <a:pt x="323" y="35"/>
                  </a:cubicBezTo>
                  <a:cubicBezTo>
                    <a:pt x="323" y="30"/>
                    <a:pt x="321" y="25"/>
                    <a:pt x="317" y="21"/>
                  </a:cubicBezTo>
                  <a:cubicBezTo>
                    <a:pt x="314" y="18"/>
                    <a:pt x="309" y="16"/>
                    <a:pt x="304" y="16"/>
                  </a:cubicBezTo>
                  <a:cubicBezTo>
                    <a:pt x="180" y="16"/>
                    <a:pt x="180" y="16"/>
                    <a:pt x="180" y="16"/>
                  </a:cubicBezTo>
                  <a:close/>
                  <a:moveTo>
                    <a:pt x="304" y="31"/>
                  </a:moveTo>
                  <a:cubicBezTo>
                    <a:pt x="305" y="31"/>
                    <a:pt x="306" y="31"/>
                    <a:pt x="307" y="32"/>
                  </a:cubicBezTo>
                  <a:cubicBezTo>
                    <a:pt x="307" y="33"/>
                    <a:pt x="308" y="34"/>
                    <a:pt x="308" y="35"/>
                  </a:cubicBezTo>
                  <a:cubicBezTo>
                    <a:pt x="308" y="107"/>
                    <a:pt x="308" y="107"/>
                    <a:pt x="308" y="107"/>
                  </a:cubicBezTo>
                  <a:cubicBezTo>
                    <a:pt x="308" y="108"/>
                    <a:pt x="307" y="109"/>
                    <a:pt x="307" y="109"/>
                  </a:cubicBezTo>
                  <a:cubicBezTo>
                    <a:pt x="307" y="110"/>
                    <a:pt x="307" y="110"/>
                    <a:pt x="307" y="110"/>
                  </a:cubicBezTo>
                  <a:cubicBezTo>
                    <a:pt x="306" y="110"/>
                    <a:pt x="305" y="111"/>
                    <a:pt x="304" y="111"/>
                  </a:cubicBezTo>
                  <a:cubicBezTo>
                    <a:pt x="180" y="111"/>
                    <a:pt x="180" y="111"/>
                    <a:pt x="180" y="111"/>
                  </a:cubicBezTo>
                  <a:cubicBezTo>
                    <a:pt x="179" y="111"/>
                    <a:pt x="178" y="110"/>
                    <a:pt x="177" y="110"/>
                  </a:cubicBezTo>
                  <a:cubicBezTo>
                    <a:pt x="177" y="109"/>
                    <a:pt x="177" y="109"/>
                    <a:pt x="177" y="109"/>
                  </a:cubicBezTo>
                  <a:cubicBezTo>
                    <a:pt x="176" y="109"/>
                    <a:pt x="176" y="108"/>
                    <a:pt x="176" y="107"/>
                  </a:cubicBezTo>
                  <a:cubicBezTo>
                    <a:pt x="176" y="76"/>
                    <a:pt x="176" y="76"/>
                    <a:pt x="176" y="76"/>
                  </a:cubicBezTo>
                  <a:cubicBezTo>
                    <a:pt x="238" y="63"/>
                    <a:pt x="238" y="63"/>
                    <a:pt x="238" y="63"/>
                  </a:cubicBezTo>
                  <a:cubicBezTo>
                    <a:pt x="237" y="62"/>
                    <a:pt x="237" y="62"/>
                    <a:pt x="237" y="62"/>
                  </a:cubicBezTo>
                  <a:cubicBezTo>
                    <a:pt x="176" y="70"/>
                    <a:pt x="176" y="70"/>
                    <a:pt x="176" y="70"/>
                  </a:cubicBezTo>
                  <a:cubicBezTo>
                    <a:pt x="176" y="35"/>
                    <a:pt x="176" y="35"/>
                    <a:pt x="176" y="35"/>
                  </a:cubicBezTo>
                  <a:cubicBezTo>
                    <a:pt x="176" y="34"/>
                    <a:pt x="176" y="33"/>
                    <a:pt x="177" y="32"/>
                  </a:cubicBezTo>
                  <a:cubicBezTo>
                    <a:pt x="177" y="32"/>
                    <a:pt x="177" y="32"/>
                    <a:pt x="177" y="32"/>
                  </a:cubicBezTo>
                  <a:cubicBezTo>
                    <a:pt x="178" y="31"/>
                    <a:pt x="179" y="31"/>
                    <a:pt x="180" y="31"/>
                  </a:cubicBezTo>
                  <a:lnTo>
                    <a:pt x="304" y="31"/>
                  </a:lnTo>
                  <a:close/>
                </a:path>
              </a:pathLst>
            </a:custGeom>
            <a:solidFill>
              <a:schemeClr val="accent1"/>
            </a:solidFill>
            <a:ln w="9525">
              <a:noFill/>
              <a:round/>
              <a:headEnd/>
              <a:tailEnd/>
            </a:ln>
            <a:effectLst>
              <a:reflection blurRad="6350" stA="52000" endA="300" endPos="35000" dir="5400000" sy="-100000" algn="bl" rotWithShape="0"/>
            </a:effectLst>
          </p:spPr>
          <p:txBody>
            <a:bodyPr vert="horz" wrap="square" lIns="91440" tIns="45720" rIns="91440" bIns="45720" numCol="1" anchor="t" anchorCtr="0" compatLnSpc="1">
              <a:prstTxWarp prst="textNoShape">
                <a:avLst/>
              </a:prstTxWarp>
            </a:bodyPr>
            <a:lstStyle/>
            <a:p>
              <a:endParaRPr lang="zh-CN" altLang="en-US" sz="1800">
                <a:latin typeface="微软雅黑" pitchFamily="34" charset="-122"/>
                <a:ea typeface="微软雅黑" pitchFamily="34" charset="-122"/>
              </a:endParaRPr>
            </a:p>
          </p:txBody>
        </p:sp>
        <p:sp>
          <p:nvSpPr>
            <p:cNvPr id="24" name="文本框 1167">
              <a:extLst>
                <a:ext uri="{FF2B5EF4-FFF2-40B4-BE49-F238E27FC236}">
                  <a16:creationId xmlns:a16="http://schemas.microsoft.com/office/drawing/2014/main" xmlns="" id="{6B568A44-40A7-A641-95F5-397C8BA47505}"/>
                </a:ext>
              </a:extLst>
            </p:cNvPr>
            <p:cNvSpPr txBox="1"/>
            <p:nvPr/>
          </p:nvSpPr>
          <p:spPr>
            <a:xfrm>
              <a:off x="1691680" y="1802534"/>
              <a:ext cx="1187285" cy="284693"/>
            </a:xfrm>
            <a:prstGeom prst="rect">
              <a:avLst/>
            </a:prstGeom>
            <a:noFill/>
          </p:spPr>
          <p:txBody>
            <a:bodyPr wrap="square" lIns="68580" tIns="34290" rIns="68580" bIns="34290" rtlCol="0">
              <a:spAutoFit/>
            </a:bodyPr>
            <a:lstStyle/>
            <a:p>
              <a:r>
                <a:rPr lang="zh-CN" altLang="en-US" sz="1400" dirty="0">
                  <a:solidFill>
                    <a:schemeClr val="tx1">
                      <a:lumMod val="85000"/>
                      <a:lumOff val="15000"/>
                    </a:schemeClr>
                  </a:solidFill>
                  <a:latin typeface="微软雅黑" pitchFamily="34" charset="-122"/>
                  <a:ea typeface="微软雅黑" pitchFamily="34" charset="-122"/>
                </a:rPr>
                <a:t>应用前景二</a:t>
              </a:r>
            </a:p>
          </p:txBody>
        </p:sp>
        <p:sp>
          <p:nvSpPr>
            <p:cNvPr id="25" name="文本框 60">
              <a:extLst>
                <a:ext uri="{FF2B5EF4-FFF2-40B4-BE49-F238E27FC236}">
                  <a16:creationId xmlns:a16="http://schemas.microsoft.com/office/drawing/2014/main" xmlns="" id="{475883B3-F2A9-ED40-9FB9-4D201FF9CB31}"/>
                </a:ext>
              </a:extLst>
            </p:cNvPr>
            <p:cNvSpPr txBox="1"/>
            <p:nvPr/>
          </p:nvSpPr>
          <p:spPr>
            <a:xfrm>
              <a:off x="1415728" y="2069978"/>
              <a:ext cx="1684823" cy="313612"/>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95000"/>
                      <a:lumOff val="5000"/>
                    </a:schemeClr>
                  </a:solidFill>
                  <a:latin typeface="微软雅黑" pitchFamily="34" charset="-122"/>
                  <a:ea typeface="微软雅黑" pitchFamily="34" charset="-122"/>
                </a:rPr>
                <a:t>     </a:t>
              </a:r>
              <a:r>
                <a:rPr lang="zh-Hans" altLang="en-US" sz="1200" dirty="0">
                  <a:solidFill>
                    <a:schemeClr val="tx1">
                      <a:lumMod val="95000"/>
                      <a:lumOff val="5000"/>
                    </a:schemeClr>
                  </a:solidFill>
                  <a:latin typeface="微软雅黑" pitchFamily="34" charset="-122"/>
                  <a:ea typeface="微软雅黑" pitchFamily="34" charset="-122"/>
                </a:rPr>
                <a:t> </a:t>
              </a:r>
              <a:r>
                <a:rPr lang="zh-CN" altLang="en-US" sz="1200" dirty="0">
                  <a:solidFill>
                    <a:schemeClr val="tx1">
                      <a:lumMod val="95000"/>
                      <a:lumOff val="5000"/>
                    </a:schemeClr>
                  </a:solidFill>
                  <a:latin typeface="微软雅黑" pitchFamily="34" charset="-122"/>
                  <a:ea typeface="微软雅黑" pitchFamily="34" charset="-122"/>
                </a:rPr>
                <a:t>生产调度优化</a:t>
              </a:r>
              <a:endParaRPr lang="en-US" altLang="zh-CN" sz="1200" dirty="0">
                <a:solidFill>
                  <a:schemeClr val="tx1">
                    <a:lumMod val="95000"/>
                    <a:lumOff val="5000"/>
                  </a:schemeClr>
                </a:solidFill>
                <a:latin typeface="微软雅黑" pitchFamily="34" charset="-122"/>
                <a:ea typeface="微软雅黑" pitchFamily="34" charset="-122"/>
              </a:endParaRPr>
            </a:p>
          </p:txBody>
        </p:sp>
      </p:grpSp>
      <p:grpSp>
        <p:nvGrpSpPr>
          <p:cNvPr id="35" name="组合 34">
            <a:extLst>
              <a:ext uri="{FF2B5EF4-FFF2-40B4-BE49-F238E27FC236}">
                <a16:creationId xmlns:a16="http://schemas.microsoft.com/office/drawing/2014/main" xmlns="" id="{9ED31DFB-DDBA-074F-AFDB-3B4A8EE450E3}"/>
              </a:ext>
            </a:extLst>
          </p:cNvPr>
          <p:cNvGrpSpPr/>
          <p:nvPr/>
        </p:nvGrpSpPr>
        <p:grpSpPr>
          <a:xfrm>
            <a:off x="1671988" y="2725264"/>
            <a:ext cx="1502936" cy="1224598"/>
            <a:chOff x="1671988" y="2725264"/>
            <a:chExt cx="1502936" cy="1224598"/>
          </a:xfrm>
        </p:grpSpPr>
        <p:sp>
          <p:nvSpPr>
            <p:cNvPr id="20" name="Freeform 24">
              <a:extLst>
                <a:ext uri="{FF2B5EF4-FFF2-40B4-BE49-F238E27FC236}">
                  <a16:creationId xmlns:a16="http://schemas.microsoft.com/office/drawing/2014/main" xmlns="" id="{F9699FA4-4CC0-B447-8313-17F853E6E978}"/>
                </a:ext>
              </a:extLst>
            </p:cNvPr>
            <p:cNvSpPr>
              <a:spLocks noEditPoints="1"/>
            </p:cNvSpPr>
            <p:nvPr/>
          </p:nvSpPr>
          <p:spPr bwMode="auto">
            <a:xfrm flipH="1">
              <a:off x="2003774" y="2725264"/>
              <a:ext cx="462489" cy="492555"/>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rgbClr val="0070C0"/>
            </a:solidFill>
            <a:ln w="9525">
              <a:noFill/>
              <a:round/>
              <a:headEnd/>
              <a:tailEnd/>
            </a:ln>
            <a:effectLst>
              <a:reflection blurRad="6350" stA="52000" endA="300" endPos="35000" dir="5400000" sy="-100000" algn="bl" rotWithShape="0"/>
            </a:effectLst>
          </p:spPr>
          <p:txBody>
            <a:bodyPr vert="horz" wrap="square" lIns="91440" tIns="45720" rIns="91440" bIns="45720" numCol="1" anchor="t" anchorCtr="0" compatLnSpc="1">
              <a:prstTxWarp prst="textNoShape">
                <a:avLst/>
              </a:prstTxWarp>
            </a:bodyPr>
            <a:lstStyle/>
            <a:p>
              <a:endParaRPr lang="zh-CN" altLang="en-US" sz="1800">
                <a:latin typeface="微软雅黑" pitchFamily="34" charset="-122"/>
                <a:ea typeface="微软雅黑" pitchFamily="34" charset="-122"/>
              </a:endParaRPr>
            </a:p>
          </p:txBody>
        </p:sp>
        <p:sp>
          <p:nvSpPr>
            <p:cNvPr id="26" name="文本框 61">
              <a:extLst>
                <a:ext uri="{FF2B5EF4-FFF2-40B4-BE49-F238E27FC236}">
                  <a16:creationId xmlns:a16="http://schemas.microsoft.com/office/drawing/2014/main" xmlns="" id="{BF83F9E2-3AE6-9F42-B381-B3088B66786A}"/>
                </a:ext>
              </a:extLst>
            </p:cNvPr>
            <p:cNvSpPr txBox="1"/>
            <p:nvPr/>
          </p:nvSpPr>
          <p:spPr>
            <a:xfrm>
              <a:off x="1763688" y="3368805"/>
              <a:ext cx="1411236" cy="284693"/>
            </a:xfrm>
            <a:prstGeom prst="rect">
              <a:avLst/>
            </a:prstGeom>
            <a:noFill/>
          </p:spPr>
          <p:txBody>
            <a:bodyPr wrap="square" lIns="68580" tIns="34290" rIns="68580" bIns="34290" rtlCol="0">
              <a:spAutoFit/>
            </a:bodyPr>
            <a:lstStyle/>
            <a:p>
              <a:r>
                <a:rPr lang="zh-CN" altLang="en-US" sz="1400" dirty="0">
                  <a:solidFill>
                    <a:schemeClr val="tx1">
                      <a:lumMod val="85000"/>
                      <a:lumOff val="15000"/>
                    </a:schemeClr>
                  </a:solidFill>
                  <a:latin typeface="微软雅黑" pitchFamily="34" charset="-122"/>
                  <a:ea typeface="微软雅黑" pitchFamily="34" charset="-122"/>
                </a:rPr>
                <a:t>应用前景四</a:t>
              </a:r>
            </a:p>
          </p:txBody>
        </p:sp>
        <p:sp>
          <p:nvSpPr>
            <p:cNvPr id="27" name="文本框 62">
              <a:extLst>
                <a:ext uri="{FF2B5EF4-FFF2-40B4-BE49-F238E27FC236}">
                  <a16:creationId xmlns:a16="http://schemas.microsoft.com/office/drawing/2014/main" xmlns="" id="{761BB540-439F-5948-9D3F-1C4F41EE6DE9}"/>
                </a:ext>
              </a:extLst>
            </p:cNvPr>
            <p:cNvSpPr txBox="1"/>
            <p:nvPr/>
          </p:nvSpPr>
          <p:spPr>
            <a:xfrm>
              <a:off x="1671988" y="3636250"/>
              <a:ext cx="1386522" cy="313612"/>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95000"/>
                      <a:lumOff val="5000"/>
                    </a:schemeClr>
                  </a:solidFill>
                  <a:latin typeface="微软雅黑" pitchFamily="34" charset="-122"/>
                  <a:ea typeface="微软雅黑" pitchFamily="34" charset="-122"/>
                </a:rPr>
                <a:t>    入侵检测</a:t>
              </a:r>
              <a:endParaRPr lang="en-US" altLang="zh-CN" sz="1200" dirty="0">
                <a:solidFill>
                  <a:schemeClr val="tx1">
                    <a:lumMod val="95000"/>
                    <a:lumOff val="5000"/>
                  </a:schemeClr>
                </a:solidFill>
                <a:latin typeface="微软雅黑" pitchFamily="34" charset="-122"/>
                <a:ea typeface="微软雅黑" pitchFamily="34" charset="-122"/>
              </a:endParaRPr>
            </a:p>
          </p:txBody>
        </p:sp>
      </p:grpSp>
      <p:grpSp>
        <p:nvGrpSpPr>
          <p:cNvPr id="33" name="组合 32">
            <a:extLst>
              <a:ext uri="{FF2B5EF4-FFF2-40B4-BE49-F238E27FC236}">
                <a16:creationId xmlns:a16="http://schemas.microsoft.com/office/drawing/2014/main" xmlns="" id="{3036CB0B-23BC-3C40-AA8C-69580276BED4}"/>
              </a:ext>
            </a:extLst>
          </p:cNvPr>
          <p:cNvGrpSpPr/>
          <p:nvPr/>
        </p:nvGrpSpPr>
        <p:grpSpPr>
          <a:xfrm>
            <a:off x="5980656" y="2665382"/>
            <a:ext cx="1998574" cy="1309212"/>
            <a:chOff x="5980656" y="2665382"/>
            <a:chExt cx="1998574" cy="1309212"/>
          </a:xfrm>
        </p:grpSpPr>
        <p:sp>
          <p:nvSpPr>
            <p:cNvPr id="22" name="Freeform 73">
              <a:extLst>
                <a:ext uri="{FF2B5EF4-FFF2-40B4-BE49-F238E27FC236}">
                  <a16:creationId xmlns:a16="http://schemas.microsoft.com/office/drawing/2014/main" xmlns="" id="{DE69B725-2AAC-4044-8145-05D344F256A7}"/>
                </a:ext>
              </a:extLst>
            </p:cNvPr>
            <p:cNvSpPr>
              <a:spLocks noEditPoints="1"/>
            </p:cNvSpPr>
            <p:nvPr/>
          </p:nvSpPr>
          <p:spPr bwMode="auto">
            <a:xfrm>
              <a:off x="6329530" y="2665382"/>
              <a:ext cx="676963" cy="552437"/>
            </a:xfrm>
            <a:custGeom>
              <a:avLst/>
              <a:gdLst>
                <a:gd name="T0" fmla="*/ 11 w 126"/>
                <a:gd name="T1" fmla="*/ 0 h 103"/>
                <a:gd name="T2" fmla="*/ 118 w 126"/>
                <a:gd name="T3" fmla="*/ 6 h 103"/>
                <a:gd name="T4" fmla="*/ 22 w 126"/>
                <a:gd name="T5" fmla="*/ 64 h 103"/>
                <a:gd name="T6" fmla="*/ 91 w 126"/>
                <a:gd name="T7" fmla="*/ 29 h 103"/>
                <a:gd name="T8" fmla="*/ 95 w 126"/>
                <a:gd name="T9" fmla="*/ 37 h 103"/>
                <a:gd name="T10" fmla="*/ 90 w 126"/>
                <a:gd name="T11" fmla="*/ 27 h 103"/>
                <a:gd name="T12" fmla="*/ 89 w 126"/>
                <a:gd name="T13" fmla="*/ 38 h 103"/>
                <a:gd name="T14" fmla="*/ 86 w 126"/>
                <a:gd name="T15" fmla="*/ 40 h 103"/>
                <a:gd name="T16" fmla="*/ 86 w 126"/>
                <a:gd name="T17" fmla="*/ 31 h 103"/>
                <a:gd name="T18" fmla="*/ 81 w 126"/>
                <a:gd name="T19" fmla="*/ 25 h 103"/>
                <a:gd name="T20" fmla="*/ 78 w 126"/>
                <a:gd name="T21" fmla="*/ 29 h 103"/>
                <a:gd name="T22" fmla="*/ 92 w 126"/>
                <a:gd name="T23" fmla="*/ 45 h 103"/>
                <a:gd name="T24" fmla="*/ 89 w 126"/>
                <a:gd name="T25" fmla="*/ 36 h 103"/>
                <a:gd name="T26" fmla="*/ 91 w 126"/>
                <a:gd name="T27" fmla="*/ 25 h 103"/>
                <a:gd name="T28" fmla="*/ 97 w 126"/>
                <a:gd name="T29" fmla="*/ 37 h 103"/>
                <a:gd name="T30" fmla="*/ 93 w 126"/>
                <a:gd name="T31" fmla="*/ 23 h 103"/>
                <a:gd name="T32" fmla="*/ 46 w 126"/>
                <a:gd name="T33" fmla="*/ 19 h 103"/>
                <a:gd name="T34" fmla="*/ 49 w 126"/>
                <a:gd name="T35" fmla="*/ 18 h 103"/>
                <a:gd name="T36" fmla="*/ 70 w 126"/>
                <a:gd name="T37" fmla="*/ 19 h 103"/>
                <a:gd name="T38" fmla="*/ 65 w 126"/>
                <a:gd name="T39" fmla="*/ 32 h 103"/>
                <a:gd name="T40" fmla="*/ 63 w 126"/>
                <a:gd name="T41" fmla="*/ 34 h 103"/>
                <a:gd name="T42" fmla="*/ 53 w 126"/>
                <a:gd name="T43" fmla="*/ 34 h 103"/>
                <a:gd name="T44" fmla="*/ 59 w 126"/>
                <a:gd name="T45" fmla="*/ 38 h 103"/>
                <a:gd name="T46" fmla="*/ 62 w 126"/>
                <a:gd name="T47" fmla="*/ 39 h 103"/>
                <a:gd name="T48" fmla="*/ 73 w 126"/>
                <a:gd name="T49" fmla="*/ 30 h 103"/>
                <a:gd name="T50" fmla="*/ 51 w 126"/>
                <a:gd name="T51" fmla="*/ 14 h 103"/>
                <a:gd name="T52" fmla="*/ 68 w 126"/>
                <a:gd name="T53" fmla="*/ 27 h 103"/>
                <a:gd name="T54" fmla="*/ 68 w 126"/>
                <a:gd name="T55" fmla="*/ 25 h 103"/>
                <a:gd name="T56" fmla="*/ 54 w 126"/>
                <a:gd name="T57" fmla="*/ 21 h 103"/>
                <a:gd name="T58" fmla="*/ 35 w 126"/>
                <a:gd name="T59" fmla="*/ 40 h 103"/>
                <a:gd name="T60" fmla="*/ 52 w 126"/>
                <a:gd name="T61" fmla="*/ 39 h 103"/>
                <a:gd name="T62" fmla="*/ 51 w 126"/>
                <a:gd name="T63" fmla="*/ 33 h 103"/>
                <a:gd name="T64" fmla="*/ 51 w 126"/>
                <a:gd name="T65" fmla="*/ 30 h 103"/>
                <a:gd name="T66" fmla="*/ 38 w 126"/>
                <a:gd name="T67" fmla="*/ 30 h 103"/>
                <a:gd name="T68" fmla="*/ 39 w 126"/>
                <a:gd name="T69" fmla="*/ 34 h 103"/>
                <a:gd name="T70" fmla="*/ 35 w 126"/>
                <a:gd name="T71" fmla="*/ 40 h 103"/>
                <a:gd name="T72" fmla="*/ 22 w 126"/>
                <a:gd name="T73" fmla="*/ 56 h 103"/>
                <a:gd name="T74" fmla="*/ 126 w 126"/>
                <a:gd name="T75" fmla="*/ 99 h 103"/>
                <a:gd name="T76" fmla="*/ 0 w 126"/>
                <a:gd name="T77" fmla="*/ 87 h 103"/>
                <a:gd name="T78" fmla="*/ 118 w 126"/>
                <a:gd name="T79" fmla="*/ 67 h 103"/>
                <a:gd name="T80" fmla="*/ 54 w 126"/>
                <a:gd name="T81" fmla="*/ 72 h 103"/>
                <a:gd name="T82" fmla="*/ 52 w 126"/>
                <a:gd name="T83" fmla="*/ 85 h 103"/>
                <a:gd name="T84" fmla="*/ 24 w 126"/>
                <a:gd name="T85" fmla="*/ 85 h 103"/>
                <a:gd name="T86" fmla="*/ 58 w 126"/>
                <a:gd name="T87" fmla="*/ 82 h 103"/>
                <a:gd name="T88" fmla="*/ 58 w 126"/>
                <a:gd name="T89" fmla="*/ 82 h 103"/>
                <a:gd name="T90" fmla="*/ 85 w 126"/>
                <a:gd name="T91" fmla="*/ 82 h 103"/>
                <a:gd name="T92" fmla="*/ 102 w 126"/>
                <a:gd name="T93" fmla="*/ 85 h 103"/>
                <a:gd name="T94" fmla="*/ 38 w 126"/>
                <a:gd name="T95" fmla="*/ 79 h 103"/>
                <a:gd name="T96" fmla="*/ 28 w 126"/>
                <a:gd name="T97" fmla="*/ 76 h 103"/>
                <a:gd name="T98" fmla="*/ 28 w 126"/>
                <a:gd name="T99" fmla="*/ 76 h 103"/>
                <a:gd name="T100" fmla="*/ 65 w 126"/>
                <a:gd name="T101" fmla="*/ 76 h 103"/>
                <a:gd name="T102" fmla="*/ 81 w 126"/>
                <a:gd name="T103" fmla="*/ 79 h 103"/>
                <a:gd name="T104" fmla="*/ 87 w 126"/>
                <a:gd name="T105" fmla="*/ 79 h 103"/>
                <a:gd name="T106" fmla="*/ 30 w 126"/>
                <a:gd name="T107" fmla="*/ 72 h 103"/>
                <a:gd name="T108" fmla="*/ 30 w 126"/>
                <a:gd name="T109" fmla="*/ 72 h 103"/>
                <a:gd name="T110" fmla="*/ 69 w 126"/>
                <a:gd name="T111" fmla="*/ 72 h 103"/>
                <a:gd name="T112" fmla="*/ 85 w 126"/>
                <a:gd name="T113" fmla="*/ 74 h 103"/>
                <a:gd name="T114" fmla="*/ 90 w 126"/>
                <a:gd name="T115" fmla="*/ 74 h 103"/>
                <a:gd name="T116" fmla="*/ 10 w 126"/>
                <a:gd name="T117" fmla="*/ 91 h 103"/>
                <a:gd name="T118" fmla="*/ 10 w 126"/>
                <a:gd name="T119" fmla="*/ 91 h 103"/>
                <a:gd name="T120" fmla="*/ 116 w 126"/>
                <a:gd name="T121" fmla="*/ 91 h 103"/>
                <a:gd name="T122" fmla="*/ 49 w 126"/>
                <a:gd name="T123" fmla="*/ 96 h 103"/>
                <a:gd name="T124" fmla="*/ 25 w 126"/>
                <a:gd name="T125" fmla="*/ 9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03">
                  <a:moveTo>
                    <a:pt x="11" y="64"/>
                  </a:moveTo>
                  <a:cubicBezTo>
                    <a:pt x="11" y="56"/>
                    <a:pt x="11" y="56"/>
                    <a:pt x="11" y="56"/>
                  </a:cubicBezTo>
                  <a:cubicBezTo>
                    <a:pt x="11" y="6"/>
                    <a:pt x="11" y="6"/>
                    <a:pt x="11" y="6"/>
                  </a:cubicBezTo>
                  <a:cubicBezTo>
                    <a:pt x="11" y="0"/>
                    <a:pt x="11" y="0"/>
                    <a:pt x="11" y="0"/>
                  </a:cubicBezTo>
                  <a:cubicBezTo>
                    <a:pt x="16" y="0"/>
                    <a:pt x="16" y="0"/>
                    <a:pt x="16" y="0"/>
                  </a:cubicBezTo>
                  <a:cubicBezTo>
                    <a:pt x="112" y="0"/>
                    <a:pt x="112" y="0"/>
                    <a:pt x="112" y="0"/>
                  </a:cubicBezTo>
                  <a:cubicBezTo>
                    <a:pt x="118" y="0"/>
                    <a:pt x="118" y="0"/>
                    <a:pt x="118" y="0"/>
                  </a:cubicBezTo>
                  <a:cubicBezTo>
                    <a:pt x="118" y="6"/>
                    <a:pt x="118" y="6"/>
                    <a:pt x="118" y="6"/>
                  </a:cubicBezTo>
                  <a:cubicBezTo>
                    <a:pt x="118" y="56"/>
                    <a:pt x="118" y="56"/>
                    <a:pt x="118" y="56"/>
                  </a:cubicBezTo>
                  <a:cubicBezTo>
                    <a:pt x="118" y="64"/>
                    <a:pt x="118" y="64"/>
                    <a:pt x="118" y="64"/>
                  </a:cubicBezTo>
                  <a:cubicBezTo>
                    <a:pt x="106" y="64"/>
                    <a:pt x="106" y="64"/>
                    <a:pt x="106" y="64"/>
                  </a:cubicBezTo>
                  <a:cubicBezTo>
                    <a:pt x="22" y="64"/>
                    <a:pt x="22" y="64"/>
                    <a:pt x="22" y="64"/>
                  </a:cubicBezTo>
                  <a:cubicBezTo>
                    <a:pt x="11" y="64"/>
                    <a:pt x="11" y="64"/>
                    <a:pt x="11" y="64"/>
                  </a:cubicBezTo>
                  <a:close/>
                  <a:moveTo>
                    <a:pt x="90" y="27"/>
                  </a:moveTo>
                  <a:cubicBezTo>
                    <a:pt x="90" y="29"/>
                    <a:pt x="90" y="29"/>
                    <a:pt x="90" y="29"/>
                  </a:cubicBezTo>
                  <a:cubicBezTo>
                    <a:pt x="90" y="29"/>
                    <a:pt x="90" y="29"/>
                    <a:pt x="91" y="29"/>
                  </a:cubicBezTo>
                  <a:cubicBezTo>
                    <a:pt x="92" y="30"/>
                    <a:pt x="93" y="31"/>
                    <a:pt x="93" y="32"/>
                  </a:cubicBezTo>
                  <a:cubicBezTo>
                    <a:pt x="94" y="33"/>
                    <a:pt x="94" y="34"/>
                    <a:pt x="93" y="35"/>
                  </a:cubicBezTo>
                  <a:cubicBezTo>
                    <a:pt x="93" y="36"/>
                    <a:pt x="93" y="36"/>
                    <a:pt x="93" y="36"/>
                  </a:cubicBezTo>
                  <a:cubicBezTo>
                    <a:pt x="95" y="37"/>
                    <a:pt x="95" y="37"/>
                    <a:pt x="95" y="37"/>
                  </a:cubicBezTo>
                  <a:cubicBezTo>
                    <a:pt x="95" y="36"/>
                    <a:pt x="95" y="36"/>
                    <a:pt x="95" y="36"/>
                  </a:cubicBezTo>
                  <a:cubicBezTo>
                    <a:pt x="96" y="34"/>
                    <a:pt x="96" y="32"/>
                    <a:pt x="95" y="31"/>
                  </a:cubicBezTo>
                  <a:cubicBezTo>
                    <a:pt x="95" y="30"/>
                    <a:pt x="93" y="28"/>
                    <a:pt x="91" y="27"/>
                  </a:cubicBezTo>
                  <a:cubicBezTo>
                    <a:pt x="91" y="27"/>
                    <a:pt x="91" y="27"/>
                    <a:pt x="90" y="27"/>
                  </a:cubicBezTo>
                  <a:close/>
                  <a:moveTo>
                    <a:pt x="92" y="45"/>
                  </a:moveTo>
                  <a:cubicBezTo>
                    <a:pt x="94" y="45"/>
                    <a:pt x="94" y="45"/>
                    <a:pt x="94" y="45"/>
                  </a:cubicBezTo>
                  <a:cubicBezTo>
                    <a:pt x="93" y="42"/>
                    <a:pt x="90" y="38"/>
                    <a:pt x="90" y="38"/>
                  </a:cubicBezTo>
                  <a:cubicBezTo>
                    <a:pt x="89" y="38"/>
                    <a:pt x="89" y="38"/>
                    <a:pt x="89" y="38"/>
                  </a:cubicBezTo>
                  <a:cubicBezTo>
                    <a:pt x="88" y="39"/>
                    <a:pt x="88" y="39"/>
                    <a:pt x="88" y="39"/>
                  </a:cubicBezTo>
                  <a:cubicBezTo>
                    <a:pt x="88" y="39"/>
                    <a:pt x="88" y="39"/>
                    <a:pt x="88" y="39"/>
                  </a:cubicBezTo>
                  <a:cubicBezTo>
                    <a:pt x="87" y="39"/>
                    <a:pt x="87" y="39"/>
                    <a:pt x="87" y="39"/>
                  </a:cubicBezTo>
                  <a:cubicBezTo>
                    <a:pt x="86" y="40"/>
                    <a:pt x="86" y="40"/>
                    <a:pt x="86" y="40"/>
                  </a:cubicBezTo>
                  <a:cubicBezTo>
                    <a:pt x="84" y="37"/>
                    <a:pt x="84" y="36"/>
                    <a:pt x="82" y="33"/>
                  </a:cubicBezTo>
                  <a:cubicBezTo>
                    <a:pt x="84" y="32"/>
                    <a:pt x="84" y="32"/>
                    <a:pt x="84" y="32"/>
                  </a:cubicBezTo>
                  <a:cubicBezTo>
                    <a:pt x="85" y="31"/>
                    <a:pt x="85" y="31"/>
                    <a:pt x="85" y="31"/>
                  </a:cubicBezTo>
                  <a:cubicBezTo>
                    <a:pt x="86" y="31"/>
                    <a:pt x="86" y="31"/>
                    <a:pt x="86" y="31"/>
                  </a:cubicBezTo>
                  <a:cubicBezTo>
                    <a:pt x="86" y="30"/>
                    <a:pt x="84" y="25"/>
                    <a:pt x="83" y="24"/>
                  </a:cubicBezTo>
                  <a:cubicBezTo>
                    <a:pt x="82" y="24"/>
                    <a:pt x="82" y="24"/>
                    <a:pt x="82" y="24"/>
                  </a:cubicBezTo>
                  <a:cubicBezTo>
                    <a:pt x="81" y="25"/>
                    <a:pt x="81" y="25"/>
                    <a:pt x="81" y="25"/>
                  </a:cubicBezTo>
                  <a:cubicBezTo>
                    <a:pt x="81" y="25"/>
                    <a:pt x="81" y="25"/>
                    <a:pt x="81" y="25"/>
                  </a:cubicBezTo>
                  <a:cubicBezTo>
                    <a:pt x="80" y="25"/>
                    <a:pt x="80" y="25"/>
                    <a:pt x="80" y="25"/>
                  </a:cubicBezTo>
                  <a:cubicBezTo>
                    <a:pt x="78" y="26"/>
                    <a:pt x="78" y="27"/>
                    <a:pt x="78" y="29"/>
                  </a:cubicBezTo>
                  <a:cubicBezTo>
                    <a:pt x="78" y="29"/>
                    <a:pt x="78" y="29"/>
                    <a:pt x="78" y="29"/>
                  </a:cubicBezTo>
                  <a:cubicBezTo>
                    <a:pt x="78" y="29"/>
                    <a:pt x="78" y="29"/>
                    <a:pt x="78" y="29"/>
                  </a:cubicBezTo>
                  <a:cubicBezTo>
                    <a:pt x="79" y="36"/>
                    <a:pt x="82" y="41"/>
                    <a:pt x="86" y="46"/>
                  </a:cubicBezTo>
                  <a:cubicBezTo>
                    <a:pt x="87" y="47"/>
                    <a:pt x="89" y="47"/>
                    <a:pt x="91" y="46"/>
                  </a:cubicBezTo>
                  <a:cubicBezTo>
                    <a:pt x="91" y="46"/>
                    <a:pt x="91" y="46"/>
                    <a:pt x="91" y="46"/>
                  </a:cubicBezTo>
                  <a:cubicBezTo>
                    <a:pt x="92" y="45"/>
                    <a:pt x="92" y="45"/>
                    <a:pt x="92" y="45"/>
                  </a:cubicBezTo>
                  <a:cubicBezTo>
                    <a:pt x="92" y="45"/>
                    <a:pt x="92" y="45"/>
                    <a:pt x="92" y="45"/>
                  </a:cubicBezTo>
                  <a:close/>
                  <a:moveTo>
                    <a:pt x="90" y="32"/>
                  </a:moveTo>
                  <a:cubicBezTo>
                    <a:pt x="89" y="32"/>
                    <a:pt x="88" y="32"/>
                    <a:pt x="88" y="33"/>
                  </a:cubicBezTo>
                  <a:cubicBezTo>
                    <a:pt x="87" y="34"/>
                    <a:pt x="88" y="35"/>
                    <a:pt x="89" y="36"/>
                  </a:cubicBezTo>
                  <a:cubicBezTo>
                    <a:pt x="90" y="36"/>
                    <a:pt x="91" y="35"/>
                    <a:pt x="91" y="34"/>
                  </a:cubicBezTo>
                  <a:cubicBezTo>
                    <a:pt x="91" y="33"/>
                    <a:pt x="91" y="32"/>
                    <a:pt x="90" y="32"/>
                  </a:cubicBezTo>
                  <a:close/>
                  <a:moveTo>
                    <a:pt x="92" y="23"/>
                  </a:moveTo>
                  <a:cubicBezTo>
                    <a:pt x="91" y="25"/>
                    <a:pt x="91" y="25"/>
                    <a:pt x="91" y="25"/>
                  </a:cubicBezTo>
                  <a:cubicBezTo>
                    <a:pt x="91" y="25"/>
                    <a:pt x="92" y="25"/>
                    <a:pt x="92" y="25"/>
                  </a:cubicBezTo>
                  <a:cubicBezTo>
                    <a:pt x="94" y="26"/>
                    <a:pt x="96" y="27"/>
                    <a:pt x="97" y="29"/>
                  </a:cubicBezTo>
                  <a:cubicBezTo>
                    <a:pt x="98" y="31"/>
                    <a:pt x="98" y="33"/>
                    <a:pt x="98" y="36"/>
                  </a:cubicBezTo>
                  <a:cubicBezTo>
                    <a:pt x="98" y="36"/>
                    <a:pt x="97" y="37"/>
                    <a:pt x="97" y="37"/>
                  </a:cubicBezTo>
                  <a:cubicBezTo>
                    <a:pt x="99" y="38"/>
                    <a:pt x="99" y="38"/>
                    <a:pt x="99" y="38"/>
                  </a:cubicBezTo>
                  <a:cubicBezTo>
                    <a:pt x="99" y="37"/>
                    <a:pt x="100" y="37"/>
                    <a:pt x="100" y="36"/>
                  </a:cubicBezTo>
                  <a:cubicBezTo>
                    <a:pt x="100" y="33"/>
                    <a:pt x="100" y="30"/>
                    <a:pt x="99" y="28"/>
                  </a:cubicBezTo>
                  <a:cubicBezTo>
                    <a:pt x="97" y="26"/>
                    <a:pt x="95" y="24"/>
                    <a:pt x="93" y="23"/>
                  </a:cubicBezTo>
                  <a:cubicBezTo>
                    <a:pt x="92" y="23"/>
                    <a:pt x="92" y="23"/>
                    <a:pt x="92" y="23"/>
                  </a:cubicBezTo>
                  <a:close/>
                  <a:moveTo>
                    <a:pt x="51" y="14"/>
                  </a:moveTo>
                  <a:cubicBezTo>
                    <a:pt x="49" y="14"/>
                    <a:pt x="48" y="15"/>
                    <a:pt x="47" y="16"/>
                  </a:cubicBezTo>
                  <a:cubicBezTo>
                    <a:pt x="46" y="17"/>
                    <a:pt x="46" y="18"/>
                    <a:pt x="46" y="19"/>
                  </a:cubicBezTo>
                  <a:cubicBezTo>
                    <a:pt x="46" y="20"/>
                    <a:pt x="46" y="20"/>
                    <a:pt x="46" y="20"/>
                  </a:cubicBezTo>
                  <a:cubicBezTo>
                    <a:pt x="47" y="20"/>
                    <a:pt x="48" y="20"/>
                    <a:pt x="48" y="20"/>
                  </a:cubicBezTo>
                  <a:cubicBezTo>
                    <a:pt x="48" y="19"/>
                    <a:pt x="48" y="19"/>
                    <a:pt x="48" y="19"/>
                  </a:cubicBezTo>
                  <a:cubicBezTo>
                    <a:pt x="48" y="19"/>
                    <a:pt x="49" y="18"/>
                    <a:pt x="49" y="18"/>
                  </a:cubicBezTo>
                  <a:cubicBezTo>
                    <a:pt x="49" y="17"/>
                    <a:pt x="50" y="17"/>
                    <a:pt x="51" y="17"/>
                  </a:cubicBezTo>
                  <a:cubicBezTo>
                    <a:pt x="68" y="17"/>
                    <a:pt x="68" y="17"/>
                    <a:pt x="68" y="17"/>
                  </a:cubicBezTo>
                  <a:cubicBezTo>
                    <a:pt x="69" y="17"/>
                    <a:pt x="69" y="17"/>
                    <a:pt x="70" y="18"/>
                  </a:cubicBezTo>
                  <a:cubicBezTo>
                    <a:pt x="70" y="18"/>
                    <a:pt x="70" y="19"/>
                    <a:pt x="70" y="19"/>
                  </a:cubicBezTo>
                  <a:cubicBezTo>
                    <a:pt x="70" y="30"/>
                    <a:pt x="70" y="30"/>
                    <a:pt x="70" y="30"/>
                  </a:cubicBezTo>
                  <a:cubicBezTo>
                    <a:pt x="70" y="31"/>
                    <a:pt x="70" y="31"/>
                    <a:pt x="70" y="32"/>
                  </a:cubicBezTo>
                  <a:cubicBezTo>
                    <a:pt x="69" y="32"/>
                    <a:pt x="69" y="32"/>
                    <a:pt x="68" y="32"/>
                  </a:cubicBezTo>
                  <a:cubicBezTo>
                    <a:pt x="65" y="32"/>
                    <a:pt x="65" y="32"/>
                    <a:pt x="65" y="32"/>
                  </a:cubicBezTo>
                  <a:cubicBezTo>
                    <a:pt x="64" y="32"/>
                    <a:pt x="64" y="32"/>
                    <a:pt x="64" y="32"/>
                  </a:cubicBezTo>
                  <a:cubicBezTo>
                    <a:pt x="64" y="33"/>
                    <a:pt x="64" y="33"/>
                    <a:pt x="64" y="33"/>
                  </a:cubicBezTo>
                  <a:cubicBezTo>
                    <a:pt x="62" y="34"/>
                    <a:pt x="62" y="34"/>
                    <a:pt x="62" y="34"/>
                  </a:cubicBezTo>
                  <a:cubicBezTo>
                    <a:pt x="63" y="34"/>
                    <a:pt x="63" y="34"/>
                    <a:pt x="63" y="34"/>
                  </a:cubicBezTo>
                  <a:cubicBezTo>
                    <a:pt x="63" y="32"/>
                    <a:pt x="63" y="32"/>
                    <a:pt x="63" y="32"/>
                  </a:cubicBezTo>
                  <a:cubicBezTo>
                    <a:pt x="61" y="32"/>
                    <a:pt x="61" y="32"/>
                    <a:pt x="61" y="32"/>
                  </a:cubicBezTo>
                  <a:cubicBezTo>
                    <a:pt x="54" y="32"/>
                    <a:pt x="54" y="32"/>
                    <a:pt x="54" y="32"/>
                  </a:cubicBezTo>
                  <a:cubicBezTo>
                    <a:pt x="54" y="33"/>
                    <a:pt x="53" y="33"/>
                    <a:pt x="53" y="34"/>
                  </a:cubicBezTo>
                  <a:cubicBezTo>
                    <a:pt x="53" y="34"/>
                    <a:pt x="53" y="34"/>
                    <a:pt x="52" y="35"/>
                  </a:cubicBezTo>
                  <a:cubicBezTo>
                    <a:pt x="60" y="35"/>
                    <a:pt x="60" y="35"/>
                    <a:pt x="60" y="35"/>
                  </a:cubicBezTo>
                  <a:cubicBezTo>
                    <a:pt x="59" y="37"/>
                    <a:pt x="59" y="37"/>
                    <a:pt x="59" y="37"/>
                  </a:cubicBezTo>
                  <a:cubicBezTo>
                    <a:pt x="59" y="38"/>
                    <a:pt x="59" y="38"/>
                    <a:pt x="59" y="38"/>
                  </a:cubicBezTo>
                  <a:cubicBezTo>
                    <a:pt x="60" y="38"/>
                    <a:pt x="60" y="38"/>
                    <a:pt x="60" y="38"/>
                  </a:cubicBezTo>
                  <a:cubicBezTo>
                    <a:pt x="61" y="39"/>
                    <a:pt x="61" y="39"/>
                    <a:pt x="61" y="39"/>
                  </a:cubicBezTo>
                  <a:cubicBezTo>
                    <a:pt x="62" y="39"/>
                    <a:pt x="62" y="39"/>
                    <a:pt x="62" y="39"/>
                  </a:cubicBezTo>
                  <a:cubicBezTo>
                    <a:pt x="62" y="39"/>
                    <a:pt x="62" y="39"/>
                    <a:pt x="62" y="39"/>
                  </a:cubicBezTo>
                  <a:cubicBezTo>
                    <a:pt x="65" y="35"/>
                    <a:pt x="65" y="35"/>
                    <a:pt x="65" y="35"/>
                  </a:cubicBezTo>
                  <a:cubicBezTo>
                    <a:pt x="68" y="35"/>
                    <a:pt x="68" y="35"/>
                    <a:pt x="68" y="35"/>
                  </a:cubicBezTo>
                  <a:cubicBezTo>
                    <a:pt x="70" y="35"/>
                    <a:pt x="71" y="34"/>
                    <a:pt x="72" y="33"/>
                  </a:cubicBezTo>
                  <a:cubicBezTo>
                    <a:pt x="73" y="33"/>
                    <a:pt x="73" y="31"/>
                    <a:pt x="73" y="30"/>
                  </a:cubicBezTo>
                  <a:cubicBezTo>
                    <a:pt x="73" y="19"/>
                    <a:pt x="73" y="19"/>
                    <a:pt x="73" y="19"/>
                  </a:cubicBezTo>
                  <a:cubicBezTo>
                    <a:pt x="73" y="18"/>
                    <a:pt x="73" y="17"/>
                    <a:pt x="72" y="16"/>
                  </a:cubicBezTo>
                  <a:cubicBezTo>
                    <a:pt x="71" y="15"/>
                    <a:pt x="70" y="14"/>
                    <a:pt x="68" y="14"/>
                  </a:cubicBezTo>
                  <a:cubicBezTo>
                    <a:pt x="51" y="14"/>
                    <a:pt x="51" y="14"/>
                    <a:pt x="51" y="14"/>
                  </a:cubicBezTo>
                  <a:close/>
                  <a:moveTo>
                    <a:pt x="55" y="27"/>
                  </a:moveTo>
                  <a:cubicBezTo>
                    <a:pt x="55" y="29"/>
                    <a:pt x="55" y="29"/>
                    <a:pt x="55" y="29"/>
                  </a:cubicBezTo>
                  <a:cubicBezTo>
                    <a:pt x="68" y="29"/>
                    <a:pt x="68" y="29"/>
                    <a:pt x="68" y="29"/>
                  </a:cubicBezTo>
                  <a:cubicBezTo>
                    <a:pt x="68" y="27"/>
                    <a:pt x="68" y="27"/>
                    <a:pt x="68" y="27"/>
                  </a:cubicBezTo>
                  <a:cubicBezTo>
                    <a:pt x="55" y="27"/>
                    <a:pt x="55" y="27"/>
                    <a:pt x="55" y="27"/>
                  </a:cubicBezTo>
                  <a:close/>
                  <a:moveTo>
                    <a:pt x="55" y="23"/>
                  </a:moveTo>
                  <a:cubicBezTo>
                    <a:pt x="55" y="25"/>
                    <a:pt x="55" y="25"/>
                    <a:pt x="55" y="25"/>
                  </a:cubicBezTo>
                  <a:cubicBezTo>
                    <a:pt x="68" y="25"/>
                    <a:pt x="68" y="25"/>
                    <a:pt x="68" y="25"/>
                  </a:cubicBezTo>
                  <a:cubicBezTo>
                    <a:pt x="68" y="23"/>
                    <a:pt x="68" y="23"/>
                    <a:pt x="68" y="23"/>
                  </a:cubicBezTo>
                  <a:cubicBezTo>
                    <a:pt x="55" y="23"/>
                    <a:pt x="55" y="23"/>
                    <a:pt x="55" y="23"/>
                  </a:cubicBezTo>
                  <a:close/>
                  <a:moveTo>
                    <a:pt x="54" y="20"/>
                  </a:moveTo>
                  <a:cubicBezTo>
                    <a:pt x="54" y="21"/>
                    <a:pt x="54" y="21"/>
                    <a:pt x="54" y="21"/>
                  </a:cubicBezTo>
                  <a:cubicBezTo>
                    <a:pt x="68" y="21"/>
                    <a:pt x="68" y="21"/>
                    <a:pt x="68" y="21"/>
                  </a:cubicBezTo>
                  <a:cubicBezTo>
                    <a:pt x="68" y="20"/>
                    <a:pt x="68" y="20"/>
                    <a:pt x="68" y="20"/>
                  </a:cubicBezTo>
                  <a:cubicBezTo>
                    <a:pt x="54" y="20"/>
                    <a:pt x="54" y="20"/>
                    <a:pt x="54" y="20"/>
                  </a:cubicBezTo>
                  <a:close/>
                  <a:moveTo>
                    <a:pt x="35" y="40"/>
                  </a:moveTo>
                  <a:cubicBezTo>
                    <a:pt x="32" y="42"/>
                    <a:pt x="31" y="48"/>
                    <a:pt x="31" y="51"/>
                  </a:cubicBezTo>
                  <a:cubicBezTo>
                    <a:pt x="34" y="54"/>
                    <a:pt x="54" y="54"/>
                    <a:pt x="58" y="51"/>
                  </a:cubicBezTo>
                  <a:cubicBezTo>
                    <a:pt x="59" y="47"/>
                    <a:pt x="57" y="42"/>
                    <a:pt x="54" y="39"/>
                  </a:cubicBezTo>
                  <a:cubicBezTo>
                    <a:pt x="53" y="39"/>
                    <a:pt x="53" y="39"/>
                    <a:pt x="52" y="39"/>
                  </a:cubicBezTo>
                  <a:cubicBezTo>
                    <a:pt x="51" y="39"/>
                    <a:pt x="50" y="39"/>
                    <a:pt x="50" y="39"/>
                  </a:cubicBezTo>
                  <a:cubicBezTo>
                    <a:pt x="49" y="39"/>
                    <a:pt x="49" y="38"/>
                    <a:pt x="49" y="37"/>
                  </a:cubicBezTo>
                  <a:cubicBezTo>
                    <a:pt x="49" y="36"/>
                    <a:pt x="50" y="35"/>
                    <a:pt x="50" y="34"/>
                  </a:cubicBezTo>
                  <a:cubicBezTo>
                    <a:pt x="51" y="34"/>
                    <a:pt x="51" y="33"/>
                    <a:pt x="51" y="33"/>
                  </a:cubicBezTo>
                  <a:cubicBezTo>
                    <a:pt x="51" y="32"/>
                    <a:pt x="52" y="31"/>
                    <a:pt x="52" y="31"/>
                  </a:cubicBezTo>
                  <a:cubicBezTo>
                    <a:pt x="52" y="30"/>
                    <a:pt x="52" y="30"/>
                    <a:pt x="52" y="30"/>
                  </a:cubicBezTo>
                  <a:cubicBezTo>
                    <a:pt x="51" y="30"/>
                    <a:pt x="51" y="30"/>
                    <a:pt x="51" y="30"/>
                  </a:cubicBezTo>
                  <a:cubicBezTo>
                    <a:pt x="51" y="30"/>
                    <a:pt x="51" y="30"/>
                    <a:pt x="51" y="30"/>
                  </a:cubicBezTo>
                  <a:cubicBezTo>
                    <a:pt x="51" y="27"/>
                    <a:pt x="51" y="25"/>
                    <a:pt x="49" y="23"/>
                  </a:cubicBezTo>
                  <a:cubicBezTo>
                    <a:pt x="47" y="21"/>
                    <a:pt x="42" y="22"/>
                    <a:pt x="40" y="24"/>
                  </a:cubicBezTo>
                  <a:cubicBezTo>
                    <a:pt x="38" y="25"/>
                    <a:pt x="38" y="26"/>
                    <a:pt x="38" y="30"/>
                  </a:cubicBezTo>
                  <a:cubicBezTo>
                    <a:pt x="38" y="30"/>
                    <a:pt x="38" y="30"/>
                    <a:pt x="38" y="30"/>
                  </a:cubicBezTo>
                  <a:cubicBezTo>
                    <a:pt x="38" y="30"/>
                    <a:pt x="38" y="30"/>
                    <a:pt x="38" y="30"/>
                  </a:cubicBezTo>
                  <a:cubicBezTo>
                    <a:pt x="38" y="31"/>
                    <a:pt x="38" y="31"/>
                    <a:pt x="38" y="31"/>
                  </a:cubicBezTo>
                  <a:cubicBezTo>
                    <a:pt x="38" y="31"/>
                    <a:pt x="38" y="32"/>
                    <a:pt x="38" y="33"/>
                  </a:cubicBezTo>
                  <a:cubicBezTo>
                    <a:pt x="38" y="33"/>
                    <a:pt x="39" y="34"/>
                    <a:pt x="39" y="34"/>
                  </a:cubicBezTo>
                  <a:cubicBezTo>
                    <a:pt x="39" y="35"/>
                    <a:pt x="40" y="36"/>
                    <a:pt x="41" y="37"/>
                  </a:cubicBezTo>
                  <a:cubicBezTo>
                    <a:pt x="41" y="38"/>
                    <a:pt x="40" y="38"/>
                    <a:pt x="40" y="39"/>
                  </a:cubicBezTo>
                  <a:cubicBezTo>
                    <a:pt x="39" y="39"/>
                    <a:pt x="39" y="40"/>
                    <a:pt x="38" y="40"/>
                  </a:cubicBezTo>
                  <a:cubicBezTo>
                    <a:pt x="37" y="40"/>
                    <a:pt x="36" y="40"/>
                    <a:pt x="35" y="40"/>
                  </a:cubicBezTo>
                  <a:close/>
                  <a:moveTo>
                    <a:pt x="106" y="56"/>
                  </a:moveTo>
                  <a:cubicBezTo>
                    <a:pt x="106" y="10"/>
                    <a:pt x="106" y="10"/>
                    <a:pt x="106" y="10"/>
                  </a:cubicBezTo>
                  <a:cubicBezTo>
                    <a:pt x="22" y="10"/>
                    <a:pt x="22" y="10"/>
                    <a:pt x="22" y="10"/>
                  </a:cubicBezTo>
                  <a:cubicBezTo>
                    <a:pt x="22" y="56"/>
                    <a:pt x="22" y="56"/>
                    <a:pt x="22" y="56"/>
                  </a:cubicBezTo>
                  <a:cubicBezTo>
                    <a:pt x="106" y="56"/>
                    <a:pt x="106" y="56"/>
                    <a:pt x="106" y="56"/>
                  </a:cubicBezTo>
                  <a:close/>
                  <a:moveTo>
                    <a:pt x="118" y="67"/>
                  </a:moveTo>
                  <a:cubicBezTo>
                    <a:pt x="126" y="87"/>
                    <a:pt x="126" y="87"/>
                    <a:pt x="126" y="87"/>
                  </a:cubicBezTo>
                  <a:cubicBezTo>
                    <a:pt x="126" y="99"/>
                    <a:pt x="126" y="99"/>
                    <a:pt x="126" y="99"/>
                  </a:cubicBezTo>
                  <a:cubicBezTo>
                    <a:pt x="121" y="103"/>
                    <a:pt x="121" y="103"/>
                    <a:pt x="121" y="103"/>
                  </a:cubicBezTo>
                  <a:cubicBezTo>
                    <a:pt x="6" y="103"/>
                    <a:pt x="6" y="103"/>
                    <a:pt x="6" y="103"/>
                  </a:cubicBezTo>
                  <a:cubicBezTo>
                    <a:pt x="0" y="99"/>
                    <a:pt x="0" y="99"/>
                    <a:pt x="0" y="99"/>
                  </a:cubicBezTo>
                  <a:cubicBezTo>
                    <a:pt x="0" y="87"/>
                    <a:pt x="0" y="87"/>
                    <a:pt x="0" y="87"/>
                  </a:cubicBezTo>
                  <a:cubicBezTo>
                    <a:pt x="11" y="67"/>
                    <a:pt x="11" y="67"/>
                    <a:pt x="11" y="67"/>
                  </a:cubicBezTo>
                  <a:cubicBezTo>
                    <a:pt x="22" y="67"/>
                    <a:pt x="22" y="67"/>
                    <a:pt x="22" y="67"/>
                  </a:cubicBezTo>
                  <a:cubicBezTo>
                    <a:pt x="106" y="67"/>
                    <a:pt x="106" y="67"/>
                    <a:pt x="106" y="67"/>
                  </a:cubicBezTo>
                  <a:cubicBezTo>
                    <a:pt x="118" y="67"/>
                    <a:pt x="118" y="67"/>
                    <a:pt x="118" y="67"/>
                  </a:cubicBezTo>
                  <a:close/>
                  <a:moveTo>
                    <a:pt x="45" y="72"/>
                  </a:moveTo>
                  <a:cubicBezTo>
                    <a:pt x="44" y="73"/>
                    <a:pt x="44" y="73"/>
                    <a:pt x="44" y="74"/>
                  </a:cubicBezTo>
                  <a:cubicBezTo>
                    <a:pt x="47" y="74"/>
                    <a:pt x="50" y="74"/>
                    <a:pt x="54" y="74"/>
                  </a:cubicBezTo>
                  <a:cubicBezTo>
                    <a:pt x="54" y="73"/>
                    <a:pt x="54" y="73"/>
                    <a:pt x="54" y="72"/>
                  </a:cubicBezTo>
                  <a:cubicBezTo>
                    <a:pt x="51" y="72"/>
                    <a:pt x="48" y="72"/>
                    <a:pt x="45" y="72"/>
                  </a:cubicBezTo>
                  <a:close/>
                  <a:moveTo>
                    <a:pt x="42" y="82"/>
                  </a:moveTo>
                  <a:cubicBezTo>
                    <a:pt x="41" y="83"/>
                    <a:pt x="41" y="84"/>
                    <a:pt x="41" y="85"/>
                  </a:cubicBezTo>
                  <a:cubicBezTo>
                    <a:pt x="45" y="85"/>
                    <a:pt x="48" y="85"/>
                    <a:pt x="52" y="85"/>
                  </a:cubicBezTo>
                  <a:cubicBezTo>
                    <a:pt x="52" y="84"/>
                    <a:pt x="52" y="83"/>
                    <a:pt x="52" y="82"/>
                  </a:cubicBezTo>
                  <a:cubicBezTo>
                    <a:pt x="49" y="82"/>
                    <a:pt x="45" y="82"/>
                    <a:pt x="42" y="82"/>
                  </a:cubicBezTo>
                  <a:close/>
                  <a:moveTo>
                    <a:pt x="25" y="82"/>
                  </a:moveTo>
                  <a:cubicBezTo>
                    <a:pt x="25" y="83"/>
                    <a:pt x="25" y="84"/>
                    <a:pt x="24" y="85"/>
                  </a:cubicBezTo>
                  <a:cubicBezTo>
                    <a:pt x="28" y="85"/>
                    <a:pt x="31" y="85"/>
                    <a:pt x="35" y="85"/>
                  </a:cubicBezTo>
                  <a:cubicBezTo>
                    <a:pt x="35" y="84"/>
                    <a:pt x="36" y="83"/>
                    <a:pt x="36" y="82"/>
                  </a:cubicBezTo>
                  <a:cubicBezTo>
                    <a:pt x="33" y="82"/>
                    <a:pt x="29" y="82"/>
                    <a:pt x="25" y="82"/>
                  </a:cubicBezTo>
                  <a:close/>
                  <a:moveTo>
                    <a:pt x="58" y="82"/>
                  </a:moveTo>
                  <a:cubicBezTo>
                    <a:pt x="58" y="83"/>
                    <a:pt x="58" y="84"/>
                    <a:pt x="58" y="85"/>
                  </a:cubicBezTo>
                  <a:cubicBezTo>
                    <a:pt x="61" y="85"/>
                    <a:pt x="65" y="85"/>
                    <a:pt x="69" y="85"/>
                  </a:cubicBezTo>
                  <a:cubicBezTo>
                    <a:pt x="69" y="84"/>
                    <a:pt x="69" y="83"/>
                    <a:pt x="69" y="82"/>
                  </a:cubicBezTo>
                  <a:cubicBezTo>
                    <a:pt x="65" y="82"/>
                    <a:pt x="62" y="82"/>
                    <a:pt x="58" y="82"/>
                  </a:cubicBezTo>
                  <a:close/>
                  <a:moveTo>
                    <a:pt x="75" y="82"/>
                  </a:moveTo>
                  <a:cubicBezTo>
                    <a:pt x="75" y="83"/>
                    <a:pt x="75" y="84"/>
                    <a:pt x="75" y="85"/>
                  </a:cubicBezTo>
                  <a:cubicBezTo>
                    <a:pt x="78" y="85"/>
                    <a:pt x="82" y="85"/>
                    <a:pt x="86" y="85"/>
                  </a:cubicBezTo>
                  <a:cubicBezTo>
                    <a:pt x="85" y="84"/>
                    <a:pt x="85" y="83"/>
                    <a:pt x="85" y="82"/>
                  </a:cubicBezTo>
                  <a:cubicBezTo>
                    <a:pt x="82" y="82"/>
                    <a:pt x="78" y="82"/>
                    <a:pt x="75" y="82"/>
                  </a:cubicBezTo>
                  <a:close/>
                  <a:moveTo>
                    <a:pt x="91" y="82"/>
                  </a:moveTo>
                  <a:cubicBezTo>
                    <a:pt x="91" y="83"/>
                    <a:pt x="91" y="84"/>
                    <a:pt x="91" y="85"/>
                  </a:cubicBezTo>
                  <a:cubicBezTo>
                    <a:pt x="95" y="85"/>
                    <a:pt x="99" y="85"/>
                    <a:pt x="102" y="85"/>
                  </a:cubicBezTo>
                  <a:cubicBezTo>
                    <a:pt x="102" y="84"/>
                    <a:pt x="102" y="83"/>
                    <a:pt x="102" y="82"/>
                  </a:cubicBezTo>
                  <a:cubicBezTo>
                    <a:pt x="98" y="82"/>
                    <a:pt x="95" y="82"/>
                    <a:pt x="91" y="82"/>
                  </a:cubicBezTo>
                  <a:close/>
                  <a:moveTo>
                    <a:pt x="39" y="76"/>
                  </a:moveTo>
                  <a:cubicBezTo>
                    <a:pt x="39" y="77"/>
                    <a:pt x="39" y="78"/>
                    <a:pt x="38" y="79"/>
                  </a:cubicBezTo>
                  <a:cubicBezTo>
                    <a:pt x="42" y="79"/>
                    <a:pt x="45" y="79"/>
                    <a:pt x="49" y="79"/>
                  </a:cubicBezTo>
                  <a:cubicBezTo>
                    <a:pt x="49" y="78"/>
                    <a:pt x="49" y="77"/>
                    <a:pt x="49" y="76"/>
                  </a:cubicBezTo>
                  <a:cubicBezTo>
                    <a:pt x="46" y="76"/>
                    <a:pt x="43" y="76"/>
                    <a:pt x="39" y="76"/>
                  </a:cubicBezTo>
                  <a:close/>
                  <a:moveTo>
                    <a:pt x="28" y="76"/>
                  </a:moveTo>
                  <a:cubicBezTo>
                    <a:pt x="27" y="77"/>
                    <a:pt x="27" y="78"/>
                    <a:pt x="26" y="79"/>
                  </a:cubicBezTo>
                  <a:cubicBezTo>
                    <a:pt x="29" y="79"/>
                    <a:pt x="31" y="79"/>
                    <a:pt x="33" y="79"/>
                  </a:cubicBezTo>
                  <a:cubicBezTo>
                    <a:pt x="33" y="78"/>
                    <a:pt x="33" y="77"/>
                    <a:pt x="34" y="76"/>
                  </a:cubicBezTo>
                  <a:cubicBezTo>
                    <a:pt x="32" y="76"/>
                    <a:pt x="30" y="76"/>
                    <a:pt x="28" y="76"/>
                  </a:cubicBezTo>
                  <a:close/>
                  <a:moveTo>
                    <a:pt x="55" y="76"/>
                  </a:moveTo>
                  <a:cubicBezTo>
                    <a:pt x="55" y="77"/>
                    <a:pt x="54" y="78"/>
                    <a:pt x="54" y="79"/>
                  </a:cubicBezTo>
                  <a:cubicBezTo>
                    <a:pt x="58" y="79"/>
                    <a:pt x="61" y="79"/>
                    <a:pt x="65" y="79"/>
                  </a:cubicBezTo>
                  <a:cubicBezTo>
                    <a:pt x="65" y="78"/>
                    <a:pt x="65" y="77"/>
                    <a:pt x="65" y="76"/>
                  </a:cubicBezTo>
                  <a:cubicBezTo>
                    <a:pt x="62" y="76"/>
                    <a:pt x="58" y="76"/>
                    <a:pt x="55" y="76"/>
                  </a:cubicBezTo>
                  <a:close/>
                  <a:moveTo>
                    <a:pt x="70" y="76"/>
                  </a:moveTo>
                  <a:cubicBezTo>
                    <a:pt x="70" y="77"/>
                    <a:pt x="70" y="78"/>
                    <a:pt x="70" y="79"/>
                  </a:cubicBezTo>
                  <a:cubicBezTo>
                    <a:pt x="74" y="79"/>
                    <a:pt x="77" y="79"/>
                    <a:pt x="81" y="79"/>
                  </a:cubicBezTo>
                  <a:cubicBezTo>
                    <a:pt x="81" y="78"/>
                    <a:pt x="81" y="77"/>
                    <a:pt x="81" y="76"/>
                  </a:cubicBezTo>
                  <a:cubicBezTo>
                    <a:pt x="77" y="76"/>
                    <a:pt x="74" y="76"/>
                    <a:pt x="70" y="76"/>
                  </a:cubicBezTo>
                  <a:close/>
                  <a:moveTo>
                    <a:pt x="87" y="76"/>
                  </a:moveTo>
                  <a:cubicBezTo>
                    <a:pt x="87" y="77"/>
                    <a:pt x="87" y="78"/>
                    <a:pt x="87" y="79"/>
                  </a:cubicBezTo>
                  <a:cubicBezTo>
                    <a:pt x="92" y="79"/>
                    <a:pt x="96" y="79"/>
                    <a:pt x="101" y="79"/>
                  </a:cubicBezTo>
                  <a:cubicBezTo>
                    <a:pt x="101" y="78"/>
                    <a:pt x="101" y="77"/>
                    <a:pt x="100" y="76"/>
                  </a:cubicBezTo>
                  <a:cubicBezTo>
                    <a:pt x="96" y="76"/>
                    <a:pt x="91" y="76"/>
                    <a:pt x="87" y="76"/>
                  </a:cubicBezTo>
                  <a:close/>
                  <a:moveTo>
                    <a:pt x="30" y="72"/>
                  </a:moveTo>
                  <a:cubicBezTo>
                    <a:pt x="29" y="73"/>
                    <a:pt x="29" y="73"/>
                    <a:pt x="28" y="74"/>
                  </a:cubicBezTo>
                  <a:cubicBezTo>
                    <a:pt x="32" y="74"/>
                    <a:pt x="35" y="74"/>
                    <a:pt x="38" y="74"/>
                  </a:cubicBezTo>
                  <a:cubicBezTo>
                    <a:pt x="39" y="73"/>
                    <a:pt x="39" y="73"/>
                    <a:pt x="39" y="72"/>
                  </a:cubicBezTo>
                  <a:cubicBezTo>
                    <a:pt x="36" y="72"/>
                    <a:pt x="33" y="72"/>
                    <a:pt x="30" y="72"/>
                  </a:cubicBezTo>
                  <a:close/>
                  <a:moveTo>
                    <a:pt x="59" y="72"/>
                  </a:moveTo>
                  <a:cubicBezTo>
                    <a:pt x="59" y="73"/>
                    <a:pt x="59" y="73"/>
                    <a:pt x="59" y="74"/>
                  </a:cubicBezTo>
                  <a:cubicBezTo>
                    <a:pt x="62" y="74"/>
                    <a:pt x="66" y="74"/>
                    <a:pt x="69" y="74"/>
                  </a:cubicBezTo>
                  <a:cubicBezTo>
                    <a:pt x="69" y="73"/>
                    <a:pt x="69" y="73"/>
                    <a:pt x="69" y="72"/>
                  </a:cubicBezTo>
                  <a:cubicBezTo>
                    <a:pt x="66" y="72"/>
                    <a:pt x="63" y="72"/>
                    <a:pt x="59" y="72"/>
                  </a:cubicBezTo>
                  <a:close/>
                  <a:moveTo>
                    <a:pt x="74" y="72"/>
                  </a:moveTo>
                  <a:cubicBezTo>
                    <a:pt x="74" y="73"/>
                    <a:pt x="74" y="73"/>
                    <a:pt x="74" y="74"/>
                  </a:cubicBezTo>
                  <a:cubicBezTo>
                    <a:pt x="78" y="74"/>
                    <a:pt x="81" y="74"/>
                    <a:pt x="85" y="74"/>
                  </a:cubicBezTo>
                  <a:cubicBezTo>
                    <a:pt x="84" y="73"/>
                    <a:pt x="84" y="73"/>
                    <a:pt x="84" y="72"/>
                  </a:cubicBezTo>
                  <a:cubicBezTo>
                    <a:pt x="81" y="72"/>
                    <a:pt x="78" y="72"/>
                    <a:pt x="74" y="72"/>
                  </a:cubicBezTo>
                  <a:close/>
                  <a:moveTo>
                    <a:pt x="89" y="72"/>
                  </a:moveTo>
                  <a:cubicBezTo>
                    <a:pt x="90" y="73"/>
                    <a:pt x="90" y="73"/>
                    <a:pt x="90" y="74"/>
                  </a:cubicBezTo>
                  <a:cubicBezTo>
                    <a:pt x="93" y="74"/>
                    <a:pt x="97" y="74"/>
                    <a:pt x="100" y="74"/>
                  </a:cubicBezTo>
                  <a:cubicBezTo>
                    <a:pt x="100" y="73"/>
                    <a:pt x="99" y="73"/>
                    <a:pt x="99" y="72"/>
                  </a:cubicBezTo>
                  <a:cubicBezTo>
                    <a:pt x="96" y="72"/>
                    <a:pt x="93" y="72"/>
                    <a:pt x="89" y="72"/>
                  </a:cubicBezTo>
                  <a:close/>
                  <a:moveTo>
                    <a:pt x="10" y="91"/>
                  </a:moveTo>
                  <a:cubicBezTo>
                    <a:pt x="10" y="96"/>
                    <a:pt x="10" y="96"/>
                    <a:pt x="10" y="96"/>
                  </a:cubicBezTo>
                  <a:cubicBezTo>
                    <a:pt x="20" y="96"/>
                    <a:pt x="20" y="96"/>
                    <a:pt x="20" y="96"/>
                  </a:cubicBezTo>
                  <a:cubicBezTo>
                    <a:pt x="20" y="91"/>
                    <a:pt x="20" y="91"/>
                    <a:pt x="20" y="91"/>
                  </a:cubicBezTo>
                  <a:cubicBezTo>
                    <a:pt x="10" y="91"/>
                    <a:pt x="10" y="91"/>
                    <a:pt x="10" y="91"/>
                  </a:cubicBezTo>
                  <a:close/>
                  <a:moveTo>
                    <a:pt x="106" y="91"/>
                  </a:moveTo>
                  <a:cubicBezTo>
                    <a:pt x="106" y="96"/>
                    <a:pt x="106" y="96"/>
                    <a:pt x="106" y="96"/>
                  </a:cubicBezTo>
                  <a:cubicBezTo>
                    <a:pt x="116" y="96"/>
                    <a:pt x="116" y="96"/>
                    <a:pt x="116" y="96"/>
                  </a:cubicBezTo>
                  <a:cubicBezTo>
                    <a:pt x="116" y="91"/>
                    <a:pt x="116" y="91"/>
                    <a:pt x="116" y="91"/>
                  </a:cubicBezTo>
                  <a:cubicBezTo>
                    <a:pt x="106" y="91"/>
                    <a:pt x="106" y="91"/>
                    <a:pt x="106" y="91"/>
                  </a:cubicBezTo>
                  <a:close/>
                  <a:moveTo>
                    <a:pt x="39" y="91"/>
                  </a:moveTo>
                  <a:cubicBezTo>
                    <a:pt x="39" y="96"/>
                    <a:pt x="39" y="96"/>
                    <a:pt x="39" y="96"/>
                  </a:cubicBezTo>
                  <a:cubicBezTo>
                    <a:pt x="49" y="96"/>
                    <a:pt x="49" y="96"/>
                    <a:pt x="49" y="96"/>
                  </a:cubicBezTo>
                  <a:cubicBezTo>
                    <a:pt x="49" y="91"/>
                    <a:pt x="49" y="91"/>
                    <a:pt x="49" y="91"/>
                  </a:cubicBezTo>
                  <a:cubicBezTo>
                    <a:pt x="39" y="91"/>
                    <a:pt x="39" y="91"/>
                    <a:pt x="39" y="91"/>
                  </a:cubicBezTo>
                  <a:close/>
                  <a:moveTo>
                    <a:pt x="25" y="91"/>
                  </a:moveTo>
                  <a:cubicBezTo>
                    <a:pt x="25" y="96"/>
                    <a:pt x="25" y="96"/>
                    <a:pt x="25" y="96"/>
                  </a:cubicBezTo>
                  <a:cubicBezTo>
                    <a:pt x="35" y="96"/>
                    <a:pt x="35" y="96"/>
                    <a:pt x="35" y="96"/>
                  </a:cubicBezTo>
                  <a:cubicBezTo>
                    <a:pt x="35" y="91"/>
                    <a:pt x="35" y="91"/>
                    <a:pt x="35" y="91"/>
                  </a:cubicBezTo>
                  <a:lnTo>
                    <a:pt x="25" y="91"/>
                  </a:lnTo>
                  <a:close/>
                </a:path>
              </a:pathLst>
            </a:custGeom>
            <a:solidFill>
              <a:srgbClr val="0070C0"/>
            </a:solidFill>
            <a:ln>
              <a:noFill/>
            </a:ln>
            <a:effectLst>
              <a:reflection blurRad="6350" stA="52000" endA="300" endPos="35000" dir="5400000" sy="-100000" algn="bl" rotWithShape="0"/>
            </a:effectLst>
          </p:spPr>
          <p:txBody>
            <a:bodyPr vert="horz" wrap="square" lIns="68580" tIns="34290" rIns="68580" bIns="34290"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28" name="文本框 63">
              <a:extLst>
                <a:ext uri="{FF2B5EF4-FFF2-40B4-BE49-F238E27FC236}">
                  <a16:creationId xmlns:a16="http://schemas.microsoft.com/office/drawing/2014/main" xmlns="" id="{07A5128C-609B-AF4E-8F3E-C63F2435DF3D}"/>
                </a:ext>
              </a:extLst>
            </p:cNvPr>
            <p:cNvSpPr txBox="1"/>
            <p:nvPr/>
          </p:nvSpPr>
          <p:spPr>
            <a:xfrm>
              <a:off x="6168082" y="3368805"/>
              <a:ext cx="1356246" cy="284693"/>
            </a:xfrm>
            <a:prstGeom prst="rect">
              <a:avLst/>
            </a:prstGeom>
            <a:noFill/>
          </p:spPr>
          <p:txBody>
            <a:bodyPr wrap="square" lIns="68580" tIns="34290" rIns="68580" bIns="34290" rtlCol="0">
              <a:spAutoFit/>
            </a:bodyPr>
            <a:lstStyle/>
            <a:p>
              <a:r>
                <a:rPr lang="zh-CN" altLang="en-US" sz="1400" dirty="0">
                  <a:solidFill>
                    <a:schemeClr val="tx1">
                      <a:lumMod val="85000"/>
                      <a:lumOff val="15000"/>
                    </a:schemeClr>
                  </a:solidFill>
                  <a:latin typeface="微软雅黑" pitchFamily="34" charset="-122"/>
                  <a:ea typeface="微软雅黑" pitchFamily="34" charset="-122"/>
                </a:rPr>
                <a:t>应用前景三</a:t>
              </a:r>
            </a:p>
          </p:txBody>
        </p:sp>
        <p:sp>
          <p:nvSpPr>
            <p:cNvPr id="29" name="文本框 64">
              <a:extLst>
                <a:ext uri="{FF2B5EF4-FFF2-40B4-BE49-F238E27FC236}">
                  <a16:creationId xmlns:a16="http://schemas.microsoft.com/office/drawing/2014/main" xmlns="" id="{13006019-DE3C-5B4E-99EE-26340DA35BBC}"/>
                </a:ext>
              </a:extLst>
            </p:cNvPr>
            <p:cNvSpPr txBox="1"/>
            <p:nvPr/>
          </p:nvSpPr>
          <p:spPr>
            <a:xfrm>
              <a:off x="5980656" y="3660982"/>
              <a:ext cx="1998574" cy="313612"/>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95000"/>
                      <a:lumOff val="5000"/>
                    </a:schemeClr>
                  </a:solidFill>
                  <a:latin typeface="微软雅黑" pitchFamily="34" charset="-122"/>
                  <a:ea typeface="微软雅黑" pitchFamily="34" charset="-122"/>
                </a:rPr>
                <a:t>          故障诊断</a:t>
              </a:r>
              <a:endParaRPr lang="en-US" altLang="zh-CN" sz="1200" dirty="0">
                <a:solidFill>
                  <a:schemeClr val="tx1">
                    <a:lumMod val="95000"/>
                    <a:lumOff val="5000"/>
                  </a:schemeClr>
                </a:solidFill>
                <a:latin typeface="微软雅黑" pitchFamily="34" charset="-122"/>
                <a:ea typeface="微软雅黑" pitchFamily="34" charset="-122"/>
              </a:endParaRPr>
            </a:p>
          </p:txBody>
        </p:sp>
      </p:grpSp>
      <p:grpSp>
        <p:nvGrpSpPr>
          <p:cNvPr id="32" name="组合 31">
            <a:extLst>
              <a:ext uri="{FF2B5EF4-FFF2-40B4-BE49-F238E27FC236}">
                <a16:creationId xmlns:a16="http://schemas.microsoft.com/office/drawing/2014/main" xmlns="" id="{D724CFA6-EFBD-204C-90AE-73C1203384C7}"/>
              </a:ext>
            </a:extLst>
          </p:cNvPr>
          <p:cNvGrpSpPr/>
          <p:nvPr/>
        </p:nvGrpSpPr>
        <p:grpSpPr>
          <a:xfrm>
            <a:off x="5978874" y="1265875"/>
            <a:ext cx="2000355" cy="1117715"/>
            <a:chOff x="5978874" y="1265875"/>
            <a:chExt cx="2000355" cy="1117715"/>
          </a:xfrm>
        </p:grpSpPr>
        <p:sp>
          <p:nvSpPr>
            <p:cNvPr id="23" name="Freeform 48">
              <a:extLst>
                <a:ext uri="{FF2B5EF4-FFF2-40B4-BE49-F238E27FC236}">
                  <a16:creationId xmlns:a16="http://schemas.microsoft.com/office/drawing/2014/main" xmlns="" id="{C68A912A-4C52-8F42-8507-402181A7D4AB}"/>
                </a:ext>
              </a:extLst>
            </p:cNvPr>
            <p:cNvSpPr>
              <a:spLocks noEditPoints="1"/>
            </p:cNvSpPr>
            <p:nvPr/>
          </p:nvSpPr>
          <p:spPr bwMode="auto">
            <a:xfrm>
              <a:off x="6397165" y="1265875"/>
              <a:ext cx="538130" cy="441626"/>
            </a:xfrm>
            <a:custGeom>
              <a:avLst/>
              <a:gdLst>
                <a:gd name="T0" fmla="*/ 33 w 139"/>
                <a:gd name="T1" fmla="*/ 79 h 114"/>
                <a:gd name="T2" fmla="*/ 49 w 139"/>
                <a:gd name="T3" fmla="*/ 87 h 114"/>
                <a:gd name="T4" fmla="*/ 0 w 139"/>
                <a:gd name="T5" fmla="*/ 105 h 114"/>
                <a:gd name="T6" fmla="*/ 18 w 139"/>
                <a:gd name="T7" fmla="*/ 85 h 114"/>
                <a:gd name="T8" fmla="*/ 14 w 139"/>
                <a:gd name="T9" fmla="*/ 72 h 114"/>
                <a:gd name="T10" fmla="*/ 13 w 139"/>
                <a:gd name="T11" fmla="*/ 45 h 114"/>
                <a:gd name="T12" fmla="*/ 44 w 139"/>
                <a:gd name="T13" fmla="*/ 72 h 114"/>
                <a:gd name="T14" fmla="*/ 87 w 139"/>
                <a:gd name="T15" fmla="*/ 40 h 114"/>
                <a:gd name="T16" fmla="*/ 98 w 139"/>
                <a:gd name="T17" fmla="*/ 39 h 114"/>
                <a:gd name="T18" fmla="*/ 96 w 139"/>
                <a:gd name="T19" fmla="*/ 28 h 114"/>
                <a:gd name="T20" fmla="*/ 93 w 139"/>
                <a:gd name="T21" fmla="*/ 21 h 114"/>
                <a:gd name="T22" fmla="*/ 94 w 139"/>
                <a:gd name="T23" fmla="*/ 20 h 114"/>
                <a:gd name="T24" fmla="*/ 97 w 139"/>
                <a:gd name="T25" fmla="*/ 5 h 114"/>
                <a:gd name="T26" fmla="*/ 123 w 139"/>
                <a:gd name="T27" fmla="*/ 19 h 114"/>
                <a:gd name="T28" fmla="*/ 124 w 139"/>
                <a:gd name="T29" fmla="*/ 20 h 114"/>
                <a:gd name="T30" fmla="*/ 123 w 139"/>
                <a:gd name="T31" fmla="*/ 25 h 114"/>
                <a:gd name="T32" fmla="*/ 118 w 139"/>
                <a:gd name="T33" fmla="*/ 34 h 114"/>
                <a:gd name="T34" fmla="*/ 124 w 139"/>
                <a:gd name="T35" fmla="*/ 40 h 114"/>
                <a:gd name="T36" fmla="*/ 139 w 139"/>
                <a:gd name="T37" fmla="*/ 66 h 114"/>
                <a:gd name="T38" fmla="*/ 87 w 139"/>
                <a:gd name="T39" fmla="*/ 40 h 114"/>
                <a:gd name="T40" fmla="*/ 106 w 139"/>
                <a:gd name="T41" fmla="*/ 44 h 114"/>
                <a:gd name="T42" fmla="*/ 104 w 139"/>
                <a:gd name="T43" fmla="*/ 62 h 114"/>
                <a:gd name="T44" fmla="*/ 109 w 139"/>
                <a:gd name="T45" fmla="*/ 66 h 114"/>
                <a:gd name="T46" fmla="*/ 110 w 139"/>
                <a:gd name="T47" fmla="*/ 66 h 114"/>
                <a:gd name="T48" fmla="*/ 115 w 139"/>
                <a:gd name="T49" fmla="*/ 62 h 114"/>
                <a:gd name="T50" fmla="*/ 113 w 139"/>
                <a:gd name="T51" fmla="*/ 44 h 114"/>
                <a:gd name="T52" fmla="*/ 110 w 139"/>
                <a:gd name="T53" fmla="*/ 41 h 114"/>
                <a:gd name="T54" fmla="*/ 68 w 139"/>
                <a:gd name="T55" fmla="*/ 114 h 114"/>
                <a:gd name="T56" fmla="*/ 88 w 139"/>
                <a:gd name="T57" fmla="*/ 83 h 114"/>
                <a:gd name="T58" fmla="*/ 110 w 139"/>
                <a:gd name="T59" fmla="*/ 85 h 114"/>
                <a:gd name="T60" fmla="*/ 117 w 139"/>
                <a:gd name="T61" fmla="*/ 80 h 114"/>
                <a:gd name="T62" fmla="*/ 73 w 139"/>
                <a:gd name="T63" fmla="*/ 106 h 114"/>
                <a:gd name="T64" fmla="*/ 72 w 139"/>
                <a:gd name="T65" fmla="*/ 1 h 114"/>
                <a:gd name="T66" fmla="*/ 28 w 139"/>
                <a:gd name="T67" fmla="*/ 19 h 114"/>
                <a:gd name="T68" fmla="*/ 27 w 139"/>
                <a:gd name="T69" fmla="*/ 37 h 114"/>
                <a:gd name="T70" fmla="*/ 58 w 139"/>
                <a:gd name="T71" fmla="*/ 23 h 114"/>
                <a:gd name="T72" fmla="*/ 83 w 139"/>
                <a:gd name="T7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14">
                  <a:moveTo>
                    <a:pt x="39" y="72"/>
                  </a:moveTo>
                  <a:cubicBezTo>
                    <a:pt x="37" y="75"/>
                    <a:pt x="35" y="77"/>
                    <a:pt x="33" y="79"/>
                  </a:cubicBezTo>
                  <a:cubicBezTo>
                    <a:pt x="33" y="82"/>
                    <a:pt x="34" y="83"/>
                    <a:pt x="35" y="85"/>
                  </a:cubicBezTo>
                  <a:cubicBezTo>
                    <a:pt x="36" y="85"/>
                    <a:pt x="48" y="85"/>
                    <a:pt x="49" y="87"/>
                  </a:cubicBezTo>
                  <a:cubicBezTo>
                    <a:pt x="53" y="92"/>
                    <a:pt x="53" y="101"/>
                    <a:pt x="52" y="105"/>
                  </a:cubicBezTo>
                  <a:cubicBezTo>
                    <a:pt x="40" y="111"/>
                    <a:pt x="13" y="111"/>
                    <a:pt x="0" y="105"/>
                  </a:cubicBezTo>
                  <a:cubicBezTo>
                    <a:pt x="0" y="101"/>
                    <a:pt x="0" y="92"/>
                    <a:pt x="4" y="87"/>
                  </a:cubicBezTo>
                  <a:cubicBezTo>
                    <a:pt x="5" y="85"/>
                    <a:pt x="16" y="85"/>
                    <a:pt x="18" y="85"/>
                  </a:cubicBezTo>
                  <a:cubicBezTo>
                    <a:pt x="19" y="83"/>
                    <a:pt x="19" y="81"/>
                    <a:pt x="19" y="79"/>
                  </a:cubicBezTo>
                  <a:cubicBezTo>
                    <a:pt x="17" y="77"/>
                    <a:pt x="15" y="75"/>
                    <a:pt x="14" y="72"/>
                  </a:cubicBezTo>
                  <a:cubicBezTo>
                    <a:pt x="12" y="72"/>
                    <a:pt x="9" y="72"/>
                    <a:pt x="8" y="72"/>
                  </a:cubicBezTo>
                  <a:cubicBezTo>
                    <a:pt x="7" y="62"/>
                    <a:pt x="9" y="48"/>
                    <a:pt x="13" y="45"/>
                  </a:cubicBezTo>
                  <a:cubicBezTo>
                    <a:pt x="19" y="40"/>
                    <a:pt x="33" y="40"/>
                    <a:pt x="39" y="44"/>
                  </a:cubicBezTo>
                  <a:cubicBezTo>
                    <a:pt x="43" y="47"/>
                    <a:pt x="46" y="63"/>
                    <a:pt x="44" y="72"/>
                  </a:cubicBezTo>
                  <a:cubicBezTo>
                    <a:pt x="44" y="72"/>
                    <a:pt x="39" y="72"/>
                    <a:pt x="39" y="72"/>
                  </a:cubicBezTo>
                  <a:close/>
                  <a:moveTo>
                    <a:pt x="87" y="40"/>
                  </a:moveTo>
                  <a:cubicBezTo>
                    <a:pt x="89" y="40"/>
                    <a:pt x="92" y="40"/>
                    <a:pt x="94" y="40"/>
                  </a:cubicBezTo>
                  <a:cubicBezTo>
                    <a:pt x="96" y="41"/>
                    <a:pt x="97" y="40"/>
                    <a:pt x="98" y="39"/>
                  </a:cubicBezTo>
                  <a:cubicBezTo>
                    <a:pt x="99" y="38"/>
                    <a:pt x="99" y="36"/>
                    <a:pt x="100" y="34"/>
                  </a:cubicBezTo>
                  <a:cubicBezTo>
                    <a:pt x="98" y="32"/>
                    <a:pt x="97" y="30"/>
                    <a:pt x="96" y="28"/>
                  </a:cubicBezTo>
                  <a:cubicBezTo>
                    <a:pt x="95" y="27"/>
                    <a:pt x="94" y="26"/>
                    <a:pt x="94" y="25"/>
                  </a:cubicBezTo>
                  <a:cubicBezTo>
                    <a:pt x="94" y="24"/>
                    <a:pt x="93" y="22"/>
                    <a:pt x="93" y="21"/>
                  </a:cubicBezTo>
                  <a:cubicBezTo>
                    <a:pt x="93" y="20"/>
                    <a:pt x="93" y="20"/>
                    <a:pt x="93" y="20"/>
                  </a:cubicBezTo>
                  <a:cubicBezTo>
                    <a:pt x="94" y="20"/>
                    <a:pt x="94" y="20"/>
                    <a:pt x="94" y="20"/>
                  </a:cubicBezTo>
                  <a:cubicBezTo>
                    <a:pt x="94" y="20"/>
                    <a:pt x="94" y="19"/>
                    <a:pt x="94" y="19"/>
                  </a:cubicBezTo>
                  <a:cubicBezTo>
                    <a:pt x="93" y="11"/>
                    <a:pt x="94" y="8"/>
                    <a:pt x="97" y="5"/>
                  </a:cubicBezTo>
                  <a:cubicBezTo>
                    <a:pt x="103" y="0"/>
                    <a:pt x="113" y="0"/>
                    <a:pt x="119" y="4"/>
                  </a:cubicBezTo>
                  <a:cubicBezTo>
                    <a:pt x="123" y="7"/>
                    <a:pt x="124" y="12"/>
                    <a:pt x="123" y="19"/>
                  </a:cubicBezTo>
                  <a:cubicBezTo>
                    <a:pt x="123" y="19"/>
                    <a:pt x="123" y="19"/>
                    <a:pt x="123" y="20"/>
                  </a:cubicBezTo>
                  <a:cubicBezTo>
                    <a:pt x="124" y="20"/>
                    <a:pt x="124" y="20"/>
                    <a:pt x="124" y="20"/>
                  </a:cubicBezTo>
                  <a:cubicBezTo>
                    <a:pt x="124" y="21"/>
                    <a:pt x="124" y="21"/>
                    <a:pt x="124" y="21"/>
                  </a:cubicBezTo>
                  <a:cubicBezTo>
                    <a:pt x="124" y="22"/>
                    <a:pt x="124" y="24"/>
                    <a:pt x="123" y="25"/>
                  </a:cubicBezTo>
                  <a:cubicBezTo>
                    <a:pt x="123" y="26"/>
                    <a:pt x="122" y="27"/>
                    <a:pt x="121" y="28"/>
                  </a:cubicBezTo>
                  <a:cubicBezTo>
                    <a:pt x="121" y="30"/>
                    <a:pt x="119" y="32"/>
                    <a:pt x="118" y="34"/>
                  </a:cubicBezTo>
                  <a:cubicBezTo>
                    <a:pt x="118" y="36"/>
                    <a:pt x="119" y="38"/>
                    <a:pt x="120" y="40"/>
                  </a:cubicBezTo>
                  <a:cubicBezTo>
                    <a:pt x="121" y="40"/>
                    <a:pt x="123" y="40"/>
                    <a:pt x="124" y="40"/>
                  </a:cubicBezTo>
                  <a:cubicBezTo>
                    <a:pt x="126" y="40"/>
                    <a:pt x="128" y="40"/>
                    <a:pt x="130" y="40"/>
                  </a:cubicBezTo>
                  <a:cubicBezTo>
                    <a:pt x="136" y="45"/>
                    <a:pt x="139" y="58"/>
                    <a:pt x="139" y="66"/>
                  </a:cubicBezTo>
                  <a:cubicBezTo>
                    <a:pt x="129" y="72"/>
                    <a:pt x="85" y="73"/>
                    <a:pt x="79" y="66"/>
                  </a:cubicBezTo>
                  <a:cubicBezTo>
                    <a:pt x="79" y="59"/>
                    <a:pt x="80" y="47"/>
                    <a:pt x="87" y="40"/>
                  </a:cubicBezTo>
                  <a:close/>
                  <a:moveTo>
                    <a:pt x="108" y="41"/>
                  </a:moveTo>
                  <a:cubicBezTo>
                    <a:pt x="106" y="44"/>
                    <a:pt x="106" y="44"/>
                    <a:pt x="106" y="44"/>
                  </a:cubicBezTo>
                  <a:cubicBezTo>
                    <a:pt x="108" y="45"/>
                    <a:pt x="108" y="45"/>
                    <a:pt x="108" y="45"/>
                  </a:cubicBezTo>
                  <a:cubicBezTo>
                    <a:pt x="104" y="62"/>
                    <a:pt x="104" y="62"/>
                    <a:pt x="104" y="62"/>
                  </a:cubicBezTo>
                  <a:cubicBezTo>
                    <a:pt x="109" y="66"/>
                    <a:pt x="109" y="66"/>
                    <a:pt x="109" y="66"/>
                  </a:cubicBezTo>
                  <a:cubicBezTo>
                    <a:pt x="109" y="66"/>
                    <a:pt x="109" y="66"/>
                    <a:pt x="109" y="66"/>
                  </a:cubicBezTo>
                  <a:cubicBezTo>
                    <a:pt x="110" y="66"/>
                    <a:pt x="110" y="66"/>
                    <a:pt x="110" y="66"/>
                  </a:cubicBezTo>
                  <a:cubicBezTo>
                    <a:pt x="110" y="66"/>
                    <a:pt x="110" y="66"/>
                    <a:pt x="110" y="66"/>
                  </a:cubicBezTo>
                  <a:cubicBezTo>
                    <a:pt x="110" y="66"/>
                    <a:pt x="110" y="66"/>
                    <a:pt x="110" y="66"/>
                  </a:cubicBezTo>
                  <a:cubicBezTo>
                    <a:pt x="115" y="62"/>
                    <a:pt x="115" y="62"/>
                    <a:pt x="115" y="62"/>
                  </a:cubicBezTo>
                  <a:cubicBezTo>
                    <a:pt x="111" y="45"/>
                    <a:pt x="111" y="45"/>
                    <a:pt x="111" y="45"/>
                  </a:cubicBezTo>
                  <a:cubicBezTo>
                    <a:pt x="113" y="44"/>
                    <a:pt x="113" y="44"/>
                    <a:pt x="113" y="44"/>
                  </a:cubicBezTo>
                  <a:cubicBezTo>
                    <a:pt x="111" y="41"/>
                    <a:pt x="111" y="41"/>
                    <a:pt x="111" y="41"/>
                  </a:cubicBezTo>
                  <a:cubicBezTo>
                    <a:pt x="110" y="41"/>
                    <a:pt x="110" y="41"/>
                    <a:pt x="110" y="41"/>
                  </a:cubicBezTo>
                  <a:cubicBezTo>
                    <a:pt x="108" y="41"/>
                    <a:pt x="108" y="41"/>
                    <a:pt x="108" y="41"/>
                  </a:cubicBezTo>
                  <a:close/>
                  <a:moveTo>
                    <a:pt x="68" y="114"/>
                  </a:moveTo>
                  <a:cubicBezTo>
                    <a:pt x="57" y="86"/>
                    <a:pt x="57" y="86"/>
                    <a:pt x="57" y="86"/>
                  </a:cubicBezTo>
                  <a:cubicBezTo>
                    <a:pt x="88" y="83"/>
                    <a:pt x="88" y="83"/>
                    <a:pt x="88" y="83"/>
                  </a:cubicBezTo>
                  <a:cubicBezTo>
                    <a:pt x="82" y="92"/>
                    <a:pt x="82" y="92"/>
                    <a:pt x="82" y="92"/>
                  </a:cubicBezTo>
                  <a:cubicBezTo>
                    <a:pt x="92" y="97"/>
                    <a:pt x="103" y="94"/>
                    <a:pt x="110" y="85"/>
                  </a:cubicBezTo>
                  <a:cubicBezTo>
                    <a:pt x="111" y="83"/>
                    <a:pt x="112" y="81"/>
                    <a:pt x="112" y="78"/>
                  </a:cubicBezTo>
                  <a:cubicBezTo>
                    <a:pt x="117" y="80"/>
                    <a:pt x="117" y="80"/>
                    <a:pt x="117" y="80"/>
                  </a:cubicBezTo>
                  <a:cubicBezTo>
                    <a:pt x="117" y="85"/>
                    <a:pt x="115" y="91"/>
                    <a:pt x="112" y="96"/>
                  </a:cubicBezTo>
                  <a:cubicBezTo>
                    <a:pt x="103" y="109"/>
                    <a:pt x="86" y="113"/>
                    <a:pt x="73" y="106"/>
                  </a:cubicBezTo>
                  <a:cubicBezTo>
                    <a:pt x="68" y="114"/>
                    <a:pt x="68" y="114"/>
                    <a:pt x="68" y="114"/>
                  </a:cubicBezTo>
                  <a:close/>
                  <a:moveTo>
                    <a:pt x="72" y="1"/>
                  </a:moveTo>
                  <a:cubicBezTo>
                    <a:pt x="67" y="9"/>
                    <a:pt x="67" y="9"/>
                    <a:pt x="67" y="9"/>
                  </a:cubicBezTo>
                  <a:cubicBezTo>
                    <a:pt x="53" y="2"/>
                    <a:pt x="36" y="6"/>
                    <a:pt x="28" y="19"/>
                  </a:cubicBezTo>
                  <a:cubicBezTo>
                    <a:pt x="24" y="24"/>
                    <a:pt x="23" y="30"/>
                    <a:pt x="23" y="35"/>
                  </a:cubicBezTo>
                  <a:cubicBezTo>
                    <a:pt x="27" y="37"/>
                    <a:pt x="27" y="37"/>
                    <a:pt x="27" y="37"/>
                  </a:cubicBezTo>
                  <a:cubicBezTo>
                    <a:pt x="28" y="34"/>
                    <a:pt x="29" y="32"/>
                    <a:pt x="30" y="30"/>
                  </a:cubicBezTo>
                  <a:cubicBezTo>
                    <a:pt x="36" y="21"/>
                    <a:pt x="48" y="18"/>
                    <a:pt x="58" y="23"/>
                  </a:cubicBezTo>
                  <a:cubicBezTo>
                    <a:pt x="51" y="32"/>
                    <a:pt x="51" y="32"/>
                    <a:pt x="51" y="32"/>
                  </a:cubicBezTo>
                  <a:cubicBezTo>
                    <a:pt x="83" y="29"/>
                    <a:pt x="83" y="29"/>
                    <a:pt x="83" y="29"/>
                  </a:cubicBezTo>
                  <a:lnTo>
                    <a:pt x="72" y="1"/>
                  </a:lnTo>
                  <a:close/>
                </a:path>
              </a:pathLst>
            </a:custGeom>
            <a:solidFill>
              <a:schemeClr val="accent1"/>
            </a:solidFill>
            <a:ln>
              <a:noFill/>
            </a:ln>
            <a:effectLst>
              <a:reflection blurRad="6350" stA="52000" endA="300" endPos="35000" dir="5400000" sy="-100000" algn="bl" rotWithShape="0"/>
            </a:effectLst>
          </p:spPr>
          <p:txBody>
            <a:bodyPr vert="horz" wrap="square" lIns="68580" tIns="34290" rIns="68580" bIns="34290"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30" name="文本框 65">
              <a:extLst>
                <a:ext uri="{FF2B5EF4-FFF2-40B4-BE49-F238E27FC236}">
                  <a16:creationId xmlns:a16="http://schemas.microsoft.com/office/drawing/2014/main" xmlns="" id="{409DED65-036E-D642-95DC-E3381750D9C5}"/>
                </a:ext>
              </a:extLst>
            </p:cNvPr>
            <p:cNvSpPr txBox="1"/>
            <p:nvPr/>
          </p:nvSpPr>
          <p:spPr>
            <a:xfrm>
              <a:off x="6166301" y="1802534"/>
              <a:ext cx="1358027" cy="284693"/>
            </a:xfrm>
            <a:prstGeom prst="rect">
              <a:avLst/>
            </a:prstGeom>
            <a:noFill/>
          </p:spPr>
          <p:txBody>
            <a:bodyPr wrap="square" lIns="68580" tIns="34290" rIns="68580" bIns="34290" rtlCol="0">
              <a:spAutoFit/>
            </a:bodyPr>
            <a:lstStyle/>
            <a:p>
              <a:r>
                <a:rPr lang="zh-CN" altLang="en-US" sz="1400" dirty="0">
                  <a:solidFill>
                    <a:schemeClr val="tx1">
                      <a:lumMod val="85000"/>
                      <a:lumOff val="15000"/>
                    </a:schemeClr>
                  </a:solidFill>
                  <a:latin typeface="微软雅黑" pitchFamily="34" charset="-122"/>
                  <a:ea typeface="微软雅黑" pitchFamily="34" charset="-122"/>
                </a:rPr>
                <a:t>应用前景一</a:t>
              </a:r>
            </a:p>
          </p:txBody>
        </p:sp>
        <p:sp>
          <p:nvSpPr>
            <p:cNvPr id="31" name="文本框 66">
              <a:extLst>
                <a:ext uri="{FF2B5EF4-FFF2-40B4-BE49-F238E27FC236}">
                  <a16:creationId xmlns:a16="http://schemas.microsoft.com/office/drawing/2014/main" xmlns="" id="{0B96AA50-3265-C442-A5B6-8AADF1AD1A52}"/>
                </a:ext>
              </a:extLst>
            </p:cNvPr>
            <p:cNvSpPr txBox="1"/>
            <p:nvPr/>
          </p:nvSpPr>
          <p:spPr>
            <a:xfrm>
              <a:off x="5978874" y="2069978"/>
              <a:ext cx="2000355" cy="313612"/>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95000"/>
                      <a:lumOff val="5000"/>
                    </a:schemeClr>
                  </a:solidFill>
                  <a:latin typeface="微软雅黑" pitchFamily="34" charset="-122"/>
                  <a:ea typeface="微软雅黑" pitchFamily="34" charset="-122"/>
                </a:rPr>
                <a:t>       路径优化，选址问题</a:t>
              </a:r>
              <a:endParaRPr lang="en-US" altLang="zh-CN" sz="1200" dirty="0">
                <a:solidFill>
                  <a:schemeClr val="tx1">
                    <a:lumMod val="95000"/>
                    <a:lumOff val="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422466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8" presetClass="entr" presetSubtype="12" fill="hold" grpId="1"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downLeft)">
                                      <p:cBhvr>
                                        <p:cTn id="11" dur="500"/>
                                        <p:tgtEl>
                                          <p:spTgt spid="2"/>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checkerboard(across)">
                                      <p:cBhvr>
                                        <p:cTn id="19" dur="500"/>
                                        <p:tgtEl>
                                          <p:spTgt spid="32"/>
                                        </p:tgtEl>
                                      </p:cBhvr>
                                    </p:animEffect>
                                  </p:childTnLst>
                                </p:cTn>
                              </p:par>
                            </p:childTnLst>
                          </p:cTn>
                        </p:par>
                        <p:par>
                          <p:cTn id="20" fill="hold">
                            <p:stCondLst>
                              <p:cond delay="2000"/>
                            </p:stCondLst>
                            <p:childTnLst>
                              <p:par>
                                <p:cTn id="21" presetID="18" presetClass="entr" presetSubtype="12"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strips(downLeft)">
                                      <p:cBhvr>
                                        <p:cTn id="23" dur="500"/>
                                        <p:tgtEl>
                                          <p:spTgt spid="19"/>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checkerboard(across)">
                                      <p:cBhvr>
                                        <p:cTn id="27" dur="500"/>
                                        <p:tgtEl>
                                          <p:spTgt spid="34"/>
                                        </p:tgtEl>
                                      </p:cBhvr>
                                    </p:animEffect>
                                  </p:childTnLst>
                                </p:cTn>
                              </p:par>
                            </p:childTnLst>
                          </p:cTn>
                        </p:par>
                        <p:par>
                          <p:cTn id="28" fill="hold">
                            <p:stCondLst>
                              <p:cond delay="3000"/>
                            </p:stCondLst>
                            <p:childTnLst>
                              <p:par>
                                <p:cTn id="29" presetID="18" presetClass="entr" presetSubtype="12"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strips(downLeft)">
                                      <p:cBhvr>
                                        <p:cTn id="31" dur="500"/>
                                        <p:tgtEl>
                                          <p:spTgt spid="17"/>
                                        </p:tgtEl>
                                      </p:cBhvr>
                                    </p:animEffect>
                                  </p:childTnLst>
                                </p:cTn>
                              </p:par>
                            </p:childTnLst>
                          </p:cTn>
                        </p:par>
                        <p:par>
                          <p:cTn id="32" fill="hold">
                            <p:stCondLst>
                              <p:cond delay="3500"/>
                            </p:stCondLst>
                            <p:childTnLst>
                              <p:par>
                                <p:cTn id="33" presetID="5" presetClass="entr" presetSubtype="10"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checkerboard(across)">
                                      <p:cBhvr>
                                        <p:cTn id="35" dur="500"/>
                                        <p:tgtEl>
                                          <p:spTgt spid="33"/>
                                        </p:tgtEl>
                                      </p:cBhvr>
                                    </p:animEffect>
                                  </p:childTnLst>
                                </p:cTn>
                              </p:par>
                            </p:childTnLst>
                          </p:cTn>
                        </p:par>
                        <p:par>
                          <p:cTn id="36" fill="hold">
                            <p:stCondLst>
                              <p:cond delay="4000"/>
                            </p:stCondLst>
                            <p:childTnLst>
                              <p:par>
                                <p:cTn id="37" presetID="18" presetClass="entr" presetSubtype="12"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strips(downLeft)">
                                      <p:cBhvr>
                                        <p:cTn id="39" dur="500"/>
                                        <p:tgtEl>
                                          <p:spTgt spid="18"/>
                                        </p:tgtEl>
                                      </p:cBhvr>
                                    </p:animEffect>
                                  </p:childTnLst>
                                </p:cTn>
                              </p:par>
                            </p:childTnLst>
                          </p:cTn>
                        </p:par>
                        <p:par>
                          <p:cTn id="40" fill="hold">
                            <p:stCondLst>
                              <p:cond delay="4500"/>
                            </p:stCondLst>
                            <p:childTnLst>
                              <p:par>
                                <p:cTn id="41" presetID="5" presetClass="entr" presetSubtype="1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checkerboard(across)">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54C137D-E84D-0447-B101-457EFFA968BA}"/>
              </a:ext>
            </a:extLst>
          </p:cNvPr>
          <p:cNvSpPr/>
          <p:nvPr/>
        </p:nvSpPr>
        <p:spPr>
          <a:xfrm>
            <a:off x="677378" y="1745513"/>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3" name="矩形 2">
            <a:extLst>
              <a:ext uri="{FF2B5EF4-FFF2-40B4-BE49-F238E27FC236}">
                <a16:creationId xmlns:a16="http://schemas.microsoft.com/office/drawing/2014/main" xmlns="" id="{A5FA79D7-A045-4B4B-9FC1-AD1AA22225D3}"/>
              </a:ext>
            </a:extLst>
          </p:cNvPr>
          <p:cNvSpPr/>
          <p:nvPr/>
        </p:nvSpPr>
        <p:spPr>
          <a:xfrm>
            <a:off x="677379" y="2404242"/>
            <a:ext cx="2459522" cy="707257"/>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b="1" dirty="0">
                <a:solidFill>
                  <a:schemeClr val="tx1"/>
                </a:solidFill>
              </a:rPr>
              <a:t>免疫算法是受生物免疫系统的启发而推出的一种新型的智能搜索算法，是一种确定性和随机性选择相结合</a:t>
            </a:r>
            <a:r>
              <a:rPr lang="zh-CN" altLang="en-US" dirty="0"/>
              <a:t>并具有</a:t>
            </a:r>
            <a:r>
              <a:rPr lang="en-US" altLang="zh-CN" dirty="0"/>
              <a:t>"</a:t>
            </a:r>
            <a:r>
              <a:rPr lang="zh-CN" altLang="en-US" dirty="0"/>
              <a:t>勘探</a:t>
            </a:r>
            <a:r>
              <a:rPr lang="en-US" altLang="zh-CN" dirty="0"/>
              <a:t>"</a:t>
            </a:r>
            <a:r>
              <a:rPr lang="zh-CN" altLang="en-US" dirty="0"/>
              <a:t>与</a:t>
            </a:r>
            <a:r>
              <a:rPr lang="en-US" altLang="zh-CN" dirty="0"/>
              <a:t>"</a:t>
            </a:r>
            <a:r>
              <a:rPr lang="zh-CN" altLang="en-US" dirty="0"/>
              <a:t>开采</a:t>
            </a:r>
            <a:r>
              <a:rPr lang="en-US" altLang="zh-CN" dirty="0"/>
              <a:t>"</a:t>
            </a:r>
            <a:r>
              <a:rPr lang="zh-CN" altLang="en-US" dirty="0"/>
              <a:t>能力的启发式随机搜索算法。</a:t>
            </a:r>
          </a:p>
        </p:txBody>
      </p:sp>
      <p:sp>
        <p:nvSpPr>
          <p:cNvPr id="4" name="矩形 3">
            <a:extLst>
              <a:ext uri="{FF2B5EF4-FFF2-40B4-BE49-F238E27FC236}">
                <a16:creationId xmlns:a16="http://schemas.microsoft.com/office/drawing/2014/main" xmlns="" id="{C755A4F8-08D4-E44F-9338-8CB73EFDC0BA}"/>
              </a:ext>
            </a:extLst>
          </p:cNvPr>
          <p:cNvSpPr/>
          <p:nvPr/>
        </p:nvSpPr>
        <p:spPr>
          <a:xfrm>
            <a:off x="677377" y="3053947"/>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 name="矩形 4">
            <a:extLst>
              <a:ext uri="{FF2B5EF4-FFF2-40B4-BE49-F238E27FC236}">
                <a16:creationId xmlns:a16="http://schemas.microsoft.com/office/drawing/2014/main" xmlns="" id="{0FD1F3AF-41BC-4D41-AF5B-04B89D9DC5C2}"/>
              </a:ext>
            </a:extLst>
          </p:cNvPr>
          <p:cNvSpPr/>
          <p:nvPr/>
        </p:nvSpPr>
        <p:spPr>
          <a:xfrm>
            <a:off x="677377" y="3712676"/>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6" name="矩形 5">
            <a:extLst>
              <a:ext uri="{FF2B5EF4-FFF2-40B4-BE49-F238E27FC236}">
                <a16:creationId xmlns:a16="http://schemas.microsoft.com/office/drawing/2014/main" xmlns="" id="{E2CE4301-8595-684E-8308-9F6558A0FD51}"/>
              </a:ext>
            </a:extLst>
          </p:cNvPr>
          <p:cNvSpPr/>
          <p:nvPr/>
        </p:nvSpPr>
        <p:spPr>
          <a:xfrm>
            <a:off x="3404537" y="1847113"/>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xmlns="" id="{DFE0D4B1-B14F-AE44-8B45-CCEA0BF40C31}"/>
              </a:ext>
            </a:extLst>
          </p:cNvPr>
          <p:cNvSpPr/>
          <p:nvPr/>
        </p:nvSpPr>
        <p:spPr>
          <a:xfrm>
            <a:off x="3314700" y="2146300"/>
            <a:ext cx="2587391" cy="582795"/>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ltLang="zh-CN" b="1" dirty="0">
              <a:solidFill>
                <a:schemeClr val="tx1"/>
              </a:solidFill>
            </a:endParaRPr>
          </a:p>
          <a:p>
            <a:pPr algn="ctr"/>
            <a:endParaRPr lang="en-US" altLang="zh-CN" b="1" dirty="0">
              <a:solidFill>
                <a:schemeClr val="tx1"/>
              </a:solidFill>
            </a:endParaRPr>
          </a:p>
          <a:p>
            <a:pPr algn="ctr"/>
            <a:endParaRPr lang="en-US" altLang="zh-CN" b="1" dirty="0">
              <a:solidFill>
                <a:schemeClr val="tx1"/>
              </a:solidFill>
            </a:endParaRPr>
          </a:p>
          <a:p>
            <a:pPr algn="ctr"/>
            <a:r>
              <a:rPr lang="zh-CN" altLang="en-US" b="1" dirty="0">
                <a:solidFill>
                  <a:schemeClr val="tx1"/>
                </a:solidFill>
              </a:rPr>
              <a:t>具有对多峰值函数进行多峰值搜索和全局寻优的新型算法</a:t>
            </a:r>
            <a:r>
              <a:rPr lang="zh-CN" altLang="en-US" b="1" dirty="0"/>
              <a:t>进行</a:t>
            </a:r>
            <a:r>
              <a:rPr lang="zh-CN" altLang="en-US" dirty="0"/>
              <a:t>多峰值搜索和全局寻优的新型算法索和全局寻优的新型算法</a:t>
            </a:r>
          </a:p>
        </p:txBody>
      </p:sp>
      <p:sp>
        <p:nvSpPr>
          <p:cNvPr id="8" name="矩形 7">
            <a:extLst>
              <a:ext uri="{FF2B5EF4-FFF2-40B4-BE49-F238E27FC236}">
                <a16:creationId xmlns:a16="http://schemas.microsoft.com/office/drawing/2014/main" xmlns="" id="{AEC88A06-7A78-D247-B28A-972C294F778B}"/>
              </a:ext>
            </a:extLst>
          </p:cNvPr>
          <p:cNvSpPr/>
          <p:nvPr/>
        </p:nvSpPr>
        <p:spPr>
          <a:xfrm>
            <a:off x="3366435" y="3053947"/>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9" name="矩形 8">
            <a:extLst>
              <a:ext uri="{FF2B5EF4-FFF2-40B4-BE49-F238E27FC236}">
                <a16:creationId xmlns:a16="http://schemas.microsoft.com/office/drawing/2014/main" xmlns="" id="{98A9DA7D-C8B7-6240-BBA3-F24B99ADBCA4}"/>
              </a:ext>
            </a:extLst>
          </p:cNvPr>
          <p:cNvSpPr/>
          <p:nvPr/>
        </p:nvSpPr>
        <p:spPr>
          <a:xfrm>
            <a:off x="3366435" y="3712676"/>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0" name="矩形 9">
            <a:extLst>
              <a:ext uri="{FF2B5EF4-FFF2-40B4-BE49-F238E27FC236}">
                <a16:creationId xmlns:a16="http://schemas.microsoft.com/office/drawing/2014/main" xmlns="" id="{329C98E5-0D78-6742-974D-1ADAEAE8CB1E}"/>
              </a:ext>
            </a:extLst>
          </p:cNvPr>
          <p:cNvSpPr/>
          <p:nvPr/>
        </p:nvSpPr>
        <p:spPr>
          <a:xfrm>
            <a:off x="6055494" y="1745513"/>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1" name="矩形 10">
            <a:extLst>
              <a:ext uri="{FF2B5EF4-FFF2-40B4-BE49-F238E27FC236}">
                <a16:creationId xmlns:a16="http://schemas.microsoft.com/office/drawing/2014/main" xmlns="" id="{58576566-E09E-F04F-989A-E0901E4901DB}"/>
              </a:ext>
            </a:extLst>
          </p:cNvPr>
          <p:cNvSpPr/>
          <p:nvPr/>
        </p:nvSpPr>
        <p:spPr>
          <a:xfrm>
            <a:off x="6120040" y="2388197"/>
            <a:ext cx="2535655" cy="760446"/>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b="1" dirty="0">
                <a:solidFill>
                  <a:schemeClr val="tx1"/>
                </a:solidFill>
              </a:rPr>
              <a:t>免疫算法是一种具有生成</a:t>
            </a:r>
            <a:r>
              <a:rPr lang="en-US" altLang="zh-CN" b="1" dirty="0">
                <a:solidFill>
                  <a:schemeClr val="tx1"/>
                </a:solidFill>
              </a:rPr>
              <a:t>+</a:t>
            </a:r>
            <a:r>
              <a:rPr lang="zh-CN" altLang="en-US" b="1" dirty="0">
                <a:solidFill>
                  <a:schemeClr val="tx1"/>
                </a:solidFill>
              </a:rPr>
              <a:t>检测 </a:t>
            </a:r>
            <a:r>
              <a:rPr lang="en-US" altLang="zh-CN" b="1" dirty="0">
                <a:solidFill>
                  <a:schemeClr val="tx1"/>
                </a:solidFill>
              </a:rPr>
              <a:t>(generate and test)</a:t>
            </a:r>
            <a:r>
              <a:rPr lang="zh-CN" altLang="en-US" b="1" dirty="0">
                <a:solidFill>
                  <a:schemeClr val="tx1"/>
                </a:solidFill>
              </a:rPr>
              <a:t>的迭代过程的搜索算法。从理论上分析，迭代过程中，在保留上一代最佳个体的前提下，遗传算法是全局收敛的。</a:t>
            </a:r>
          </a:p>
        </p:txBody>
      </p:sp>
      <p:sp>
        <p:nvSpPr>
          <p:cNvPr id="12" name="矩形 11">
            <a:extLst>
              <a:ext uri="{FF2B5EF4-FFF2-40B4-BE49-F238E27FC236}">
                <a16:creationId xmlns:a16="http://schemas.microsoft.com/office/drawing/2014/main" xmlns="" id="{BEB124F2-29C9-0C4F-A935-92409FD3F481}"/>
              </a:ext>
            </a:extLst>
          </p:cNvPr>
          <p:cNvSpPr/>
          <p:nvPr/>
        </p:nvSpPr>
        <p:spPr>
          <a:xfrm>
            <a:off x="6080893" y="3770495"/>
            <a:ext cx="2535655" cy="324852"/>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3" name="矩形 12">
            <a:extLst>
              <a:ext uri="{FF2B5EF4-FFF2-40B4-BE49-F238E27FC236}">
                <a16:creationId xmlns:a16="http://schemas.microsoft.com/office/drawing/2014/main" xmlns="" id="{D782B032-5F93-4543-B3D4-B5C47E7B2A45}"/>
              </a:ext>
            </a:extLst>
          </p:cNvPr>
          <p:cNvSpPr/>
          <p:nvPr/>
        </p:nvSpPr>
        <p:spPr>
          <a:xfrm>
            <a:off x="6055493" y="3712676"/>
            <a:ext cx="2535655" cy="32485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grpSp>
        <p:nvGrpSpPr>
          <p:cNvPr id="14" name="组合 13">
            <a:extLst>
              <a:ext uri="{FF2B5EF4-FFF2-40B4-BE49-F238E27FC236}">
                <a16:creationId xmlns:a16="http://schemas.microsoft.com/office/drawing/2014/main" xmlns="" id="{A7037D3B-49D4-3E4F-9216-8A5998AF0A9D}"/>
              </a:ext>
            </a:extLst>
          </p:cNvPr>
          <p:cNvGrpSpPr/>
          <p:nvPr/>
        </p:nvGrpSpPr>
        <p:grpSpPr>
          <a:xfrm>
            <a:off x="598808" y="1086783"/>
            <a:ext cx="2614226" cy="658730"/>
            <a:chOff x="798411" y="1345818"/>
            <a:chExt cx="3485634" cy="878306"/>
          </a:xfrm>
        </p:grpSpPr>
        <p:sp>
          <p:nvSpPr>
            <p:cNvPr id="15" name="矩形 14">
              <a:extLst>
                <a:ext uri="{FF2B5EF4-FFF2-40B4-BE49-F238E27FC236}">
                  <a16:creationId xmlns:a16="http://schemas.microsoft.com/office/drawing/2014/main" xmlns="" id="{1F15DD66-CF4E-B54B-9155-C8ACD21DDB64}"/>
                </a:ext>
              </a:extLst>
            </p:cNvPr>
            <p:cNvSpPr/>
            <p:nvPr/>
          </p:nvSpPr>
          <p:spPr>
            <a:xfrm>
              <a:off x="903171" y="1345818"/>
              <a:ext cx="3380874" cy="87830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a:extLst>
                <a:ext uri="{FF2B5EF4-FFF2-40B4-BE49-F238E27FC236}">
                  <a16:creationId xmlns:a16="http://schemas.microsoft.com/office/drawing/2014/main" xmlns="" id="{B5790BD6-7D0F-AA46-94EB-CA6D37B669F6}"/>
                </a:ext>
              </a:extLst>
            </p:cNvPr>
            <p:cNvGrpSpPr/>
            <p:nvPr/>
          </p:nvGrpSpPr>
          <p:grpSpPr>
            <a:xfrm>
              <a:off x="798411" y="1489895"/>
              <a:ext cx="1022682" cy="556091"/>
              <a:chOff x="721409" y="1359267"/>
              <a:chExt cx="1022682" cy="556091"/>
            </a:xfrm>
            <a:solidFill>
              <a:srgbClr val="E74C2E"/>
            </a:solidFill>
          </p:grpSpPr>
          <p:sp>
            <p:nvSpPr>
              <p:cNvPr id="18" name="任意多边形 93">
                <a:extLst>
                  <a:ext uri="{FF2B5EF4-FFF2-40B4-BE49-F238E27FC236}">
                    <a16:creationId xmlns:a16="http://schemas.microsoft.com/office/drawing/2014/main" xmlns="" id="{9A26FB3F-45DB-514F-87E1-F2F861493039}"/>
                  </a:ext>
                </a:extLst>
              </p:cNvPr>
              <p:cNvSpPr/>
              <p:nvPr/>
            </p:nvSpPr>
            <p:spPr>
              <a:xfrm flipV="1">
                <a:off x="721410" y="1404984"/>
                <a:ext cx="1022681" cy="510374"/>
              </a:xfrm>
              <a:custGeom>
                <a:avLst/>
                <a:gdLst>
                  <a:gd name="connsiteX0" fmla="*/ 0 w 1022681"/>
                  <a:gd name="connsiteY0" fmla="*/ 0 h 342899"/>
                  <a:gd name="connsiteX1" fmla="*/ 1022681 w 1022681"/>
                  <a:gd name="connsiteY1" fmla="*/ 0 h 342899"/>
                  <a:gd name="connsiteX2" fmla="*/ 1022681 w 1022681"/>
                  <a:gd name="connsiteY2" fmla="*/ 8036 h 342899"/>
                  <a:gd name="connsiteX3" fmla="*/ 762826 w 1022681"/>
                  <a:gd name="connsiteY3" fmla="*/ 342899 h 342899"/>
                  <a:gd name="connsiteX4" fmla="*/ 0 w 1022681"/>
                  <a:gd name="connsiteY4" fmla="*/ 342899 h 342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2681" h="342899">
                    <a:moveTo>
                      <a:pt x="0" y="0"/>
                    </a:moveTo>
                    <a:lnTo>
                      <a:pt x="1022681" y="0"/>
                    </a:lnTo>
                    <a:lnTo>
                      <a:pt x="1022681" y="8036"/>
                    </a:lnTo>
                    <a:lnTo>
                      <a:pt x="762826" y="342899"/>
                    </a:lnTo>
                    <a:lnTo>
                      <a:pt x="0" y="342899"/>
                    </a:lnTo>
                    <a:close/>
                  </a:path>
                </a:pathLst>
              </a:custGeom>
              <a:solidFill>
                <a:srgbClr val="398BE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直角三角形 18">
                <a:extLst>
                  <a:ext uri="{FF2B5EF4-FFF2-40B4-BE49-F238E27FC236}">
                    <a16:creationId xmlns:a16="http://schemas.microsoft.com/office/drawing/2014/main" xmlns="" id="{BCFF713A-A49C-3A44-82B1-016D553BB284}"/>
                  </a:ext>
                </a:extLst>
              </p:cNvPr>
              <p:cNvSpPr/>
              <p:nvPr/>
            </p:nvSpPr>
            <p:spPr>
              <a:xfrm flipH="1">
                <a:off x="721409" y="1359267"/>
                <a:ext cx="120797" cy="4571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7" name="文本框 2">
              <a:extLst>
                <a:ext uri="{FF2B5EF4-FFF2-40B4-BE49-F238E27FC236}">
                  <a16:creationId xmlns:a16="http://schemas.microsoft.com/office/drawing/2014/main" xmlns="" id="{FFCA31E0-41A2-0242-9F88-6A8242A4A8E5}"/>
                </a:ext>
              </a:extLst>
            </p:cNvPr>
            <p:cNvSpPr txBox="1"/>
            <p:nvPr/>
          </p:nvSpPr>
          <p:spPr>
            <a:xfrm>
              <a:off x="1871531" y="1553545"/>
              <a:ext cx="2258018" cy="45140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总结说明一</a:t>
              </a:r>
            </a:p>
          </p:txBody>
        </p:sp>
      </p:grpSp>
      <p:grpSp>
        <p:nvGrpSpPr>
          <p:cNvPr id="20" name="组合 19">
            <a:extLst>
              <a:ext uri="{FF2B5EF4-FFF2-40B4-BE49-F238E27FC236}">
                <a16:creationId xmlns:a16="http://schemas.microsoft.com/office/drawing/2014/main" xmlns="" id="{02F84344-EED1-C349-9B00-739E9AC1ECDC}"/>
              </a:ext>
            </a:extLst>
          </p:cNvPr>
          <p:cNvGrpSpPr/>
          <p:nvPr/>
        </p:nvGrpSpPr>
        <p:grpSpPr>
          <a:xfrm>
            <a:off x="3271057" y="1086783"/>
            <a:ext cx="2631035" cy="658730"/>
            <a:chOff x="4361409" y="1345818"/>
            <a:chExt cx="3508047" cy="878306"/>
          </a:xfrm>
        </p:grpSpPr>
        <p:sp>
          <p:nvSpPr>
            <p:cNvPr id="21" name="矩形 20">
              <a:extLst>
                <a:ext uri="{FF2B5EF4-FFF2-40B4-BE49-F238E27FC236}">
                  <a16:creationId xmlns:a16="http://schemas.microsoft.com/office/drawing/2014/main" xmlns="" id="{E679DC66-20FE-A949-BDB1-0634CC9F6153}"/>
                </a:ext>
              </a:extLst>
            </p:cNvPr>
            <p:cNvSpPr/>
            <p:nvPr/>
          </p:nvSpPr>
          <p:spPr>
            <a:xfrm>
              <a:off x="4488582" y="1345818"/>
              <a:ext cx="3380874" cy="87830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2" name="组合 21">
              <a:extLst>
                <a:ext uri="{FF2B5EF4-FFF2-40B4-BE49-F238E27FC236}">
                  <a16:creationId xmlns:a16="http://schemas.microsoft.com/office/drawing/2014/main" xmlns="" id="{B64948E9-1EC6-B041-B41A-491837D09F19}"/>
                </a:ext>
              </a:extLst>
            </p:cNvPr>
            <p:cNvGrpSpPr/>
            <p:nvPr/>
          </p:nvGrpSpPr>
          <p:grpSpPr>
            <a:xfrm>
              <a:off x="4361409" y="1489895"/>
              <a:ext cx="1022682" cy="554516"/>
              <a:chOff x="721409" y="1359267"/>
              <a:chExt cx="1022682" cy="554516"/>
            </a:xfrm>
            <a:solidFill>
              <a:srgbClr val="E74C2E"/>
            </a:solidFill>
          </p:grpSpPr>
          <p:sp>
            <p:nvSpPr>
              <p:cNvPr id="24" name="任意多边形 99">
                <a:extLst>
                  <a:ext uri="{FF2B5EF4-FFF2-40B4-BE49-F238E27FC236}">
                    <a16:creationId xmlns:a16="http://schemas.microsoft.com/office/drawing/2014/main" xmlns="" id="{D9498B13-3315-AC4D-8CFE-09A339C4928C}"/>
                  </a:ext>
                </a:extLst>
              </p:cNvPr>
              <p:cNvSpPr/>
              <p:nvPr/>
            </p:nvSpPr>
            <p:spPr>
              <a:xfrm flipV="1">
                <a:off x="721410" y="1404984"/>
                <a:ext cx="1022681" cy="508799"/>
              </a:xfrm>
              <a:custGeom>
                <a:avLst/>
                <a:gdLst>
                  <a:gd name="connsiteX0" fmla="*/ 0 w 1022681"/>
                  <a:gd name="connsiteY0" fmla="*/ 0 h 342899"/>
                  <a:gd name="connsiteX1" fmla="*/ 1022681 w 1022681"/>
                  <a:gd name="connsiteY1" fmla="*/ 0 h 342899"/>
                  <a:gd name="connsiteX2" fmla="*/ 1022681 w 1022681"/>
                  <a:gd name="connsiteY2" fmla="*/ 8036 h 342899"/>
                  <a:gd name="connsiteX3" fmla="*/ 762826 w 1022681"/>
                  <a:gd name="connsiteY3" fmla="*/ 342899 h 342899"/>
                  <a:gd name="connsiteX4" fmla="*/ 0 w 1022681"/>
                  <a:gd name="connsiteY4" fmla="*/ 342899 h 342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2681" h="342899">
                    <a:moveTo>
                      <a:pt x="0" y="0"/>
                    </a:moveTo>
                    <a:lnTo>
                      <a:pt x="1022681" y="0"/>
                    </a:lnTo>
                    <a:lnTo>
                      <a:pt x="1022681" y="8036"/>
                    </a:lnTo>
                    <a:lnTo>
                      <a:pt x="762826" y="342899"/>
                    </a:lnTo>
                    <a:lnTo>
                      <a:pt x="0" y="342899"/>
                    </a:lnTo>
                    <a:close/>
                  </a:path>
                </a:pathLst>
              </a:custGeom>
              <a:solidFill>
                <a:srgbClr val="398BE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直角三角形 24">
                <a:extLst>
                  <a:ext uri="{FF2B5EF4-FFF2-40B4-BE49-F238E27FC236}">
                    <a16:creationId xmlns:a16="http://schemas.microsoft.com/office/drawing/2014/main" xmlns="" id="{AE1A8EA1-0D86-F54A-969D-F9F4BCD7FB25}"/>
                  </a:ext>
                </a:extLst>
              </p:cNvPr>
              <p:cNvSpPr/>
              <p:nvPr/>
            </p:nvSpPr>
            <p:spPr>
              <a:xfrm flipH="1">
                <a:off x="721409" y="1359267"/>
                <a:ext cx="120797" cy="4571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3" name="文本框 68">
              <a:extLst>
                <a:ext uri="{FF2B5EF4-FFF2-40B4-BE49-F238E27FC236}">
                  <a16:creationId xmlns:a16="http://schemas.microsoft.com/office/drawing/2014/main" xmlns="" id="{DD6EC018-215B-DF48-A5CD-B90A5D61D6D5}"/>
                </a:ext>
              </a:extLst>
            </p:cNvPr>
            <p:cNvSpPr txBox="1"/>
            <p:nvPr/>
          </p:nvSpPr>
          <p:spPr>
            <a:xfrm>
              <a:off x="5519936" y="1553545"/>
              <a:ext cx="2195915" cy="45140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总结说明二</a:t>
              </a:r>
            </a:p>
          </p:txBody>
        </p:sp>
      </p:grpSp>
      <p:grpSp>
        <p:nvGrpSpPr>
          <p:cNvPr id="26" name="组合 25">
            <a:extLst>
              <a:ext uri="{FF2B5EF4-FFF2-40B4-BE49-F238E27FC236}">
                <a16:creationId xmlns:a16="http://schemas.microsoft.com/office/drawing/2014/main" xmlns="" id="{67BFBD59-91CE-A04A-8787-DE055D08334C}"/>
              </a:ext>
            </a:extLst>
          </p:cNvPr>
          <p:cNvGrpSpPr/>
          <p:nvPr/>
        </p:nvGrpSpPr>
        <p:grpSpPr>
          <a:xfrm>
            <a:off x="5966327" y="1086783"/>
            <a:ext cx="2641817" cy="658730"/>
            <a:chOff x="7955105" y="1345818"/>
            <a:chExt cx="3522423" cy="878306"/>
          </a:xfrm>
        </p:grpSpPr>
        <p:sp>
          <p:nvSpPr>
            <p:cNvPr id="27" name="矩形 26">
              <a:extLst>
                <a:ext uri="{FF2B5EF4-FFF2-40B4-BE49-F238E27FC236}">
                  <a16:creationId xmlns:a16="http://schemas.microsoft.com/office/drawing/2014/main" xmlns="" id="{FE72A4F4-6A13-8A40-A009-15110A20B71A}"/>
                </a:ext>
              </a:extLst>
            </p:cNvPr>
            <p:cNvSpPr/>
            <p:nvPr/>
          </p:nvSpPr>
          <p:spPr>
            <a:xfrm>
              <a:off x="8073992" y="1345818"/>
              <a:ext cx="3380874" cy="87830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8" name="组合 27">
              <a:extLst>
                <a:ext uri="{FF2B5EF4-FFF2-40B4-BE49-F238E27FC236}">
                  <a16:creationId xmlns:a16="http://schemas.microsoft.com/office/drawing/2014/main" xmlns="" id="{4B79F9D6-DFF6-2844-862C-BE212ECC15BC}"/>
                </a:ext>
              </a:extLst>
            </p:cNvPr>
            <p:cNvGrpSpPr/>
            <p:nvPr/>
          </p:nvGrpSpPr>
          <p:grpSpPr>
            <a:xfrm>
              <a:off x="7955105" y="1489895"/>
              <a:ext cx="1022682" cy="554516"/>
              <a:chOff x="721409" y="1359267"/>
              <a:chExt cx="1022682" cy="554516"/>
            </a:xfrm>
            <a:solidFill>
              <a:srgbClr val="E74C2E"/>
            </a:solidFill>
          </p:grpSpPr>
          <p:sp>
            <p:nvSpPr>
              <p:cNvPr id="30" name="任意多边形 105">
                <a:extLst>
                  <a:ext uri="{FF2B5EF4-FFF2-40B4-BE49-F238E27FC236}">
                    <a16:creationId xmlns:a16="http://schemas.microsoft.com/office/drawing/2014/main" xmlns="" id="{37115140-F472-2845-8F0B-DED32A7D5276}"/>
                  </a:ext>
                </a:extLst>
              </p:cNvPr>
              <p:cNvSpPr/>
              <p:nvPr/>
            </p:nvSpPr>
            <p:spPr>
              <a:xfrm flipV="1">
                <a:off x="721410" y="1404984"/>
                <a:ext cx="1022681" cy="508799"/>
              </a:xfrm>
              <a:custGeom>
                <a:avLst/>
                <a:gdLst>
                  <a:gd name="connsiteX0" fmla="*/ 0 w 1022681"/>
                  <a:gd name="connsiteY0" fmla="*/ 0 h 342899"/>
                  <a:gd name="connsiteX1" fmla="*/ 1022681 w 1022681"/>
                  <a:gd name="connsiteY1" fmla="*/ 0 h 342899"/>
                  <a:gd name="connsiteX2" fmla="*/ 1022681 w 1022681"/>
                  <a:gd name="connsiteY2" fmla="*/ 8036 h 342899"/>
                  <a:gd name="connsiteX3" fmla="*/ 762826 w 1022681"/>
                  <a:gd name="connsiteY3" fmla="*/ 342899 h 342899"/>
                  <a:gd name="connsiteX4" fmla="*/ 0 w 1022681"/>
                  <a:gd name="connsiteY4" fmla="*/ 342899 h 342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2681" h="342899">
                    <a:moveTo>
                      <a:pt x="0" y="0"/>
                    </a:moveTo>
                    <a:lnTo>
                      <a:pt x="1022681" y="0"/>
                    </a:lnTo>
                    <a:lnTo>
                      <a:pt x="1022681" y="8036"/>
                    </a:lnTo>
                    <a:lnTo>
                      <a:pt x="762826" y="342899"/>
                    </a:lnTo>
                    <a:lnTo>
                      <a:pt x="0" y="342899"/>
                    </a:lnTo>
                    <a:close/>
                  </a:path>
                </a:pathLst>
              </a:custGeom>
              <a:solidFill>
                <a:srgbClr val="398BE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直角三角形 30">
                <a:extLst>
                  <a:ext uri="{FF2B5EF4-FFF2-40B4-BE49-F238E27FC236}">
                    <a16:creationId xmlns:a16="http://schemas.microsoft.com/office/drawing/2014/main" xmlns="" id="{7B97096F-38B1-1C4A-AA57-D9EADFE17965}"/>
                  </a:ext>
                </a:extLst>
              </p:cNvPr>
              <p:cNvSpPr/>
              <p:nvPr/>
            </p:nvSpPr>
            <p:spPr>
              <a:xfrm flipH="1">
                <a:off x="721409" y="1359267"/>
                <a:ext cx="120797" cy="4571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9" name="文本框 69">
              <a:extLst>
                <a:ext uri="{FF2B5EF4-FFF2-40B4-BE49-F238E27FC236}">
                  <a16:creationId xmlns:a16="http://schemas.microsoft.com/office/drawing/2014/main" xmlns="" id="{88D6E4E5-A336-3A47-A485-95F10BF64035}"/>
                </a:ext>
              </a:extLst>
            </p:cNvPr>
            <p:cNvSpPr txBox="1"/>
            <p:nvPr/>
          </p:nvSpPr>
          <p:spPr>
            <a:xfrm>
              <a:off x="9072332" y="1597582"/>
              <a:ext cx="2405196" cy="45140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总结说明三</a:t>
              </a:r>
            </a:p>
          </p:txBody>
        </p:sp>
      </p:grpSp>
      <p:sp>
        <p:nvSpPr>
          <p:cNvPr id="32" name="矩形 31">
            <a:extLst>
              <a:ext uri="{FF2B5EF4-FFF2-40B4-BE49-F238E27FC236}">
                <a16:creationId xmlns:a16="http://schemas.microsoft.com/office/drawing/2014/main" xmlns="" id="{56D556D1-F7BE-AB4F-94D0-6BF78A90798D}"/>
              </a:ext>
            </a:extLst>
          </p:cNvPr>
          <p:cNvSpPr/>
          <p:nvPr/>
        </p:nvSpPr>
        <p:spPr>
          <a:xfrm>
            <a:off x="677377" y="4037529"/>
            <a:ext cx="2535656" cy="55044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a:extLst>
              <a:ext uri="{FF2B5EF4-FFF2-40B4-BE49-F238E27FC236}">
                <a16:creationId xmlns:a16="http://schemas.microsoft.com/office/drawing/2014/main" xmlns="" id="{DEF07CB1-BF4F-2740-AC64-1772D4FCB52F}"/>
              </a:ext>
            </a:extLst>
          </p:cNvPr>
          <p:cNvSpPr/>
          <p:nvPr/>
        </p:nvSpPr>
        <p:spPr>
          <a:xfrm>
            <a:off x="3366435" y="4037529"/>
            <a:ext cx="2535656" cy="55044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a:extLst>
              <a:ext uri="{FF2B5EF4-FFF2-40B4-BE49-F238E27FC236}">
                <a16:creationId xmlns:a16="http://schemas.microsoft.com/office/drawing/2014/main" xmlns="" id="{79536398-40A9-B744-9BFA-926A84AADA1C}"/>
              </a:ext>
            </a:extLst>
          </p:cNvPr>
          <p:cNvSpPr/>
          <p:nvPr/>
        </p:nvSpPr>
        <p:spPr>
          <a:xfrm>
            <a:off x="6055492" y="4037529"/>
            <a:ext cx="2535656" cy="55044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xmlns="" val="321786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0-#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par>
                                <p:cTn id="17" presetID="17" presetClass="entr" presetSubtype="10" fill="hold" grpId="0" nodeType="withEffect">
                                  <p:stCondLst>
                                    <p:cond delay="50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50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50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50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strVal val="#ppt_h"/>
                                          </p:val>
                                        </p:tav>
                                        <p:tav tm="100000">
                                          <p:val>
                                            <p:strVal val="#ppt_h"/>
                                          </p:val>
                                        </p:tav>
                                      </p:tavLst>
                                    </p:anim>
                                  </p:childTnLst>
                                </p:cTn>
                              </p:par>
                              <p:par>
                                <p:cTn id="33" presetID="17" presetClass="entr" presetSubtype="10" fill="hold" grpId="0" nodeType="withEffect">
                                  <p:stCondLst>
                                    <p:cond delay="50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strVal val="#ppt_h"/>
                                          </p:val>
                                        </p:tav>
                                        <p:tav tm="100000">
                                          <p:val>
                                            <p:strVal val="#ppt_h"/>
                                          </p:val>
                                        </p:tav>
                                      </p:tavLst>
                                    </p:anim>
                                  </p:childTnLst>
                                </p:cTn>
                              </p:par>
                              <p:par>
                                <p:cTn id="37" presetID="17" presetClass="entr" presetSubtype="10" fill="hold" grpId="0" nodeType="withEffect">
                                  <p:stCondLst>
                                    <p:cond delay="50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strVal val="#ppt_h"/>
                                          </p:val>
                                        </p:tav>
                                        <p:tav tm="100000">
                                          <p:val>
                                            <p:strVal val="#ppt_h"/>
                                          </p:val>
                                        </p:tav>
                                      </p:tavLst>
                                    </p:anim>
                                  </p:childTnLst>
                                </p:cTn>
                              </p:par>
                              <p:par>
                                <p:cTn id="41" presetID="17" presetClass="entr" presetSubtype="10" fill="hold" grpId="0" nodeType="withEffect">
                                  <p:stCondLst>
                                    <p:cond delay="50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strVal val="#ppt_h"/>
                                          </p:val>
                                        </p:tav>
                                        <p:tav tm="100000">
                                          <p:val>
                                            <p:strVal val="#ppt_h"/>
                                          </p:val>
                                        </p:tav>
                                      </p:tavLst>
                                    </p:anim>
                                  </p:childTnLst>
                                </p:cTn>
                              </p:par>
                              <p:par>
                                <p:cTn id="45" presetID="17" presetClass="entr" presetSubtype="10" fill="hold" grpId="0" nodeType="withEffect">
                                  <p:stCondLst>
                                    <p:cond delay="500"/>
                                  </p:stCondLst>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ppt_w</p:attrName>
                                        </p:attrNameLst>
                                      </p:cBhvr>
                                      <p:tavLst>
                                        <p:tav tm="0">
                                          <p:val>
                                            <p:fltVal val="0"/>
                                          </p:val>
                                        </p:tav>
                                        <p:tav tm="100000">
                                          <p:val>
                                            <p:strVal val="#ppt_w"/>
                                          </p:val>
                                        </p:tav>
                                      </p:tavLst>
                                    </p:anim>
                                    <p:anim calcmode="lin" valueType="num">
                                      <p:cBhvr>
                                        <p:cTn id="48" dur="500" fill="hold"/>
                                        <p:tgtEl>
                                          <p:spTgt spid="9"/>
                                        </p:tgtEl>
                                        <p:attrNameLst>
                                          <p:attrName>ppt_h</p:attrName>
                                        </p:attrNameLst>
                                      </p:cBhvr>
                                      <p:tavLst>
                                        <p:tav tm="0">
                                          <p:val>
                                            <p:strVal val="#ppt_h"/>
                                          </p:val>
                                        </p:tav>
                                        <p:tav tm="100000">
                                          <p:val>
                                            <p:strVal val="#ppt_h"/>
                                          </p:val>
                                        </p:tav>
                                      </p:tavLst>
                                    </p:anim>
                                  </p:childTnLst>
                                </p:cTn>
                              </p:par>
                              <p:par>
                                <p:cTn id="49" presetID="17" presetClass="entr" presetSubtype="10" fill="hold" grpId="0" nodeType="withEffect">
                                  <p:stCondLst>
                                    <p:cond delay="50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fltVal val="0"/>
                                          </p:val>
                                        </p:tav>
                                        <p:tav tm="100000">
                                          <p:val>
                                            <p:strVal val="#ppt_w"/>
                                          </p:val>
                                        </p:tav>
                                      </p:tavLst>
                                    </p:anim>
                                    <p:anim calcmode="lin" valueType="num">
                                      <p:cBhvr>
                                        <p:cTn id="52" dur="500" fill="hold"/>
                                        <p:tgtEl>
                                          <p:spTgt spid="10"/>
                                        </p:tgtEl>
                                        <p:attrNameLst>
                                          <p:attrName>ppt_h</p:attrName>
                                        </p:attrNameLst>
                                      </p:cBhvr>
                                      <p:tavLst>
                                        <p:tav tm="0">
                                          <p:val>
                                            <p:strVal val="#ppt_h"/>
                                          </p:val>
                                        </p:tav>
                                        <p:tav tm="100000">
                                          <p:val>
                                            <p:strVal val="#ppt_h"/>
                                          </p:val>
                                        </p:tav>
                                      </p:tavLst>
                                    </p:anim>
                                  </p:childTnLst>
                                </p:cTn>
                              </p:par>
                              <p:par>
                                <p:cTn id="53" presetID="17" presetClass="entr" presetSubtype="10" fill="hold" grpId="0" nodeType="withEffect">
                                  <p:stCondLst>
                                    <p:cond delay="500"/>
                                  </p:stCondLst>
                                  <p:childTnLst>
                                    <p:set>
                                      <p:cBhvr>
                                        <p:cTn id="54" dur="1" fill="hold">
                                          <p:stCondLst>
                                            <p:cond delay="0"/>
                                          </p:stCondLst>
                                        </p:cTn>
                                        <p:tgtEl>
                                          <p:spTgt spid="11"/>
                                        </p:tgtEl>
                                        <p:attrNameLst>
                                          <p:attrName>style.visibility</p:attrName>
                                        </p:attrNameLst>
                                      </p:cBhvr>
                                      <p:to>
                                        <p:strVal val="visible"/>
                                      </p:to>
                                    </p:set>
                                    <p:anim calcmode="lin" valueType="num">
                                      <p:cBhvr>
                                        <p:cTn id="55" dur="500" fill="hold"/>
                                        <p:tgtEl>
                                          <p:spTgt spid="11"/>
                                        </p:tgtEl>
                                        <p:attrNameLst>
                                          <p:attrName>ppt_w</p:attrName>
                                        </p:attrNameLst>
                                      </p:cBhvr>
                                      <p:tavLst>
                                        <p:tav tm="0">
                                          <p:val>
                                            <p:fltVal val="0"/>
                                          </p:val>
                                        </p:tav>
                                        <p:tav tm="100000">
                                          <p:val>
                                            <p:strVal val="#ppt_w"/>
                                          </p:val>
                                        </p:tav>
                                      </p:tavLst>
                                    </p:anim>
                                    <p:anim calcmode="lin" valueType="num">
                                      <p:cBhvr>
                                        <p:cTn id="56" dur="500" fill="hold"/>
                                        <p:tgtEl>
                                          <p:spTgt spid="11"/>
                                        </p:tgtEl>
                                        <p:attrNameLst>
                                          <p:attrName>ppt_h</p:attrName>
                                        </p:attrNameLst>
                                      </p:cBhvr>
                                      <p:tavLst>
                                        <p:tav tm="0">
                                          <p:val>
                                            <p:strVal val="#ppt_h"/>
                                          </p:val>
                                        </p:tav>
                                        <p:tav tm="100000">
                                          <p:val>
                                            <p:strVal val="#ppt_h"/>
                                          </p:val>
                                        </p:tav>
                                      </p:tavLst>
                                    </p:anim>
                                  </p:childTnLst>
                                </p:cTn>
                              </p:par>
                              <p:par>
                                <p:cTn id="57" presetID="17" presetClass="entr" presetSubtype="10" fill="hold" grpId="0" nodeType="withEffect">
                                  <p:stCondLst>
                                    <p:cond delay="50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0" fill="hold"/>
                                        <p:tgtEl>
                                          <p:spTgt spid="12"/>
                                        </p:tgtEl>
                                        <p:attrNameLst>
                                          <p:attrName>ppt_w</p:attrName>
                                        </p:attrNameLst>
                                      </p:cBhvr>
                                      <p:tavLst>
                                        <p:tav tm="0">
                                          <p:val>
                                            <p:fltVal val="0"/>
                                          </p:val>
                                        </p:tav>
                                        <p:tav tm="100000">
                                          <p:val>
                                            <p:strVal val="#ppt_w"/>
                                          </p:val>
                                        </p:tav>
                                      </p:tavLst>
                                    </p:anim>
                                    <p:anim calcmode="lin" valueType="num">
                                      <p:cBhvr>
                                        <p:cTn id="60" dur="500" fill="hold"/>
                                        <p:tgtEl>
                                          <p:spTgt spid="12"/>
                                        </p:tgtEl>
                                        <p:attrNameLst>
                                          <p:attrName>ppt_h</p:attrName>
                                        </p:attrNameLst>
                                      </p:cBhvr>
                                      <p:tavLst>
                                        <p:tav tm="0">
                                          <p:val>
                                            <p:strVal val="#ppt_h"/>
                                          </p:val>
                                        </p:tav>
                                        <p:tav tm="100000">
                                          <p:val>
                                            <p:strVal val="#ppt_h"/>
                                          </p:val>
                                        </p:tav>
                                      </p:tavLst>
                                    </p:anim>
                                  </p:childTnLst>
                                </p:cTn>
                              </p:par>
                              <p:par>
                                <p:cTn id="61" presetID="17" presetClass="entr" presetSubtype="10" fill="hold" grpId="0" nodeType="withEffect">
                                  <p:stCondLst>
                                    <p:cond delay="500"/>
                                  </p:stCondLst>
                                  <p:childTnLst>
                                    <p:set>
                                      <p:cBhvr>
                                        <p:cTn id="62" dur="1" fill="hold">
                                          <p:stCondLst>
                                            <p:cond delay="0"/>
                                          </p:stCondLst>
                                        </p:cTn>
                                        <p:tgtEl>
                                          <p:spTgt spid="13"/>
                                        </p:tgtEl>
                                        <p:attrNameLst>
                                          <p:attrName>style.visibility</p:attrName>
                                        </p:attrNameLst>
                                      </p:cBhvr>
                                      <p:to>
                                        <p:strVal val="visible"/>
                                      </p:to>
                                    </p:set>
                                    <p:anim calcmode="lin" valueType="num">
                                      <p:cBhvr>
                                        <p:cTn id="63" dur="500" fill="hold"/>
                                        <p:tgtEl>
                                          <p:spTgt spid="13"/>
                                        </p:tgtEl>
                                        <p:attrNameLst>
                                          <p:attrName>ppt_w</p:attrName>
                                        </p:attrNameLst>
                                      </p:cBhvr>
                                      <p:tavLst>
                                        <p:tav tm="0">
                                          <p:val>
                                            <p:fltVal val="0"/>
                                          </p:val>
                                        </p:tav>
                                        <p:tav tm="100000">
                                          <p:val>
                                            <p:strVal val="#ppt_w"/>
                                          </p:val>
                                        </p:tav>
                                      </p:tavLst>
                                    </p:anim>
                                    <p:anim calcmode="lin" valueType="num">
                                      <p:cBhvr>
                                        <p:cTn id="64"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352505" y="850792"/>
            <a:ext cx="8211288" cy="3692930"/>
            <a:chOff x="352505" y="850792"/>
            <a:chExt cx="8211288" cy="3692930"/>
          </a:xfrm>
        </p:grpSpPr>
        <p:sp>
          <p:nvSpPr>
            <p:cNvPr id="3" name="TextBox 30"/>
            <p:cNvSpPr txBox="1"/>
            <p:nvPr/>
          </p:nvSpPr>
          <p:spPr>
            <a:xfrm>
              <a:off x="707956" y="850792"/>
              <a:ext cx="1415772" cy="338554"/>
            </a:xfrm>
            <a:prstGeom prst="rect">
              <a:avLst/>
            </a:prstGeom>
            <a:noFill/>
          </p:spPr>
          <p:txBody>
            <a:bodyPr wrap="non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参考文献资料</a:t>
              </a:r>
            </a:p>
          </p:txBody>
        </p:sp>
        <p:sp>
          <p:nvSpPr>
            <p:cNvPr id="4" name="TextBox 29"/>
            <p:cNvSpPr txBox="1"/>
            <p:nvPr/>
          </p:nvSpPr>
          <p:spPr>
            <a:xfrm>
              <a:off x="352505" y="934657"/>
              <a:ext cx="8211288" cy="3609065"/>
            </a:xfrm>
            <a:prstGeom prst="rect">
              <a:avLst/>
            </a:prstGeom>
            <a:noFill/>
          </p:spPr>
          <p:txBody>
            <a:bodyPr wrap="square" rtlCol="0">
              <a:spAutoFit/>
            </a:bodyPr>
            <a:lstStyle/>
            <a:p>
              <a:pPr marL="285750" indent="-285750">
                <a:lnSpc>
                  <a:spcPct val="150000"/>
                </a:lnSpc>
              </a:pPr>
              <a:endParaRPr lang="en-US" altLang="zh-CN" sz="1400" dirty="0">
                <a:solidFill>
                  <a:schemeClr val="tx1">
                    <a:lumMod val="85000"/>
                    <a:lumOff val="15000"/>
                  </a:schemeClr>
                </a:solidFill>
                <a:latin typeface="微软雅黑" pitchFamily="34" charset="-122"/>
                <a:ea typeface="微软雅黑" pitchFamily="34" charset="-122"/>
              </a:endParaRPr>
            </a:p>
            <a:p>
              <a:pPr marL="285750" indent="-285750">
                <a:lnSpc>
                  <a:spcPct val="150000"/>
                </a:lnSpc>
                <a:buFont typeface="Arial" panose="020B0604020202020204" pitchFamily="34" charset="0"/>
                <a:buChar char="•"/>
              </a:pPr>
              <a:r>
                <a:rPr lang="en-US" altLang="zh-CN" sz="1400" dirty="0">
                  <a:solidFill>
                    <a:schemeClr val="tx1">
                      <a:lumMod val="85000"/>
                      <a:lumOff val="15000"/>
                    </a:schemeClr>
                  </a:solidFill>
                  <a:latin typeface="微软雅黑" pitchFamily="34" charset="-122"/>
                  <a:ea typeface="微软雅黑" pitchFamily="34" charset="-122"/>
                </a:rPr>
                <a:t>[1]</a:t>
              </a:r>
              <a:r>
                <a:rPr lang="zh-CN" altLang="en-US" sz="1400" dirty="0">
                  <a:solidFill>
                    <a:schemeClr val="tx1">
                      <a:lumMod val="85000"/>
                      <a:lumOff val="15000"/>
                    </a:schemeClr>
                  </a:solidFill>
                  <a:latin typeface="微软雅黑" pitchFamily="34" charset="-122"/>
                  <a:ea typeface="微软雅黑" pitchFamily="34" charset="-122"/>
                </a:rPr>
                <a:t>陈柏超</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魏亮亮</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雷洋</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涂志康</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袁佳歆</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陈峰</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聂德鑫</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潘靖</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基于免疫算法的高温超导故障限流器</a:t>
              </a:r>
              <a:r>
                <a:rPr lang="en-US" altLang="zh-CN" sz="1400" dirty="0">
                  <a:solidFill>
                    <a:schemeClr val="tx1">
                      <a:lumMod val="85000"/>
                      <a:lumOff val="15000"/>
                    </a:schemeClr>
                  </a:solidFill>
                  <a:latin typeface="微软雅黑" pitchFamily="34" charset="-122"/>
                  <a:ea typeface="微软雅黑" pitchFamily="34" charset="-122"/>
                </a:rPr>
                <a:t>Pareto</a:t>
              </a:r>
              <a:r>
                <a:rPr lang="zh-CN" altLang="en-US" sz="1400" dirty="0">
                  <a:solidFill>
                    <a:schemeClr val="tx1">
                      <a:lumMod val="85000"/>
                      <a:lumOff val="15000"/>
                    </a:schemeClr>
                  </a:solidFill>
                  <a:latin typeface="微软雅黑" pitchFamily="34" charset="-122"/>
                  <a:ea typeface="微软雅黑" pitchFamily="34" charset="-122"/>
                </a:rPr>
                <a:t>多目标优化配置</a:t>
              </a:r>
              <a:r>
                <a:rPr lang="en-US" altLang="zh-CN" sz="1400" dirty="0">
                  <a:solidFill>
                    <a:schemeClr val="tx1">
                      <a:lumMod val="85000"/>
                      <a:lumOff val="15000"/>
                    </a:schemeClr>
                  </a:solidFill>
                  <a:latin typeface="微软雅黑" pitchFamily="34" charset="-122"/>
                  <a:ea typeface="微软雅黑" pitchFamily="34" charset="-122"/>
                </a:rPr>
                <a:t>[J].</a:t>
              </a:r>
              <a:r>
                <a:rPr lang="zh-CN" altLang="en-US" sz="1400" dirty="0">
                  <a:solidFill>
                    <a:schemeClr val="tx1">
                      <a:lumMod val="85000"/>
                      <a:lumOff val="15000"/>
                    </a:schemeClr>
                  </a:solidFill>
                  <a:latin typeface="微软雅黑" pitchFamily="34" charset="-122"/>
                  <a:ea typeface="微软雅黑" pitchFamily="34" charset="-122"/>
                </a:rPr>
                <a:t>电网技术</a:t>
              </a:r>
              <a:r>
                <a:rPr lang="en-US" altLang="zh-CN" sz="1400" dirty="0">
                  <a:solidFill>
                    <a:schemeClr val="tx1">
                      <a:lumMod val="85000"/>
                      <a:lumOff val="15000"/>
                    </a:schemeClr>
                  </a:solidFill>
                  <a:latin typeface="微软雅黑" pitchFamily="34" charset="-122"/>
                  <a:ea typeface="微软雅黑" pitchFamily="34" charset="-122"/>
                </a:rPr>
                <a:t>,2015,39(05):1343-1350. </a:t>
              </a:r>
            </a:p>
            <a:p>
              <a:pPr marL="285750" indent="-285750">
                <a:lnSpc>
                  <a:spcPct val="150000"/>
                </a:lnSpc>
                <a:buFont typeface="Arial" panose="020B0604020202020204" pitchFamily="34" charset="0"/>
                <a:buChar char="•"/>
              </a:pPr>
              <a:r>
                <a:rPr lang="en-US" altLang="zh-CN" sz="1400" dirty="0">
                  <a:solidFill>
                    <a:schemeClr val="tx1">
                      <a:lumMod val="85000"/>
                      <a:lumOff val="15000"/>
                    </a:schemeClr>
                  </a:solidFill>
                  <a:latin typeface="微软雅黑" pitchFamily="34" charset="-122"/>
                  <a:ea typeface="微软雅黑" pitchFamily="34" charset="-122"/>
                </a:rPr>
                <a:t>[2]</a:t>
              </a:r>
              <a:r>
                <a:rPr lang="zh-CN" altLang="en-US" sz="1400" dirty="0">
                  <a:solidFill>
                    <a:schemeClr val="tx1">
                      <a:lumMod val="85000"/>
                      <a:lumOff val="15000"/>
                    </a:schemeClr>
                  </a:solidFill>
                  <a:latin typeface="微软雅黑" pitchFamily="34" charset="-122"/>
                  <a:ea typeface="微软雅黑" pitchFamily="34" charset="-122"/>
                </a:rPr>
                <a:t>郑涛</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潘玉美</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郭昆亚</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王增平</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孙洁</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基于免疫算法的配电网故障定位方法研究</a:t>
              </a:r>
              <a:r>
                <a:rPr lang="en-US" altLang="zh-CN" sz="1400" dirty="0">
                  <a:solidFill>
                    <a:schemeClr val="tx1">
                      <a:lumMod val="85000"/>
                      <a:lumOff val="15000"/>
                    </a:schemeClr>
                  </a:solidFill>
                  <a:latin typeface="微软雅黑" pitchFamily="34" charset="-122"/>
                  <a:ea typeface="微软雅黑" pitchFamily="34" charset="-122"/>
                </a:rPr>
                <a:t>[J].</a:t>
              </a:r>
              <a:r>
                <a:rPr lang="zh-CN" altLang="en-US" sz="1400" dirty="0">
                  <a:solidFill>
                    <a:schemeClr val="tx1">
                      <a:lumMod val="85000"/>
                      <a:lumOff val="15000"/>
                    </a:schemeClr>
                  </a:solidFill>
                  <a:latin typeface="微软雅黑" pitchFamily="34" charset="-122"/>
                  <a:ea typeface="微软雅黑" pitchFamily="34" charset="-122"/>
                </a:rPr>
                <a:t>电力系统保护与控制</a:t>
              </a:r>
              <a:r>
                <a:rPr lang="en-US" altLang="zh-CN" sz="1400" dirty="0">
                  <a:solidFill>
                    <a:schemeClr val="tx1">
                      <a:lumMod val="85000"/>
                      <a:lumOff val="15000"/>
                    </a:schemeClr>
                  </a:solidFill>
                  <a:latin typeface="微软雅黑" pitchFamily="34" charset="-122"/>
                  <a:ea typeface="微软雅黑" pitchFamily="34" charset="-122"/>
                </a:rPr>
                <a:t>,2014,42(01):77-83. </a:t>
              </a:r>
            </a:p>
            <a:p>
              <a:pPr marL="285750" indent="-285750">
                <a:lnSpc>
                  <a:spcPct val="150000"/>
                </a:lnSpc>
                <a:buFont typeface="Arial" panose="020B0604020202020204" pitchFamily="34" charset="0"/>
                <a:buChar char="•"/>
              </a:pPr>
              <a:r>
                <a:rPr lang="en-US" altLang="zh-CN" sz="1400" dirty="0">
                  <a:solidFill>
                    <a:schemeClr val="tx1">
                      <a:lumMod val="85000"/>
                      <a:lumOff val="15000"/>
                    </a:schemeClr>
                  </a:solidFill>
                  <a:latin typeface="微软雅黑" pitchFamily="34" charset="-122"/>
                  <a:ea typeface="微软雅黑" pitchFamily="34" charset="-122"/>
                </a:rPr>
                <a:t>[3]</a:t>
              </a:r>
              <a:r>
                <a:rPr lang="zh-CN" altLang="en-US" sz="1400" dirty="0">
                  <a:solidFill>
                    <a:schemeClr val="tx1">
                      <a:lumMod val="85000"/>
                      <a:lumOff val="15000"/>
                    </a:schemeClr>
                  </a:solidFill>
                  <a:latin typeface="微软雅黑" pitchFamily="34" charset="-122"/>
                  <a:ea typeface="微软雅黑" pitchFamily="34" charset="-122"/>
                </a:rPr>
                <a:t>周德建</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杨莉</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郭义明</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王敏蔚</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基于免疫算法的水火电联合调度研究</a:t>
              </a:r>
              <a:r>
                <a:rPr lang="en-US" altLang="zh-CN" sz="1400" dirty="0">
                  <a:solidFill>
                    <a:schemeClr val="tx1">
                      <a:lumMod val="85000"/>
                      <a:lumOff val="15000"/>
                    </a:schemeClr>
                  </a:solidFill>
                  <a:latin typeface="微软雅黑" pitchFamily="34" charset="-122"/>
                  <a:ea typeface="微软雅黑" pitchFamily="34" charset="-122"/>
                </a:rPr>
                <a:t>[J].</a:t>
              </a:r>
              <a:r>
                <a:rPr lang="zh-CN" altLang="en-US" sz="1400" dirty="0">
                  <a:solidFill>
                    <a:schemeClr val="tx1">
                      <a:lumMod val="85000"/>
                      <a:lumOff val="15000"/>
                    </a:schemeClr>
                  </a:solidFill>
                  <a:latin typeface="微软雅黑" pitchFamily="34" charset="-122"/>
                  <a:ea typeface="微软雅黑" pitchFamily="34" charset="-122"/>
                </a:rPr>
                <a:t>电力系统保护与控制</a:t>
              </a:r>
              <a:r>
                <a:rPr lang="en-US" altLang="zh-CN" sz="1400" dirty="0">
                  <a:solidFill>
                    <a:schemeClr val="tx1">
                      <a:lumMod val="85000"/>
                      <a:lumOff val="15000"/>
                    </a:schemeClr>
                  </a:solidFill>
                  <a:latin typeface="微软雅黑" pitchFamily="34" charset="-122"/>
                  <a:ea typeface="微软雅黑" pitchFamily="34" charset="-122"/>
                </a:rPr>
                <a:t>,2012,40(22):32-37+45. </a:t>
              </a:r>
            </a:p>
            <a:p>
              <a:pPr marL="285750" indent="-285750">
                <a:lnSpc>
                  <a:spcPct val="150000"/>
                </a:lnSpc>
                <a:buFont typeface="Arial" panose="020B0604020202020204" pitchFamily="34" charset="0"/>
                <a:buChar char="•"/>
              </a:pPr>
              <a:r>
                <a:rPr lang="en-US" altLang="zh-CN" sz="1400" dirty="0">
                  <a:solidFill>
                    <a:schemeClr val="tx1">
                      <a:lumMod val="85000"/>
                      <a:lumOff val="15000"/>
                    </a:schemeClr>
                  </a:solidFill>
                  <a:latin typeface="微软雅黑" pitchFamily="34" charset="-122"/>
                  <a:ea typeface="微软雅黑" pitchFamily="34" charset="-122"/>
                </a:rPr>
                <a:t>[4]</a:t>
              </a:r>
              <a:r>
                <a:rPr lang="zh-CN" altLang="en-US" sz="1400" dirty="0">
                  <a:solidFill>
                    <a:schemeClr val="tx1">
                      <a:lumMod val="85000"/>
                      <a:lumOff val="15000"/>
                    </a:schemeClr>
                  </a:solidFill>
                  <a:latin typeface="微软雅黑" pitchFamily="34" charset="-122"/>
                  <a:ea typeface="微软雅黑" pitchFamily="34" charset="-122"/>
                </a:rPr>
                <a:t>陆州</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李琳</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邹炎飚</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基于免疫算法的移动机器人路径规划研究</a:t>
              </a:r>
              <a:r>
                <a:rPr lang="en-US" altLang="zh-CN" sz="1400" dirty="0">
                  <a:solidFill>
                    <a:schemeClr val="tx1">
                      <a:lumMod val="85000"/>
                      <a:lumOff val="15000"/>
                    </a:schemeClr>
                  </a:solidFill>
                  <a:latin typeface="微软雅黑" pitchFamily="34" charset="-122"/>
                  <a:ea typeface="微软雅黑" pitchFamily="34" charset="-122"/>
                </a:rPr>
                <a:t>[J].</a:t>
              </a:r>
              <a:r>
                <a:rPr lang="zh-CN" altLang="en-US" sz="1400" dirty="0">
                  <a:solidFill>
                    <a:schemeClr val="tx1">
                      <a:lumMod val="85000"/>
                      <a:lumOff val="15000"/>
                    </a:schemeClr>
                  </a:solidFill>
                  <a:latin typeface="微软雅黑" pitchFamily="34" charset="-122"/>
                  <a:ea typeface="微软雅黑" pitchFamily="34" charset="-122"/>
                </a:rPr>
                <a:t>机床与液压</a:t>
              </a:r>
              <a:r>
                <a:rPr lang="en-US" altLang="zh-CN" sz="1400" dirty="0">
                  <a:solidFill>
                    <a:schemeClr val="tx1">
                      <a:lumMod val="85000"/>
                      <a:lumOff val="15000"/>
                    </a:schemeClr>
                  </a:solidFill>
                  <a:latin typeface="微软雅黑" pitchFamily="34" charset="-122"/>
                  <a:ea typeface="微软雅黑" pitchFamily="34" charset="-122"/>
                </a:rPr>
                <a:t>,2012,40(11):25-28. </a:t>
              </a:r>
            </a:p>
            <a:p>
              <a:pPr marL="285750" indent="-285750">
                <a:lnSpc>
                  <a:spcPct val="150000"/>
                </a:lnSpc>
                <a:buFont typeface="Arial" panose="020B0604020202020204" pitchFamily="34" charset="0"/>
                <a:buChar char="•"/>
              </a:pPr>
              <a:r>
                <a:rPr lang="en-US" altLang="zh-CN" sz="1400" dirty="0">
                  <a:solidFill>
                    <a:schemeClr val="tx1">
                      <a:lumMod val="85000"/>
                      <a:lumOff val="15000"/>
                    </a:schemeClr>
                  </a:solidFill>
                  <a:latin typeface="微软雅黑" pitchFamily="34" charset="-122"/>
                  <a:ea typeface="微软雅黑" pitchFamily="34" charset="-122"/>
                </a:rPr>
                <a:t>[5]</a:t>
              </a:r>
              <a:r>
                <a:rPr lang="zh-CN" altLang="en-US" sz="1400" dirty="0">
                  <a:solidFill>
                    <a:schemeClr val="tx1">
                      <a:lumMod val="85000"/>
                      <a:lumOff val="15000"/>
                    </a:schemeClr>
                  </a:solidFill>
                  <a:latin typeface="微软雅黑" pitchFamily="34" charset="-122"/>
                  <a:ea typeface="微软雅黑" pitchFamily="34" charset="-122"/>
                </a:rPr>
                <a:t>熊虎岗</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程浩忠</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李宏仲</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基于免疫算法的多目标无功优化</a:t>
              </a:r>
              <a:r>
                <a:rPr lang="en-US" altLang="zh-CN" sz="1400" dirty="0">
                  <a:solidFill>
                    <a:schemeClr val="tx1">
                      <a:lumMod val="85000"/>
                      <a:lumOff val="15000"/>
                    </a:schemeClr>
                  </a:solidFill>
                  <a:latin typeface="微软雅黑" pitchFamily="34" charset="-122"/>
                  <a:ea typeface="微软雅黑" pitchFamily="34" charset="-122"/>
                </a:rPr>
                <a:t>[J].</a:t>
              </a:r>
              <a:r>
                <a:rPr lang="zh-CN" altLang="en-US" sz="1400" dirty="0">
                  <a:solidFill>
                    <a:schemeClr val="tx1">
                      <a:lumMod val="85000"/>
                      <a:lumOff val="15000"/>
                    </a:schemeClr>
                  </a:solidFill>
                  <a:latin typeface="微软雅黑" pitchFamily="34" charset="-122"/>
                  <a:ea typeface="微软雅黑" pitchFamily="34" charset="-122"/>
                </a:rPr>
                <a:t>中国电机工程学报</a:t>
              </a:r>
              <a:r>
                <a:rPr lang="en-US" altLang="zh-CN" sz="1400" dirty="0">
                  <a:solidFill>
                    <a:schemeClr val="tx1">
                      <a:lumMod val="85000"/>
                      <a:lumOff val="15000"/>
                    </a:schemeClr>
                  </a:solidFill>
                  <a:latin typeface="微软雅黑" pitchFamily="34" charset="-122"/>
                  <a:ea typeface="微软雅黑" pitchFamily="34" charset="-122"/>
                </a:rPr>
                <a:t>,2006(11):102-108. </a:t>
              </a:r>
            </a:p>
            <a:p>
              <a:pPr marL="285750" indent="-285750">
                <a:lnSpc>
                  <a:spcPct val="150000"/>
                </a:lnSpc>
                <a:buFont typeface="Arial" panose="020B0604020202020204" pitchFamily="34" charset="0"/>
                <a:buChar char="•"/>
              </a:pPr>
              <a:r>
                <a:rPr lang="en-US" altLang="zh-CN" sz="1400" dirty="0">
                  <a:solidFill>
                    <a:schemeClr val="tx1">
                      <a:lumMod val="85000"/>
                      <a:lumOff val="15000"/>
                    </a:schemeClr>
                  </a:solidFill>
                  <a:latin typeface="微软雅黑" pitchFamily="34" charset="-122"/>
                  <a:ea typeface="微软雅黑" pitchFamily="34" charset="-122"/>
                </a:rPr>
                <a:t>[6]</a:t>
              </a:r>
              <a:r>
                <a:rPr lang="zh-CN" altLang="en-US" sz="1400" dirty="0">
                  <a:solidFill>
                    <a:schemeClr val="tx1">
                      <a:lumMod val="85000"/>
                      <a:lumOff val="15000"/>
                    </a:schemeClr>
                  </a:solidFill>
                  <a:latin typeface="微软雅黑" pitchFamily="34" charset="-122"/>
                  <a:ea typeface="微软雅黑" pitchFamily="34" charset="-122"/>
                </a:rPr>
                <a:t>王粉花</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孙一康</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王新平</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基于免疫算法的模糊神经网络在板厚板形控制中的应用</a:t>
              </a:r>
              <a:r>
                <a:rPr lang="en-US" altLang="zh-CN" sz="1400" dirty="0">
                  <a:solidFill>
                    <a:schemeClr val="tx1">
                      <a:lumMod val="85000"/>
                      <a:lumOff val="15000"/>
                    </a:schemeClr>
                  </a:solidFill>
                  <a:latin typeface="微软雅黑" pitchFamily="34" charset="-122"/>
                  <a:ea typeface="微软雅黑" pitchFamily="34" charset="-122"/>
                </a:rPr>
                <a:t>[J].</a:t>
              </a:r>
              <a:r>
                <a:rPr lang="zh-CN" altLang="en-US" sz="1400" dirty="0">
                  <a:solidFill>
                    <a:schemeClr val="tx1">
                      <a:lumMod val="85000"/>
                      <a:lumOff val="15000"/>
                    </a:schemeClr>
                  </a:solidFill>
                  <a:latin typeface="微软雅黑" pitchFamily="34" charset="-122"/>
                  <a:ea typeface="微软雅黑" pitchFamily="34" charset="-122"/>
                </a:rPr>
                <a:t>信息与控制</a:t>
              </a:r>
              <a:r>
                <a:rPr lang="en-US" altLang="zh-CN" sz="1400" dirty="0">
                  <a:solidFill>
                    <a:schemeClr val="tx1">
                      <a:lumMod val="85000"/>
                      <a:lumOff val="15000"/>
                    </a:schemeClr>
                  </a:solidFill>
                  <a:latin typeface="微软雅黑" pitchFamily="34" charset="-122"/>
                  <a:ea typeface="微软雅黑" pitchFamily="34" charset="-122"/>
                </a:rPr>
                <a:t>,2004(04):504-507. </a:t>
              </a:r>
            </a:p>
          </p:txBody>
        </p:sp>
      </p:grpSp>
    </p:spTree>
    <p:extLst>
      <p:ext uri="{BB962C8B-B14F-4D97-AF65-F5344CB8AC3E}">
        <p14:creationId xmlns:p14="http://schemas.microsoft.com/office/powerpoint/2010/main" xmlns="" val="3986813340"/>
      </p:ext>
    </p:extLst>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8">
            <a:extLst>
              <a:ext uri="{FF2B5EF4-FFF2-40B4-BE49-F238E27FC236}">
                <a16:creationId xmlns:a16="http://schemas.microsoft.com/office/drawing/2014/main" xmlns="" id="{D6C144BA-CC62-EE4F-B31D-05C2F1EDEC1A}"/>
              </a:ext>
            </a:extLst>
          </p:cNvPr>
          <p:cNvSpPr txBox="1"/>
          <p:nvPr/>
        </p:nvSpPr>
        <p:spPr>
          <a:xfrm>
            <a:off x="1254343" y="2330237"/>
            <a:ext cx="2050920" cy="461665"/>
          </a:xfrm>
          <a:prstGeom prst="rect">
            <a:avLst/>
          </a:prstGeom>
          <a:noFill/>
        </p:spPr>
        <p:txBody>
          <a:bodyPr wrap="square" rtlCol="0">
            <a:spAutoFit/>
          </a:bodyPr>
          <a:lstStyle/>
          <a:p>
            <a:r>
              <a:rPr lang="en-US" altLang="zh-CN" sz="2400" b="1" dirty="0">
                <a:solidFill>
                  <a:schemeClr val="bg1">
                    <a:lumMod val="65000"/>
                  </a:schemeClr>
                </a:solidFill>
                <a:latin typeface="微软雅黑" pitchFamily="34" charset="-122"/>
                <a:ea typeface="微软雅黑" pitchFamily="34" charset="-122"/>
              </a:rPr>
              <a:t>CONTENTS</a:t>
            </a:r>
            <a:endParaRPr lang="zh-CN" altLang="en-US" sz="2400" b="1" dirty="0">
              <a:solidFill>
                <a:schemeClr val="bg1">
                  <a:lumMod val="65000"/>
                </a:schemeClr>
              </a:solidFill>
              <a:latin typeface="微软雅黑" pitchFamily="34" charset="-122"/>
              <a:ea typeface="微软雅黑" pitchFamily="34" charset="-122"/>
            </a:endParaRPr>
          </a:p>
        </p:txBody>
      </p:sp>
      <p:sp>
        <p:nvSpPr>
          <p:cNvPr id="3" name="文本框 11">
            <a:extLst>
              <a:ext uri="{FF2B5EF4-FFF2-40B4-BE49-F238E27FC236}">
                <a16:creationId xmlns:a16="http://schemas.microsoft.com/office/drawing/2014/main" xmlns="" id="{97FECBCF-4DB2-3F4A-8068-DFFAEB4DBA48}"/>
              </a:ext>
            </a:extLst>
          </p:cNvPr>
          <p:cNvSpPr txBox="1"/>
          <p:nvPr/>
        </p:nvSpPr>
        <p:spPr>
          <a:xfrm>
            <a:off x="1602208" y="1875854"/>
            <a:ext cx="902811" cy="523220"/>
          </a:xfrm>
          <a:prstGeom prst="rect">
            <a:avLst/>
          </a:prstGeom>
          <a:noFill/>
        </p:spPr>
        <p:txBody>
          <a:bodyPr wrap="none" rtlCol="0">
            <a:spAutoFit/>
          </a:bodyPr>
          <a:lstStyle/>
          <a:p>
            <a:r>
              <a:rPr lang="zh-CN" altLang="en-US" sz="2800" b="1" dirty="0">
                <a:solidFill>
                  <a:srgbClr val="414455"/>
                </a:solidFill>
                <a:latin typeface="微软雅黑" pitchFamily="34" charset="-122"/>
                <a:ea typeface="微软雅黑" pitchFamily="34" charset="-122"/>
              </a:rPr>
              <a:t>目录</a:t>
            </a:r>
          </a:p>
        </p:txBody>
      </p:sp>
      <p:sp>
        <p:nvSpPr>
          <p:cNvPr id="4" name="文本框 18">
            <a:extLst>
              <a:ext uri="{FF2B5EF4-FFF2-40B4-BE49-F238E27FC236}">
                <a16:creationId xmlns:a16="http://schemas.microsoft.com/office/drawing/2014/main" xmlns="" id="{90DA05F3-CBDE-634F-9090-F52DCACF9CF5}"/>
              </a:ext>
            </a:extLst>
          </p:cNvPr>
          <p:cNvSpPr txBox="1"/>
          <p:nvPr/>
        </p:nvSpPr>
        <p:spPr>
          <a:xfrm>
            <a:off x="3757542" y="1602765"/>
            <a:ext cx="877163" cy="300082"/>
          </a:xfrm>
          <a:prstGeom prst="rect">
            <a:avLst/>
          </a:prstGeom>
          <a:noFill/>
        </p:spPr>
        <p:txBody>
          <a:bodyPr wrap="none" rtlCol="0">
            <a:spAutoFit/>
          </a:bodyPr>
          <a:lstStyle/>
          <a:p>
            <a:r>
              <a:rPr lang="zh-CN" altLang="en-US" dirty="0">
                <a:solidFill>
                  <a:schemeClr val="tx1">
                    <a:lumMod val="75000"/>
                    <a:lumOff val="25000"/>
                  </a:schemeClr>
                </a:solidFill>
                <a:latin typeface="微软雅黑" pitchFamily="34" charset="-122"/>
                <a:ea typeface="微软雅黑" pitchFamily="34" charset="-122"/>
              </a:rPr>
              <a:t>算法原理</a:t>
            </a:r>
          </a:p>
        </p:txBody>
      </p:sp>
      <p:grpSp>
        <p:nvGrpSpPr>
          <p:cNvPr id="5" name="组合 4">
            <a:extLst>
              <a:ext uri="{FF2B5EF4-FFF2-40B4-BE49-F238E27FC236}">
                <a16:creationId xmlns:a16="http://schemas.microsoft.com/office/drawing/2014/main" xmlns="" id="{0966D8CF-6E09-0447-A769-5C7BA2FBF5E2}"/>
              </a:ext>
            </a:extLst>
          </p:cNvPr>
          <p:cNvGrpSpPr/>
          <p:nvPr/>
        </p:nvGrpSpPr>
        <p:grpSpPr>
          <a:xfrm>
            <a:off x="3312872" y="1536039"/>
            <a:ext cx="452678" cy="523220"/>
            <a:chOff x="3530409" y="2047768"/>
            <a:chExt cx="452678" cy="523220"/>
          </a:xfrm>
        </p:grpSpPr>
        <p:sp>
          <p:nvSpPr>
            <p:cNvPr id="6" name="文本框 16">
              <a:extLst>
                <a:ext uri="{FF2B5EF4-FFF2-40B4-BE49-F238E27FC236}">
                  <a16:creationId xmlns:a16="http://schemas.microsoft.com/office/drawing/2014/main" xmlns="" id="{08D65CF6-FF8D-6C46-BCC7-9A823CF11E31}"/>
                </a:ext>
              </a:extLst>
            </p:cNvPr>
            <p:cNvSpPr txBox="1"/>
            <p:nvPr/>
          </p:nvSpPr>
          <p:spPr>
            <a:xfrm>
              <a:off x="3530409" y="2047768"/>
              <a:ext cx="367408" cy="523220"/>
            </a:xfrm>
            <a:prstGeom prst="rect">
              <a:avLst/>
            </a:prstGeom>
            <a:noFill/>
          </p:spPr>
          <p:txBody>
            <a:bodyPr wrap="none" rtlCol="0">
              <a:spAutoFit/>
            </a:bodyPr>
            <a:lstStyle/>
            <a:p>
              <a:pPr algn="ctr"/>
              <a:r>
                <a:rPr lang="en-US" altLang="zh-CN" sz="2800" dirty="0">
                  <a:solidFill>
                    <a:srgbClr val="414455"/>
                  </a:solidFill>
                  <a:ea typeface="微软雅黑" pitchFamily="34" charset="-122"/>
                </a:rPr>
                <a:t>1</a:t>
              </a:r>
              <a:endParaRPr lang="zh-CN" altLang="en-US" sz="2800" dirty="0">
                <a:solidFill>
                  <a:srgbClr val="414455"/>
                </a:solidFill>
                <a:ea typeface="微软雅黑" pitchFamily="34" charset="-122"/>
              </a:endParaRPr>
            </a:p>
          </p:txBody>
        </p:sp>
        <p:cxnSp>
          <p:nvCxnSpPr>
            <p:cNvPr id="7" name="直接连接符 6">
              <a:extLst>
                <a:ext uri="{FF2B5EF4-FFF2-40B4-BE49-F238E27FC236}">
                  <a16:creationId xmlns:a16="http://schemas.microsoft.com/office/drawing/2014/main" xmlns="" id="{46F6577E-F775-794A-8111-531DADA4CBE4}"/>
                </a:ext>
              </a:extLst>
            </p:cNvPr>
            <p:cNvCxnSpPr/>
            <p:nvPr/>
          </p:nvCxnSpPr>
          <p:spPr>
            <a:xfrm flipH="1">
              <a:off x="3736631" y="222740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8" name="文本框 21">
            <a:extLst>
              <a:ext uri="{FF2B5EF4-FFF2-40B4-BE49-F238E27FC236}">
                <a16:creationId xmlns:a16="http://schemas.microsoft.com/office/drawing/2014/main" xmlns="" id="{3CA94330-4401-0547-8D22-4D2E61447D0B}"/>
              </a:ext>
            </a:extLst>
          </p:cNvPr>
          <p:cNvSpPr txBox="1"/>
          <p:nvPr/>
        </p:nvSpPr>
        <p:spPr>
          <a:xfrm>
            <a:off x="3810750" y="3255006"/>
            <a:ext cx="902811" cy="307777"/>
          </a:xfrm>
          <a:prstGeom prst="rect">
            <a:avLst/>
          </a:prstGeom>
          <a:noFill/>
        </p:spPr>
        <p:txBody>
          <a:bodyPr wrap="none" rtlCol="0">
            <a:spAutoFit/>
          </a:bodyPr>
          <a:lstStyle/>
          <a:p>
            <a:r>
              <a:rPr lang="zh-CN" altLang="en-US" sz="1400" dirty="0">
                <a:solidFill>
                  <a:schemeClr val="tx1">
                    <a:lumMod val="75000"/>
                    <a:lumOff val="25000"/>
                  </a:schemeClr>
                </a:solidFill>
                <a:latin typeface="微软雅黑" pitchFamily="34" charset="-122"/>
                <a:ea typeface="微软雅黑" pitchFamily="34" charset="-122"/>
              </a:rPr>
              <a:t>研究应用</a:t>
            </a:r>
          </a:p>
        </p:txBody>
      </p:sp>
      <p:grpSp>
        <p:nvGrpSpPr>
          <p:cNvPr id="9" name="组合 8">
            <a:extLst>
              <a:ext uri="{FF2B5EF4-FFF2-40B4-BE49-F238E27FC236}">
                <a16:creationId xmlns:a16="http://schemas.microsoft.com/office/drawing/2014/main" xmlns="" id="{5C045766-A264-1947-8968-1D91F5495D4F}"/>
              </a:ext>
            </a:extLst>
          </p:cNvPr>
          <p:cNvGrpSpPr/>
          <p:nvPr/>
        </p:nvGrpSpPr>
        <p:grpSpPr>
          <a:xfrm>
            <a:off x="3308806" y="3173721"/>
            <a:ext cx="484013" cy="523220"/>
            <a:chOff x="6068783" y="2057986"/>
            <a:chExt cx="484013" cy="523220"/>
          </a:xfrm>
        </p:grpSpPr>
        <p:sp>
          <p:nvSpPr>
            <p:cNvPr id="10" name="文本框 20">
              <a:extLst>
                <a:ext uri="{FF2B5EF4-FFF2-40B4-BE49-F238E27FC236}">
                  <a16:creationId xmlns:a16="http://schemas.microsoft.com/office/drawing/2014/main" xmlns="" id="{EE16BA86-6657-5943-896D-6C6C9D5F6F43}"/>
                </a:ext>
              </a:extLst>
            </p:cNvPr>
            <p:cNvSpPr txBox="1"/>
            <p:nvPr/>
          </p:nvSpPr>
          <p:spPr>
            <a:xfrm>
              <a:off x="6068783" y="2057986"/>
              <a:ext cx="367408" cy="523220"/>
            </a:xfrm>
            <a:prstGeom prst="rect">
              <a:avLst/>
            </a:prstGeom>
            <a:noFill/>
          </p:spPr>
          <p:txBody>
            <a:bodyPr wrap="none" rtlCol="0">
              <a:spAutoFit/>
            </a:bodyPr>
            <a:lstStyle/>
            <a:p>
              <a:pPr algn="ctr"/>
              <a:r>
                <a:rPr lang="en-US" altLang="zh-CN" sz="2800" dirty="0">
                  <a:solidFill>
                    <a:srgbClr val="414455"/>
                  </a:solidFill>
                  <a:ea typeface="微软雅黑" pitchFamily="34" charset="-122"/>
                </a:rPr>
                <a:t>4</a:t>
              </a:r>
              <a:endParaRPr lang="zh-CN" altLang="en-US" sz="2800" dirty="0">
                <a:solidFill>
                  <a:srgbClr val="414455"/>
                </a:solidFill>
                <a:ea typeface="微软雅黑" pitchFamily="34" charset="-122"/>
              </a:endParaRPr>
            </a:p>
          </p:txBody>
        </p:sp>
        <p:cxnSp>
          <p:nvCxnSpPr>
            <p:cNvPr id="11" name="直接连接符 10">
              <a:extLst>
                <a:ext uri="{FF2B5EF4-FFF2-40B4-BE49-F238E27FC236}">
                  <a16:creationId xmlns:a16="http://schemas.microsoft.com/office/drawing/2014/main" xmlns="" id="{87173D1F-C7A0-D34D-BCF2-645F7183ACFA}"/>
                </a:ext>
              </a:extLst>
            </p:cNvPr>
            <p:cNvCxnSpPr/>
            <p:nvPr/>
          </p:nvCxnSpPr>
          <p:spPr>
            <a:xfrm flipH="1">
              <a:off x="6306340" y="222740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12" name="文本框 24">
            <a:extLst>
              <a:ext uri="{FF2B5EF4-FFF2-40B4-BE49-F238E27FC236}">
                <a16:creationId xmlns:a16="http://schemas.microsoft.com/office/drawing/2014/main" xmlns="" id="{11E07190-CD02-1A49-B47D-538697C8556B}"/>
              </a:ext>
            </a:extLst>
          </p:cNvPr>
          <p:cNvSpPr txBox="1"/>
          <p:nvPr/>
        </p:nvSpPr>
        <p:spPr>
          <a:xfrm>
            <a:off x="3757542" y="2182147"/>
            <a:ext cx="877163" cy="300082"/>
          </a:xfrm>
          <a:prstGeom prst="rect">
            <a:avLst/>
          </a:prstGeom>
          <a:noFill/>
        </p:spPr>
        <p:txBody>
          <a:bodyPr wrap="none" rtlCol="0">
            <a:spAutoFit/>
          </a:bodyPr>
          <a:lstStyle/>
          <a:p>
            <a:r>
              <a:rPr lang="zh-CN" altLang="en-US" dirty="0">
                <a:solidFill>
                  <a:schemeClr val="tx1">
                    <a:lumMod val="75000"/>
                    <a:lumOff val="25000"/>
                  </a:schemeClr>
                </a:solidFill>
                <a:latin typeface="微软雅黑" pitchFamily="34" charset="-122"/>
                <a:ea typeface="微软雅黑" pitchFamily="34" charset="-122"/>
              </a:rPr>
              <a:t>算法流程</a:t>
            </a:r>
          </a:p>
        </p:txBody>
      </p:sp>
      <p:grpSp>
        <p:nvGrpSpPr>
          <p:cNvPr id="13" name="组合 12">
            <a:extLst>
              <a:ext uri="{FF2B5EF4-FFF2-40B4-BE49-F238E27FC236}">
                <a16:creationId xmlns:a16="http://schemas.microsoft.com/office/drawing/2014/main" xmlns="" id="{144C06C7-E256-004C-AD43-B6D730152A1B}"/>
              </a:ext>
            </a:extLst>
          </p:cNvPr>
          <p:cNvGrpSpPr/>
          <p:nvPr/>
        </p:nvGrpSpPr>
        <p:grpSpPr>
          <a:xfrm>
            <a:off x="3312872" y="2115421"/>
            <a:ext cx="452678" cy="523220"/>
            <a:chOff x="3530409" y="2627150"/>
            <a:chExt cx="452678" cy="523220"/>
          </a:xfrm>
        </p:grpSpPr>
        <p:sp>
          <p:nvSpPr>
            <p:cNvPr id="14" name="文本框 23">
              <a:extLst>
                <a:ext uri="{FF2B5EF4-FFF2-40B4-BE49-F238E27FC236}">
                  <a16:creationId xmlns:a16="http://schemas.microsoft.com/office/drawing/2014/main" xmlns="" id="{B8778D4D-B840-6A45-9386-CDF20EB755E5}"/>
                </a:ext>
              </a:extLst>
            </p:cNvPr>
            <p:cNvSpPr txBox="1"/>
            <p:nvPr/>
          </p:nvSpPr>
          <p:spPr>
            <a:xfrm>
              <a:off x="3530409" y="2627150"/>
              <a:ext cx="367408" cy="523220"/>
            </a:xfrm>
            <a:prstGeom prst="rect">
              <a:avLst/>
            </a:prstGeom>
            <a:noFill/>
          </p:spPr>
          <p:txBody>
            <a:bodyPr wrap="none" rtlCol="0">
              <a:spAutoFit/>
            </a:bodyPr>
            <a:lstStyle/>
            <a:p>
              <a:pPr algn="ctr"/>
              <a:r>
                <a:rPr lang="en-US" altLang="zh-CN" sz="2800" dirty="0">
                  <a:solidFill>
                    <a:srgbClr val="414455"/>
                  </a:solidFill>
                  <a:ea typeface="微软雅黑" pitchFamily="34" charset="-122"/>
                </a:rPr>
                <a:t>2</a:t>
              </a:r>
              <a:endParaRPr lang="zh-CN" altLang="en-US" sz="2800" dirty="0">
                <a:solidFill>
                  <a:srgbClr val="414455"/>
                </a:solidFill>
                <a:ea typeface="微软雅黑" pitchFamily="34" charset="-122"/>
              </a:endParaRPr>
            </a:p>
          </p:txBody>
        </p:sp>
        <p:cxnSp>
          <p:nvCxnSpPr>
            <p:cNvPr id="15" name="直接连接符 14">
              <a:extLst>
                <a:ext uri="{FF2B5EF4-FFF2-40B4-BE49-F238E27FC236}">
                  <a16:creationId xmlns:a16="http://schemas.microsoft.com/office/drawing/2014/main" xmlns="" id="{509D7EF3-8F4B-0B4B-80B0-83EABA3B66BF}"/>
                </a:ext>
              </a:extLst>
            </p:cNvPr>
            <p:cNvCxnSpPr/>
            <p:nvPr/>
          </p:nvCxnSpPr>
          <p:spPr>
            <a:xfrm flipH="1">
              <a:off x="3736631" y="280678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16" name="文本框 30">
            <a:extLst>
              <a:ext uri="{FF2B5EF4-FFF2-40B4-BE49-F238E27FC236}">
                <a16:creationId xmlns:a16="http://schemas.microsoft.com/office/drawing/2014/main" xmlns="" id="{DAFC7C3E-05FF-384A-8B4D-48F1801C98F6}"/>
              </a:ext>
            </a:extLst>
          </p:cNvPr>
          <p:cNvSpPr txBox="1"/>
          <p:nvPr/>
        </p:nvSpPr>
        <p:spPr>
          <a:xfrm>
            <a:off x="3757542" y="2755890"/>
            <a:ext cx="1752339" cy="300082"/>
          </a:xfrm>
          <a:prstGeom prst="rect">
            <a:avLst/>
          </a:prstGeom>
          <a:noFill/>
        </p:spPr>
        <p:txBody>
          <a:bodyPr wrap="none" rtlCol="0">
            <a:spAutoFit/>
          </a:bodyPr>
          <a:lstStyle/>
          <a:p>
            <a:r>
              <a:rPr lang="zh-CN" altLang="en-US" dirty="0">
                <a:solidFill>
                  <a:schemeClr val="tx1">
                    <a:lumMod val="75000"/>
                    <a:lumOff val="25000"/>
                  </a:schemeClr>
                </a:solidFill>
                <a:latin typeface="微软雅黑" pitchFamily="34" charset="-122"/>
                <a:ea typeface="微软雅黑" pitchFamily="34" charset="-122"/>
              </a:rPr>
              <a:t>算法的</a:t>
            </a:r>
            <a:r>
              <a:rPr lang="en-US" altLang="zh-CN" dirty="0">
                <a:solidFill>
                  <a:schemeClr val="tx1">
                    <a:lumMod val="75000"/>
                    <a:lumOff val="25000"/>
                  </a:schemeClr>
                </a:solidFill>
                <a:latin typeface="微软雅黑" pitchFamily="34" charset="-122"/>
                <a:ea typeface="微软雅黑" pitchFamily="34" charset="-122"/>
              </a:rPr>
              <a:t>MATLAB</a:t>
            </a:r>
            <a:r>
              <a:rPr lang="zh-CN" altLang="en-US" dirty="0">
                <a:solidFill>
                  <a:schemeClr val="tx1">
                    <a:lumMod val="75000"/>
                    <a:lumOff val="25000"/>
                  </a:schemeClr>
                </a:solidFill>
                <a:latin typeface="微软雅黑" pitchFamily="34" charset="-122"/>
                <a:ea typeface="微软雅黑" pitchFamily="34" charset="-122"/>
              </a:rPr>
              <a:t>代码</a:t>
            </a:r>
          </a:p>
        </p:txBody>
      </p:sp>
      <p:grpSp>
        <p:nvGrpSpPr>
          <p:cNvPr id="17" name="组合 16">
            <a:extLst>
              <a:ext uri="{FF2B5EF4-FFF2-40B4-BE49-F238E27FC236}">
                <a16:creationId xmlns:a16="http://schemas.microsoft.com/office/drawing/2014/main" xmlns="" id="{8F43CB23-4187-E44F-8BBE-AE1C1C611DA1}"/>
              </a:ext>
            </a:extLst>
          </p:cNvPr>
          <p:cNvGrpSpPr/>
          <p:nvPr/>
        </p:nvGrpSpPr>
        <p:grpSpPr>
          <a:xfrm>
            <a:off x="3321837" y="2689164"/>
            <a:ext cx="434748" cy="523220"/>
            <a:chOff x="3548339" y="3200893"/>
            <a:chExt cx="434748" cy="523220"/>
          </a:xfrm>
        </p:grpSpPr>
        <p:sp>
          <p:nvSpPr>
            <p:cNvPr id="18" name="文本框 29">
              <a:extLst>
                <a:ext uri="{FF2B5EF4-FFF2-40B4-BE49-F238E27FC236}">
                  <a16:creationId xmlns:a16="http://schemas.microsoft.com/office/drawing/2014/main" xmlns="" id="{81323183-E0EA-0843-881D-C90DB5675963}"/>
                </a:ext>
              </a:extLst>
            </p:cNvPr>
            <p:cNvSpPr txBox="1"/>
            <p:nvPr/>
          </p:nvSpPr>
          <p:spPr>
            <a:xfrm>
              <a:off x="3548339" y="3200893"/>
              <a:ext cx="367408" cy="523220"/>
            </a:xfrm>
            <a:prstGeom prst="rect">
              <a:avLst/>
            </a:prstGeom>
            <a:noFill/>
          </p:spPr>
          <p:txBody>
            <a:bodyPr wrap="none" rtlCol="0">
              <a:spAutoFit/>
            </a:bodyPr>
            <a:lstStyle/>
            <a:p>
              <a:pPr algn="ctr"/>
              <a:r>
                <a:rPr lang="en-US" altLang="zh-CN" sz="2800" dirty="0">
                  <a:solidFill>
                    <a:srgbClr val="414455"/>
                  </a:solidFill>
                  <a:ea typeface="微软雅黑" pitchFamily="34" charset="-122"/>
                </a:rPr>
                <a:t>3</a:t>
              </a:r>
              <a:endParaRPr lang="zh-CN" altLang="en-US" sz="2800" dirty="0">
                <a:solidFill>
                  <a:srgbClr val="414455"/>
                </a:solidFill>
                <a:ea typeface="微软雅黑" pitchFamily="34" charset="-122"/>
              </a:endParaRPr>
            </a:p>
          </p:txBody>
        </p:sp>
        <p:cxnSp>
          <p:nvCxnSpPr>
            <p:cNvPr id="19" name="直接连接符 22">
              <a:extLst>
                <a:ext uri="{FF2B5EF4-FFF2-40B4-BE49-F238E27FC236}">
                  <a16:creationId xmlns:a16="http://schemas.microsoft.com/office/drawing/2014/main" xmlns="" id="{8EFCF911-AA2C-1C43-B6B6-25F765E731C8}"/>
                </a:ext>
              </a:extLst>
            </p:cNvPr>
            <p:cNvCxnSpPr/>
            <p:nvPr/>
          </p:nvCxnSpPr>
          <p:spPr>
            <a:xfrm flipH="1">
              <a:off x="3736631" y="3380527"/>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20" name="直接连接符 27">
            <a:extLst>
              <a:ext uri="{FF2B5EF4-FFF2-40B4-BE49-F238E27FC236}">
                <a16:creationId xmlns:a16="http://schemas.microsoft.com/office/drawing/2014/main" xmlns="" id="{D9CB2163-88F1-7045-8BAD-FC149F00F7B9}"/>
              </a:ext>
            </a:extLst>
          </p:cNvPr>
          <p:cNvCxnSpPr/>
          <p:nvPr/>
        </p:nvCxnSpPr>
        <p:spPr>
          <a:xfrm rot="5400000">
            <a:off x="2174257" y="2580666"/>
            <a:ext cx="2210043" cy="163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8078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750"/>
                                        <p:tgtEl>
                                          <p:spTgt spid="2"/>
                                        </p:tgtEl>
                                      </p:cBhvr>
                                    </p:animEffect>
                                  </p:childTnLst>
                                </p:cTn>
                              </p:par>
                            </p:childTnLst>
                          </p:cTn>
                        </p:par>
                        <p:par>
                          <p:cTn id="11" fill="hold">
                            <p:stCondLst>
                              <p:cond delay="750"/>
                            </p:stCondLst>
                            <p:childTnLst>
                              <p:par>
                                <p:cTn id="12" presetID="2" presetClass="entr" presetSubtype="1"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500" fill="hold"/>
                                        <p:tgtEl>
                                          <p:spTgt spid="20"/>
                                        </p:tgtEl>
                                        <p:attrNameLst>
                                          <p:attrName>ppt_x</p:attrName>
                                        </p:attrNameLst>
                                      </p:cBhvr>
                                      <p:tavLst>
                                        <p:tav tm="0">
                                          <p:val>
                                            <p:strVal val="#ppt_x"/>
                                          </p:val>
                                        </p:tav>
                                        <p:tav tm="100000">
                                          <p:val>
                                            <p:strVal val="#ppt_x"/>
                                          </p:val>
                                        </p:tav>
                                      </p:tavLst>
                                    </p:anim>
                                    <p:anim calcmode="lin" valueType="num">
                                      <p:cBhvr additive="base">
                                        <p:cTn id="15" dur="500" fill="hold"/>
                                        <p:tgtEl>
                                          <p:spTgt spid="20"/>
                                        </p:tgtEl>
                                        <p:attrNameLst>
                                          <p:attrName>ppt_y</p:attrName>
                                        </p:attrNameLst>
                                      </p:cBhvr>
                                      <p:tavLst>
                                        <p:tav tm="0">
                                          <p:val>
                                            <p:strVal val="0-#ppt_h/2"/>
                                          </p:val>
                                        </p:tav>
                                        <p:tav tm="100000">
                                          <p:val>
                                            <p:strVal val="#ppt_y"/>
                                          </p:val>
                                        </p:tav>
                                      </p:tavLst>
                                    </p:anim>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par>
                                <p:cTn id="20" presetID="56" presetClass="path" presetSubtype="0" accel="50000" decel="50000" fill="hold" nodeType="withEffect">
                                  <p:stCondLst>
                                    <p:cond delay="0"/>
                                  </p:stCondLst>
                                  <p:childTnLst>
                                    <p:animMotion origin="layout" path="M -0.03733 0.04136 L 8.33333E-7 -2.71605E-6 " pathEditMode="relative" rAng="0" ptsTypes="AA">
                                      <p:cBhvr>
                                        <p:cTn id="21" dur="700" fill="hold"/>
                                        <p:tgtEl>
                                          <p:spTgt spid="5"/>
                                        </p:tgtEl>
                                        <p:attrNameLst>
                                          <p:attrName>ppt_x</p:attrName>
                                          <p:attrName>ppt_y</p:attrName>
                                        </p:attrNameLst>
                                      </p:cBhvr>
                                      <p:rCtr x="1858" y="-2068"/>
                                    </p:animMotion>
                                  </p:childTnLst>
                                </p:cTn>
                              </p:par>
                              <p:par>
                                <p:cTn id="22" presetID="22" presetClass="entr" presetSubtype="8" fill="hold" grpId="0" nodeType="withEffect">
                                  <p:stCondLst>
                                    <p:cond delay="25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par>
                                <p:cTn id="25" presetID="10" presetClass="entr" presetSubtype="0" fill="hold" nodeType="withEffect">
                                  <p:stCondLst>
                                    <p:cond delay="25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childTnLst>
                                </p:cTn>
                              </p:par>
                              <p:par>
                                <p:cTn id="28" presetID="56" presetClass="path" presetSubtype="0" accel="50000" decel="50000" fill="hold" nodeType="withEffect">
                                  <p:stCondLst>
                                    <p:cond delay="250"/>
                                  </p:stCondLst>
                                  <p:childTnLst>
                                    <p:animMotion origin="layout" path="M -0.03733 0.04105 L 8.33333E-7 2.96296E-6 " pathEditMode="relative" rAng="0" ptsTypes="AA">
                                      <p:cBhvr>
                                        <p:cTn id="29" dur="700" fill="hold"/>
                                        <p:tgtEl>
                                          <p:spTgt spid="13"/>
                                        </p:tgtEl>
                                        <p:attrNameLst>
                                          <p:attrName>ppt_x</p:attrName>
                                          <p:attrName>ppt_y</p:attrName>
                                        </p:attrNameLst>
                                      </p:cBhvr>
                                      <p:rCtr x="1858" y="-2068"/>
                                    </p:animMotion>
                                  </p:childTnLst>
                                </p:cTn>
                              </p:par>
                              <p:par>
                                <p:cTn id="30" presetID="22" presetClass="entr" presetSubtype="8" fill="hold" grpId="0" nodeType="withEffect">
                                  <p:stCondLst>
                                    <p:cond delay="50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par>
                                <p:cTn id="33" presetID="10" presetClass="entr" presetSubtype="0" fill="hold" nodeType="withEffect">
                                  <p:stCondLst>
                                    <p:cond delay="50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childTnLst>
                                </p:cTn>
                              </p:par>
                              <p:par>
                                <p:cTn id="36" presetID="56" presetClass="path" presetSubtype="0" accel="50000" decel="50000" fill="hold" nodeType="withEffect">
                                  <p:stCondLst>
                                    <p:cond delay="500"/>
                                  </p:stCondLst>
                                  <p:childTnLst>
                                    <p:animMotion origin="layout" path="M -0.03733 0.04104 L 8.33333E-7 4.5679E-6 " pathEditMode="relative" rAng="0" ptsTypes="AA">
                                      <p:cBhvr>
                                        <p:cTn id="37" dur="700" fill="hold"/>
                                        <p:tgtEl>
                                          <p:spTgt spid="17"/>
                                        </p:tgtEl>
                                        <p:attrNameLst>
                                          <p:attrName>ppt_x</p:attrName>
                                          <p:attrName>ppt_y</p:attrName>
                                        </p:attrNameLst>
                                      </p:cBhvr>
                                      <p:rCtr x="1858" y="-2068"/>
                                    </p:animMotion>
                                  </p:childTnLst>
                                </p:cTn>
                              </p:par>
                              <p:par>
                                <p:cTn id="38" presetID="22" presetClass="entr" presetSubtype="8" fill="hold" grpId="0" nodeType="withEffect">
                                  <p:stCondLst>
                                    <p:cond delay="75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par>
                                <p:cTn id="41" presetID="10" presetClass="entr" presetSubtype="0" fill="hold" nodeType="withEffect">
                                  <p:stCondLst>
                                    <p:cond delay="100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childTnLst>
                                </p:cTn>
                              </p:par>
                              <p:par>
                                <p:cTn id="44" presetID="56" presetClass="path" presetSubtype="0" accel="50000" decel="50000" fill="hold" nodeType="withEffect">
                                  <p:stCondLst>
                                    <p:cond delay="1000"/>
                                  </p:stCondLst>
                                  <p:childTnLst>
                                    <p:animMotion origin="layout" path="M -0.03732 0.04136 L -4.44444E-6 -1.23457E-6 " pathEditMode="relative" rAng="0" ptsTypes="AA">
                                      <p:cBhvr>
                                        <p:cTn id="45" dur="700" fill="hold"/>
                                        <p:tgtEl>
                                          <p:spTgt spid="9"/>
                                        </p:tgtEl>
                                        <p:attrNameLst>
                                          <p:attrName>ppt_x</p:attrName>
                                          <p:attrName>ppt_y</p:attrName>
                                        </p:attrNameLst>
                                      </p:cBhvr>
                                      <p:rCtr x="1858" y="-2068"/>
                                    </p:animMotion>
                                  </p:childTnLst>
                                </p:cTn>
                              </p:par>
                              <p:par>
                                <p:cTn id="46" presetID="22" presetClass="entr" presetSubtype="8" fill="hold" grpId="0" nodeType="withEffect">
                                  <p:stCondLst>
                                    <p:cond delay="125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8" grpId="0"/>
      <p:bldP spid="12"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6"/>
          <p:cNvGrpSpPr/>
          <p:nvPr/>
        </p:nvGrpSpPr>
        <p:grpSpPr>
          <a:xfrm>
            <a:off x="827584" y="934658"/>
            <a:ext cx="7495412" cy="749732"/>
            <a:chOff x="2954339" y="1279908"/>
            <a:chExt cx="7162269" cy="705767"/>
          </a:xfrm>
        </p:grpSpPr>
        <p:sp>
          <p:nvSpPr>
            <p:cNvPr id="18" name="矩形 17"/>
            <p:cNvSpPr>
              <a:spLocks noChangeArrowheads="1"/>
            </p:cNvSpPr>
            <p:nvPr/>
          </p:nvSpPr>
          <p:spPr bwMode="auto">
            <a:xfrm>
              <a:off x="2954339" y="1694800"/>
              <a:ext cx="7162269" cy="29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　</a:t>
              </a:r>
              <a:endParaRPr lang="en-US" altLang="zh-CN" sz="1200" dirty="0">
                <a:solidFill>
                  <a:sysClr val="windowText" lastClr="000000"/>
                </a:solidFill>
                <a:latin typeface="微软雅黑" pitchFamily="34" charset="-122"/>
                <a:ea typeface="微软雅黑" pitchFamily="34" charset="-122"/>
              </a:endParaRPr>
            </a:p>
          </p:txBody>
        </p:sp>
        <p:sp>
          <p:nvSpPr>
            <p:cNvPr id="19" name="矩形 18"/>
            <p:cNvSpPr/>
            <p:nvPr/>
          </p:nvSpPr>
          <p:spPr>
            <a:xfrm>
              <a:off x="2963100" y="1279908"/>
              <a:ext cx="176520" cy="434593"/>
            </a:xfrm>
            <a:prstGeom prst="rect">
              <a:avLst/>
            </a:prstGeom>
          </p:spPr>
          <p:txBody>
            <a:bodyPr wrap="none">
              <a:spAutoFit/>
            </a:bodyPr>
            <a:lstStyle/>
            <a:p>
              <a:endParaRPr lang="zh-CN" altLang="en-US" sz="2400" dirty="0">
                <a:latin typeface="微软雅黑" pitchFamily="34" charset="-122"/>
                <a:ea typeface="微软雅黑" pitchFamily="34" charset="-122"/>
              </a:endParaRPr>
            </a:p>
          </p:txBody>
        </p:sp>
      </p:grpSp>
      <p:sp>
        <p:nvSpPr>
          <p:cNvPr id="22" name="矩形 21"/>
          <p:cNvSpPr/>
          <p:nvPr/>
        </p:nvSpPr>
        <p:spPr>
          <a:xfrm>
            <a:off x="4021748" y="3416752"/>
            <a:ext cx="242374" cy="323165"/>
          </a:xfrm>
          <a:prstGeom prst="rect">
            <a:avLst/>
          </a:prstGeom>
        </p:spPr>
        <p:txBody>
          <a:bodyPr wrap="none">
            <a:spAutoFit/>
          </a:bodyPr>
          <a:lstStyle/>
          <a:p>
            <a:r>
              <a:rPr lang="en-US" altLang="zh-CN" sz="1500" dirty="0">
                <a:solidFill>
                  <a:schemeClr val="bg1"/>
                </a:solidFill>
                <a:latin typeface="微软雅黑" pitchFamily="34" charset="-122"/>
                <a:ea typeface="微软雅黑" pitchFamily="34" charset="-122"/>
              </a:rPr>
              <a:t> </a:t>
            </a:r>
            <a:endParaRPr lang="zh-CN" altLang="en-US" sz="1500" dirty="0">
              <a:solidFill>
                <a:schemeClr val="bg1"/>
              </a:solidFill>
              <a:latin typeface="微软雅黑" pitchFamily="34" charset="-122"/>
              <a:ea typeface="微软雅黑" pitchFamily="34" charset="-122"/>
            </a:endParaRPr>
          </a:p>
        </p:txBody>
      </p:sp>
      <p:sp>
        <p:nvSpPr>
          <p:cNvPr id="20" name="矩形 19"/>
          <p:cNvSpPr/>
          <p:nvPr/>
        </p:nvSpPr>
        <p:spPr>
          <a:xfrm>
            <a:off x="4760127" y="603416"/>
            <a:ext cx="4383873" cy="4111447"/>
          </a:xfrm>
          <a:prstGeom prst="rect">
            <a:avLst/>
          </a:prstGeom>
        </p:spPr>
        <p:txBody>
          <a:bodyPr wrap="square">
            <a:spAutoFit/>
          </a:bodyPr>
          <a:lstStyle/>
          <a:p>
            <a:pPr>
              <a:lnSpc>
                <a:spcPct val="150000"/>
              </a:lnSpc>
            </a:pPr>
            <a:r>
              <a:rPr lang="zh-CN" altLang="en-US" sz="1600" dirty="0">
                <a:solidFill>
                  <a:sysClr val="windowText" lastClr="000000"/>
                </a:solidFill>
                <a:latin typeface="微软雅黑" pitchFamily="34" charset="-122"/>
                <a:ea typeface="微软雅黑" pitchFamily="34" charset="-122"/>
              </a:rPr>
              <a:t>　    由于遗传算法在模仿人类智能信息处理方面还存在严重不足，导致国内外研究者力图将生命科学中的免疫概念引入到工程实践领域，通过相关的知识与理论，构建新的智能搜索算法，从而来提高算法的整体性能。为了实现上述目标，研究人员将免疫概念及其理论应用于遗传算法，在保留原算法优良特性的前提下，力图有选择、有目的地利用待求问题中的一些特征信息或知识来抑制其优化过程中出现的退化现象，这种在遗传算法基础上诞生的新智能算法称为免疫算法（</a:t>
            </a:r>
            <a:r>
              <a:rPr lang="en-US" altLang="zh-CN" sz="1600" dirty="0">
                <a:solidFill>
                  <a:sysClr val="windowText" lastClr="000000"/>
                </a:solidFill>
                <a:latin typeface="微软雅黑" pitchFamily="34" charset="-122"/>
                <a:ea typeface="微软雅黑" pitchFamily="34" charset="-122"/>
              </a:rPr>
              <a:t>Immune Algorithm</a:t>
            </a:r>
            <a:r>
              <a:rPr lang="zh-CN" altLang="en-US" sz="1600" dirty="0">
                <a:solidFill>
                  <a:sysClr val="windowText" lastClr="000000"/>
                </a:solidFill>
                <a:latin typeface="微软雅黑" pitchFamily="34" charset="-122"/>
                <a:ea typeface="微软雅黑" pitchFamily="34" charset="-122"/>
              </a:rPr>
              <a:t>）</a:t>
            </a:r>
            <a:endParaRPr lang="en-US" altLang="zh-CN" sz="1600" dirty="0">
              <a:solidFill>
                <a:sysClr val="windowText" lastClr="000000"/>
              </a:solidFill>
              <a:latin typeface="微软雅黑" pitchFamily="34" charset="-122"/>
              <a:ea typeface="微软雅黑" pitchFamily="34" charset="-122"/>
            </a:endParaRPr>
          </a:p>
        </p:txBody>
      </p:sp>
      <p:pic>
        <p:nvPicPr>
          <p:cNvPr id="4" name="图片 3">
            <a:extLst>
              <a:ext uri="{FF2B5EF4-FFF2-40B4-BE49-F238E27FC236}">
                <a16:creationId xmlns:a16="http://schemas.microsoft.com/office/drawing/2014/main" xmlns="" id="{A10D04E8-919D-0C4E-8390-9D0079B6B3C5}"/>
              </a:ext>
            </a:extLst>
          </p:cNvPr>
          <p:cNvPicPr>
            <a:picLocks noChangeAspect="1"/>
          </p:cNvPicPr>
          <p:nvPr/>
        </p:nvPicPr>
        <p:blipFill rotWithShape="1">
          <a:blip r:embed="rId3"/>
          <a:srcRect l="9322" t="820" r="9695" b="5219"/>
          <a:stretch/>
        </p:blipFill>
        <p:spPr>
          <a:xfrm>
            <a:off x="115747" y="1095911"/>
            <a:ext cx="4548851" cy="3126459"/>
          </a:xfrm>
          <a:prstGeom prst="rect">
            <a:avLst/>
          </a:prstGeom>
        </p:spPr>
      </p:pic>
    </p:spTree>
    <p:extLst>
      <p:ext uri="{BB962C8B-B14F-4D97-AF65-F5344CB8AC3E}">
        <p14:creationId xmlns:p14="http://schemas.microsoft.com/office/powerpoint/2010/main" xmlns="" val="1323510069"/>
      </p:ext>
    </p:extLst>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checkerboard(across)">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3CF43C2C-4EF8-C146-96C8-8167359E3DD6}"/>
              </a:ext>
            </a:extLst>
          </p:cNvPr>
          <p:cNvSpPr/>
          <p:nvPr/>
        </p:nvSpPr>
        <p:spPr>
          <a:xfrm>
            <a:off x="5127584" y="785999"/>
            <a:ext cx="3738623" cy="3746282"/>
          </a:xfrm>
          <a:prstGeom prst="rect">
            <a:avLst/>
          </a:prstGeom>
        </p:spPr>
        <p:txBody>
          <a:bodyPr wrap="square">
            <a:spAutoFit/>
          </a:bodyPr>
          <a:lstStyle/>
          <a:p>
            <a:pPr indent="457200">
              <a:lnSpc>
                <a:spcPct val="150000"/>
              </a:lnSpc>
            </a:pPr>
            <a:r>
              <a:rPr lang="zh-CN" altLang="en-US" sz="1600" dirty="0"/>
              <a:t>基本免疫算法基于生物免疫系统基本机制，模仿了人体的免疫系统。基本免疫算法从体细胞理论和网络理论得到启发，实现了类似于生物免疫系统的抗原识别、细胞分化、记忆和自我调节的功能。如果将免疫算法与求解优化问题的一般搜索方法相比较，那么抗原、抗体、抗原和抗体之间的亲和性分别对应于优化问题的目标函数、优化解、解与目标函数的匹配程度。</a:t>
            </a:r>
          </a:p>
        </p:txBody>
      </p:sp>
      <p:pic>
        <p:nvPicPr>
          <p:cNvPr id="4" name="图片 3">
            <a:extLst>
              <a:ext uri="{FF2B5EF4-FFF2-40B4-BE49-F238E27FC236}">
                <a16:creationId xmlns:a16="http://schemas.microsoft.com/office/drawing/2014/main" xmlns="" id="{8C339147-F4B3-B240-8084-38EF61E5EEB4}"/>
              </a:ext>
            </a:extLst>
          </p:cNvPr>
          <p:cNvPicPr>
            <a:picLocks noChangeAspect="1"/>
          </p:cNvPicPr>
          <p:nvPr/>
        </p:nvPicPr>
        <p:blipFill rotWithShape="1">
          <a:blip r:embed="rId2"/>
          <a:srcRect l="9322" t="820" r="9695" b="5219"/>
          <a:stretch/>
        </p:blipFill>
        <p:spPr>
          <a:xfrm>
            <a:off x="115747" y="1095911"/>
            <a:ext cx="4548851" cy="3126459"/>
          </a:xfrm>
          <a:prstGeom prst="rect">
            <a:avLst/>
          </a:prstGeom>
        </p:spPr>
      </p:pic>
    </p:spTree>
    <p:extLst>
      <p:ext uri="{BB962C8B-B14F-4D97-AF65-F5344CB8AC3E}">
        <p14:creationId xmlns:p14="http://schemas.microsoft.com/office/powerpoint/2010/main" xmlns="" val="375187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378247AF-EC06-304D-864F-7066BC70C24D}"/>
              </a:ext>
            </a:extLst>
          </p:cNvPr>
          <p:cNvSpPr/>
          <p:nvPr/>
        </p:nvSpPr>
        <p:spPr>
          <a:xfrm>
            <a:off x="2934030" y="705563"/>
            <a:ext cx="6209970" cy="4260077"/>
          </a:xfrm>
          <a:prstGeom prst="rect">
            <a:avLst/>
          </a:prstGeom>
        </p:spPr>
        <p:txBody>
          <a:bodyPr wrap="square">
            <a:spAutoFit/>
          </a:bodyPr>
          <a:lstStyle/>
          <a:p>
            <a:pPr>
              <a:lnSpc>
                <a:spcPct val="150000"/>
              </a:lnSpc>
            </a:pPr>
            <a:r>
              <a:rPr lang="en-US" altLang="zh-CN" sz="1400" dirty="0"/>
              <a:t>(1)</a:t>
            </a:r>
            <a:r>
              <a:rPr lang="zh-CN" altLang="en-US" sz="1400" b="1" dirty="0"/>
              <a:t>抗原识别。</a:t>
            </a:r>
            <a:r>
              <a:rPr lang="zh-CN" altLang="en-US" sz="1400" dirty="0"/>
              <a:t>目标函数和约束条件的描述。</a:t>
            </a:r>
            <a:endParaRPr lang="en-US" altLang="zh-CN" sz="1400" b="1" dirty="0"/>
          </a:p>
          <a:p>
            <a:pPr>
              <a:lnSpc>
                <a:spcPct val="150000"/>
              </a:lnSpc>
            </a:pPr>
            <a:r>
              <a:rPr lang="en-US" altLang="zh-CN" sz="1400" dirty="0"/>
              <a:t>(2)</a:t>
            </a:r>
            <a:r>
              <a:rPr lang="zh-CN" altLang="en-US" sz="1400" b="1" dirty="0"/>
              <a:t>产生初始抗体群</a:t>
            </a:r>
            <a:r>
              <a:rPr lang="zh-Hans" altLang="en-US" sz="1400" b="1" dirty="0"/>
              <a:t>。</a:t>
            </a:r>
            <a:r>
              <a:rPr lang="zh-CN" altLang="en-US" sz="1400" dirty="0"/>
              <a:t>通过编码把问题的可行解表示成解空间中的抗体，在解的空间内随机产生一个初始种群。</a:t>
            </a:r>
            <a:endParaRPr lang="en-US" altLang="zh-CN" sz="1400" dirty="0"/>
          </a:p>
          <a:p>
            <a:pPr>
              <a:lnSpc>
                <a:spcPct val="150000"/>
              </a:lnSpc>
            </a:pPr>
            <a:r>
              <a:rPr lang="en-US" altLang="zh-CN" sz="1400" dirty="0"/>
              <a:t>(3)</a:t>
            </a:r>
            <a:r>
              <a:rPr lang="zh-CN" altLang="en-US" sz="1400" dirty="0"/>
              <a:t>对种群中的每一个可行解进行</a:t>
            </a:r>
            <a:r>
              <a:rPr lang="zh-CN" altLang="en-US" sz="1400" b="1" dirty="0"/>
              <a:t>亲和度评价</a:t>
            </a:r>
            <a:r>
              <a:rPr lang="zh-CN" altLang="en-US" sz="1400" dirty="0"/>
              <a:t>。</a:t>
            </a:r>
          </a:p>
          <a:p>
            <a:pPr>
              <a:lnSpc>
                <a:spcPct val="150000"/>
              </a:lnSpc>
            </a:pPr>
            <a:r>
              <a:rPr lang="en-US" altLang="zh-CN" sz="1400" dirty="0"/>
              <a:t>(</a:t>
            </a:r>
            <a:r>
              <a:rPr lang="en-US" altLang="zh-Hans" sz="1400" dirty="0"/>
              <a:t>4</a:t>
            </a:r>
            <a:r>
              <a:rPr lang="en-US" altLang="zh-CN" sz="1400" dirty="0"/>
              <a:t>)</a:t>
            </a:r>
            <a:r>
              <a:rPr lang="zh-CN" altLang="en-US" sz="1400" b="1" dirty="0"/>
              <a:t>进行免疫处理。</a:t>
            </a:r>
            <a:r>
              <a:rPr lang="zh-CN" altLang="en-US" sz="1400" dirty="0"/>
              <a:t>包括免疫选择、克隆、变异和克隆抑制。</a:t>
            </a:r>
            <a:endParaRPr lang="en-US" altLang="zh-CN" sz="1400" dirty="0"/>
          </a:p>
          <a:p>
            <a:pPr>
              <a:lnSpc>
                <a:spcPct val="150000"/>
              </a:lnSpc>
            </a:pPr>
            <a:r>
              <a:rPr lang="zh-Hans" altLang="en-US" sz="1400" b="1" dirty="0"/>
              <a:t>     </a:t>
            </a:r>
            <a:r>
              <a:rPr lang="zh-CN" altLang="en-US" sz="1400" b="1" dirty="0"/>
              <a:t>免疫选择</a:t>
            </a:r>
            <a:r>
              <a:rPr lang="en-US" altLang="zh-CN" sz="1400" dirty="0"/>
              <a:t>:</a:t>
            </a:r>
            <a:r>
              <a:rPr lang="zh-CN" altLang="en-US" sz="1400" dirty="0"/>
              <a:t>根据种群中抗体的亲和度计算结果选择优质抗体；</a:t>
            </a:r>
          </a:p>
          <a:p>
            <a:pPr>
              <a:lnSpc>
                <a:spcPct val="150000"/>
              </a:lnSpc>
            </a:pPr>
            <a:r>
              <a:rPr lang="zh-CN" altLang="en-US" sz="1400" dirty="0"/>
              <a:t>     </a:t>
            </a:r>
            <a:r>
              <a:rPr lang="zh-CN" altLang="en-US" sz="1400" b="1" dirty="0"/>
              <a:t>克隆</a:t>
            </a:r>
            <a:r>
              <a:rPr lang="en-US" altLang="zh-CN" sz="1400" dirty="0"/>
              <a:t>:</a:t>
            </a:r>
            <a:r>
              <a:rPr lang="zh-CN" altLang="en-US" sz="1400" dirty="0"/>
              <a:t>对活化的抗体进行克隆复制，得到若干副本；</a:t>
            </a:r>
          </a:p>
          <a:p>
            <a:pPr>
              <a:lnSpc>
                <a:spcPct val="150000"/>
              </a:lnSpc>
            </a:pPr>
            <a:r>
              <a:rPr lang="zh-CN" altLang="en-US" sz="1400" dirty="0"/>
              <a:t>     </a:t>
            </a:r>
            <a:r>
              <a:rPr lang="zh-CN" altLang="en-US" sz="1400" b="1" dirty="0"/>
              <a:t>变异</a:t>
            </a:r>
            <a:r>
              <a:rPr lang="en-US" altLang="zh-CN" sz="1400" dirty="0"/>
              <a:t>:</a:t>
            </a:r>
            <a:r>
              <a:rPr lang="zh-CN" altLang="en-US" sz="1400" dirty="0"/>
              <a:t>对克隆得到的副本进行变异操作，使其发生亲和度突变；</a:t>
            </a:r>
          </a:p>
          <a:p>
            <a:pPr>
              <a:lnSpc>
                <a:spcPct val="150000"/>
              </a:lnSpc>
            </a:pPr>
            <a:r>
              <a:rPr lang="zh-CN" altLang="en-US" sz="1400" dirty="0"/>
              <a:t>     </a:t>
            </a:r>
            <a:r>
              <a:rPr lang="zh-CN" altLang="en-US" sz="1400" b="1" dirty="0"/>
              <a:t>克隆抑制</a:t>
            </a:r>
            <a:r>
              <a:rPr lang="en-US" altLang="zh-CN" sz="1400" dirty="0"/>
              <a:t>:</a:t>
            </a:r>
            <a:r>
              <a:rPr lang="zh-CN" altLang="en-US" sz="1400" dirty="0"/>
              <a:t>对变异结果进行再选择，抑制亲和度低的抗体，保留亲和度高的变 异结果。</a:t>
            </a:r>
            <a:endParaRPr lang="en-US" altLang="zh-CN" sz="1400" dirty="0"/>
          </a:p>
          <a:p>
            <a:pPr>
              <a:lnSpc>
                <a:spcPct val="150000"/>
              </a:lnSpc>
            </a:pPr>
            <a:r>
              <a:rPr lang="en-US" altLang="zh-CN" sz="1400" dirty="0"/>
              <a:t>(</a:t>
            </a:r>
            <a:r>
              <a:rPr lang="en-US" altLang="zh-Hans" sz="1400" dirty="0"/>
              <a:t>5</a:t>
            </a:r>
            <a:r>
              <a:rPr lang="en-US" altLang="zh-CN" sz="1400" dirty="0"/>
              <a:t>)</a:t>
            </a:r>
            <a:r>
              <a:rPr lang="zh-CN" altLang="en-US" sz="1400" b="1" dirty="0"/>
              <a:t>产生记忆细胞</a:t>
            </a:r>
            <a:r>
              <a:rPr lang="zh-CN" altLang="en-US" sz="1400" dirty="0"/>
              <a:t>。按亲和度高低排序，取亲和度较高的个体构成记忆细胞库。</a:t>
            </a:r>
            <a:endParaRPr lang="en-US" altLang="zh-CN" sz="1400" dirty="0"/>
          </a:p>
          <a:p>
            <a:pPr>
              <a:lnSpc>
                <a:spcPct val="150000"/>
              </a:lnSpc>
            </a:pPr>
            <a:r>
              <a:rPr lang="en-US" altLang="zh-CN" sz="1400" dirty="0"/>
              <a:t>(</a:t>
            </a:r>
            <a:r>
              <a:rPr lang="en-US" altLang="zh-Hans" sz="1400" dirty="0"/>
              <a:t>6</a:t>
            </a:r>
            <a:r>
              <a:rPr lang="en-US" altLang="zh-CN" sz="1400" dirty="0"/>
              <a:t>)</a:t>
            </a:r>
            <a:r>
              <a:rPr lang="zh-CN" altLang="en-US" sz="1400" b="1" dirty="0"/>
              <a:t>种群刷新。</a:t>
            </a:r>
            <a:r>
              <a:rPr lang="zh-CN" altLang="en-US" sz="1400" dirty="0"/>
              <a:t>以随机生成的新抗体替代种群中亲和度较低的抗体。</a:t>
            </a:r>
            <a:endParaRPr lang="en-US" altLang="zh-CN" sz="1400" dirty="0"/>
          </a:p>
          <a:p>
            <a:pPr>
              <a:lnSpc>
                <a:spcPct val="150000"/>
              </a:lnSpc>
            </a:pPr>
            <a:r>
              <a:rPr lang="en-US" altLang="zh-CN" sz="1400" dirty="0"/>
              <a:t>(</a:t>
            </a:r>
            <a:r>
              <a:rPr lang="en-US" altLang="zh-Hans" sz="1400" dirty="0"/>
              <a:t>7</a:t>
            </a:r>
            <a:r>
              <a:rPr lang="en-US" altLang="zh-CN" sz="1400" dirty="0"/>
              <a:t>)</a:t>
            </a:r>
            <a:r>
              <a:rPr lang="zh-CN" altLang="en-US" sz="1400" b="1" dirty="0"/>
              <a:t>终止条件判断</a:t>
            </a:r>
            <a:r>
              <a:rPr lang="zh-Hans" altLang="en-US" sz="1400" b="1" dirty="0"/>
              <a:t>。</a:t>
            </a:r>
            <a:r>
              <a:rPr lang="zh-CN" altLang="en-US" sz="1400" dirty="0"/>
              <a:t>找到最优解或达到最大迭代次数。</a:t>
            </a:r>
            <a:endParaRPr lang="en-US" altLang="zh-CN" sz="1400" dirty="0"/>
          </a:p>
        </p:txBody>
      </p:sp>
      <p:sp>
        <p:nvSpPr>
          <p:cNvPr id="6" name="Rectangle 4">
            <a:extLst>
              <a:ext uri="{FF2B5EF4-FFF2-40B4-BE49-F238E27FC236}">
                <a16:creationId xmlns:a16="http://schemas.microsoft.com/office/drawing/2014/main" xmlns="" id="{B5E7717E-C092-724F-B2D6-87D05D231425}"/>
              </a:ext>
            </a:extLst>
          </p:cNvPr>
          <p:cNvSpPr>
            <a:spLocks noChangeArrowheads="1"/>
          </p:cNvSpPr>
          <p:nvPr/>
        </p:nvSpPr>
        <p:spPr bwMode="auto">
          <a:xfrm>
            <a:off x="898497" y="596347"/>
            <a:ext cx="12397457"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xmlns="" id="{13663AF1-5A4E-4747-BB59-547CB6CCE480}"/>
              </a:ext>
            </a:extLst>
          </p:cNvPr>
          <p:cNvGraphicFramePr>
            <a:graphicFrameLocks noChangeAspect="1"/>
          </p:cNvGraphicFramePr>
          <p:nvPr>
            <p:extLst>
              <p:ext uri="{D42A27DB-BD31-4B8C-83A1-F6EECF244321}">
                <p14:modId xmlns:p14="http://schemas.microsoft.com/office/powerpoint/2010/main" xmlns="" val="1489849767"/>
              </p:ext>
            </p:extLst>
          </p:nvPr>
        </p:nvGraphicFramePr>
        <p:xfrm>
          <a:off x="193638" y="642066"/>
          <a:ext cx="2740392" cy="4501434"/>
        </p:xfrm>
        <a:graphic>
          <a:graphicData uri="http://schemas.openxmlformats.org/presentationml/2006/ole">
            <p:oleObj spid="_x0000_s1046" r:id="rId3" imgW="2625471" imgH="5236654" progId="">
              <p:embed/>
            </p:oleObj>
          </a:graphicData>
        </a:graphic>
      </p:graphicFrame>
    </p:spTree>
    <p:extLst>
      <p:ext uri="{BB962C8B-B14F-4D97-AF65-F5344CB8AC3E}">
        <p14:creationId xmlns:p14="http://schemas.microsoft.com/office/powerpoint/2010/main" xmlns="" val="418493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2357726" y="1056286"/>
            <a:ext cx="5207844" cy="3329037"/>
            <a:chOff x="2131815" y="1120832"/>
            <a:chExt cx="5207844" cy="3329037"/>
          </a:xfrm>
        </p:grpSpPr>
        <p:grpSp>
          <p:nvGrpSpPr>
            <p:cNvPr id="2" name="网线"/>
            <p:cNvGrpSpPr>
              <a:grpSpLocks/>
            </p:cNvGrpSpPr>
            <p:nvPr/>
          </p:nvGrpSpPr>
          <p:grpSpPr bwMode="auto">
            <a:xfrm>
              <a:off x="2131815" y="1120832"/>
              <a:ext cx="3163922" cy="3329037"/>
              <a:chOff x="1937437" y="1332541"/>
              <a:chExt cx="3986578" cy="4192919"/>
            </a:xfrm>
          </p:grpSpPr>
          <p:sp>
            <p:nvSpPr>
              <p:cNvPr id="16" name="Line 16"/>
              <p:cNvSpPr>
                <a:spLocks noChangeShapeType="1"/>
              </p:cNvSpPr>
              <p:nvPr/>
            </p:nvSpPr>
            <p:spPr bwMode="gray">
              <a:xfrm>
                <a:off x="1937437" y="3430588"/>
                <a:ext cx="3986578" cy="0"/>
              </a:xfrm>
              <a:prstGeom prst="line">
                <a:avLst/>
              </a:prstGeom>
              <a:noFill/>
              <a:ln w="28575">
                <a:solidFill>
                  <a:srgbClr val="808080">
                    <a:alpha val="50000"/>
                  </a:srgbClr>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sp>
            <p:nvSpPr>
              <p:cNvPr id="17" name="Line 17"/>
              <p:cNvSpPr>
                <a:spLocks noChangeShapeType="1"/>
              </p:cNvSpPr>
              <p:nvPr/>
            </p:nvSpPr>
            <p:spPr bwMode="gray">
              <a:xfrm>
                <a:off x="3931520" y="1332541"/>
                <a:ext cx="0" cy="4192919"/>
              </a:xfrm>
              <a:prstGeom prst="line">
                <a:avLst/>
              </a:prstGeom>
              <a:noFill/>
              <a:ln w="28575">
                <a:solidFill>
                  <a:srgbClr val="808080">
                    <a:alpha val="50000"/>
                  </a:srgbClr>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sp>
            <p:nvSpPr>
              <p:cNvPr id="18" name="Oval 10"/>
              <p:cNvSpPr>
                <a:spLocks noChangeArrowheads="1"/>
              </p:cNvSpPr>
              <p:nvPr/>
            </p:nvSpPr>
            <p:spPr bwMode="gray">
              <a:xfrm>
                <a:off x="2332760" y="1808648"/>
                <a:ext cx="3192756" cy="3216899"/>
              </a:xfrm>
              <a:prstGeom prst="ellipse">
                <a:avLst/>
              </a:prstGeom>
              <a:noFill/>
              <a:ln w="9525">
                <a:solidFill>
                  <a:srgbClr val="B2B2B2">
                    <a:alpha val="50000"/>
                  </a:srgbClr>
                </a:solidFill>
                <a:round/>
                <a:headEnd/>
                <a:tailEnd/>
              </a:ln>
              <a:effectLst/>
              <a:extLst>
                <a:ext uri="{909E8E84-426E-40DD-AFC4-6F175D3DCCD1}">
                  <a14:hiddenFill xmlns:a14="http://schemas.microsoft.com/office/drawing/2010/main" xmlns="">
                    <a:solidFill>
                      <a:schemeClr val="accent1">
                        <a:alpha val="64999"/>
                      </a:schemeClr>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sp>
            <p:nvSpPr>
              <p:cNvPr id="19" name="Oval 15"/>
              <p:cNvSpPr>
                <a:spLocks noChangeArrowheads="1"/>
              </p:cNvSpPr>
              <p:nvPr/>
            </p:nvSpPr>
            <p:spPr bwMode="auto">
              <a:xfrm>
                <a:off x="2135892" y="1600749"/>
                <a:ext cx="3608719" cy="3643808"/>
              </a:xfrm>
              <a:prstGeom prst="ellipse">
                <a:avLst/>
              </a:prstGeom>
              <a:noFill/>
              <a:ln w="19050">
                <a:solidFill>
                  <a:srgbClr val="B2B2B2">
                    <a:alpha val="50000"/>
                  </a:srgbClr>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grpSp>
        <p:grpSp>
          <p:nvGrpSpPr>
            <p:cNvPr id="3" name="标题"/>
            <p:cNvGrpSpPr>
              <a:grpSpLocks/>
            </p:cNvGrpSpPr>
            <p:nvPr/>
          </p:nvGrpSpPr>
          <p:grpSpPr bwMode="auto">
            <a:xfrm>
              <a:off x="2647866" y="1720706"/>
              <a:ext cx="2117958" cy="2160256"/>
              <a:chOff x="579" y="1589"/>
              <a:chExt cx="1358" cy="1358"/>
            </a:xfrm>
            <a:solidFill>
              <a:srgbClr val="0070C0"/>
            </a:solidFill>
          </p:grpSpPr>
          <p:sp>
            <p:nvSpPr>
              <p:cNvPr id="21" name="Oval 12"/>
              <p:cNvSpPr>
                <a:spLocks noChangeArrowheads="1"/>
              </p:cNvSpPr>
              <p:nvPr/>
            </p:nvSpPr>
            <p:spPr bwMode="gray">
              <a:xfrm>
                <a:off x="579" y="1589"/>
                <a:ext cx="1358" cy="1358"/>
              </a:xfrm>
              <a:prstGeom prst="ellipse">
                <a:avLst/>
              </a:prstGeom>
              <a:grpFill/>
              <a:ln w="38100">
                <a:solidFill>
                  <a:srgbClr val="F8F8F8"/>
                </a:solidFill>
                <a:round/>
                <a:headEnd/>
                <a:tailEnd/>
              </a:ln>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sp>
            <p:nvSpPr>
              <p:cNvPr id="22" name="Oval 13"/>
              <p:cNvSpPr>
                <a:spLocks noChangeArrowheads="1"/>
              </p:cNvSpPr>
              <p:nvPr/>
            </p:nvSpPr>
            <p:spPr bwMode="gray">
              <a:xfrm>
                <a:off x="635" y="1642"/>
                <a:ext cx="1245" cy="1246"/>
              </a:xfrm>
              <a:prstGeom prst="ellipse">
                <a:avLst/>
              </a:prstGeom>
              <a:grpFill/>
              <a:ln>
                <a:noFill/>
              </a:ln>
              <a:effectLst>
                <a:outerShdw algn="ctr" rotWithShape="0">
                  <a:srgbClr val="000000">
                    <a:alpha val="50000"/>
                  </a:srgbClr>
                </a:outerShdw>
              </a:effectLst>
              <a:extLst>
                <a:ext uri="{91240B29-F687-4F45-9708-019B960494DF}">
                  <a14:hiddenLine xmlns:a14="http://schemas.microsoft.com/office/drawing/2010/main" xmlns="" w="9525">
                    <a:solidFill>
                      <a:srgbClr val="DDDDDD"/>
                    </a:solidFill>
                    <a:round/>
                    <a:headEnd/>
                    <a:tailEnd/>
                  </a14:hiddenLine>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sp>
            <p:nvSpPr>
              <p:cNvPr id="23" name="Oval 14"/>
              <p:cNvSpPr>
                <a:spLocks noChangeArrowheads="1"/>
              </p:cNvSpPr>
              <p:nvPr/>
            </p:nvSpPr>
            <p:spPr bwMode="gray">
              <a:xfrm>
                <a:off x="865" y="1880"/>
                <a:ext cx="797" cy="798"/>
              </a:xfrm>
              <a:prstGeom prst="ellipse">
                <a:avLst/>
              </a:prstGeom>
              <a:grpFill/>
              <a:ln>
                <a:noFill/>
              </a:ln>
              <a:effectLst/>
              <a:extLst>
                <a:ext uri="{91240B29-F687-4F45-9708-019B960494DF}">
                  <a14:hiddenLine xmlns:a14="http://schemas.microsoft.com/office/drawing/2010/main" xmlns="" w="9525">
                    <a:solidFill>
                      <a:srgbClr val="B2B2B2"/>
                    </a:solidFill>
                    <a:round/>
                    <a:headEnd/>
                    <a:tailEnd/>
                  </a14:hiddenLine>
                </a:ext>
                <a:ext uri="{AF507438-7753-43E0-B8FC-AC1667EBCBE1}">
                  <a14:hiddenEffects xmlns:a14="http://schemas.microsoft.com/office/drawing/2010/main" xmlns="">
                    <a:effectLst>
                      <a:outerShdw dist="17961" dir="2700000" algn="ctr" rotWithShape="0">
                        <a:srgbClr val="000000">
                          <a:alpha val="50000"/>
                        </a:srgbClr>
                      </a:outerShdw>
                    </a:effectLst>
                  </a14:hiddenEffects>
                </a:ext>
              </a:extLst>
            </p:spPr>
            <p:txBody>
              <a:bodyPr wrap="none" anchor="ctr"/>
              <a:lstStyle/>
              <a:p>
                <a:pPr algn="ctr" eaLnBrk="1" fontAlgn="auto" hangingPunct="1">
                  <a:spcBef>
                    <a:spcPts val="0"/>
                  </a:spcBef>
                  <a:spcAft>
                    <a:spcPts val="0"/>
                  </a:spcAft>
                  <a:defRPr/>
                </a:pPr>
                <a:r>
                  <a:rPr lang="zh-CN" altLang="en-US" sz="2000" b="1" kern="0" dirty="0">
                    <a:solidFill>
                      <a:srgbClr val="FFFFFF"/>
                    </a:solidFill>
                    <a:latin typeface="Arial" panose="020B0604020202020204" pitchFamily="34" charset="0"/>
                    <a:ea typeface="微软雅黑" pitchFamily="34" charset="-122"/>
                  </a:rPr>
                  <a:t>难点与关键</a:t>
                </a:r>
              </a:p>
            </p:txBody>
          </p:sp>
        </p:grpSp>
        <p:sp>
          <p:nvSpPr>
            <p:cNvPr id="24" name="文本5"/>
            <p:cNvSpPr>
              <a:spLocks noChangeArrowheads="1"/>
            </p:cNvSpPr>
            <p:nvPr/>
          </p:nvSpPr>
          <p:spPr bwMode="black">
            <a:xfrm>
              <a:off x="4592643" y="3942612"/>
              <a:ext cx="1854756" cy="288728"/>
            </a:xfrm>
            <a:prstGeom prst="rect">
              <a:avLst/>
            </a:prstGeom>
            <a:noFill/>
            <a:ln>
              <a:noFill/>
            </a:ln>
            <a:effectLst/>
            <a:extLst>
              <a:ext uri="{909E8E84-426E-40DD-AFC4-6F175D3DCCD1}">
                <a14:hiddenFill xmlns:a14="http://schemas.microsoft.com/office/drawing/2010/main" xmlns="">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alpha val="50000"/>
                      </a:schemeClr>
                    </a:outerShdw>
                  </a:effectLst>
                </a14:hiddenEffects>
              </a:ext>
            </a:extLst>
          </p:spPr>
          <p:txBody>
            <a:bodyPr lIns="72576" tIns="36288" rIns="72576" bIns="36288" anchor="ctr">
              <a:spAutoFit/>
            </a:bodyPr>
            <a:lstStyle/>
            <a:p>
              <a:pPr eaLnBrk="1" hangingPunct="1">
                <a:buFont typeface="Arial" panose="020B0604020202020204" pitchFamily="34" charset="0"/>
                <a:buNone/>
                <a:defRPr/>
              </a:pPr>
              <a:r>
                <a:rPr lang="zh-CN" altLang="en-US" sz="1400" kern="0" dirty="0">
                  <a:latin typeface="Arial" panose="020B0604020202020204" pitchFamily="34" charset="0"/>
                  <a:ea typeface="微软雅黑" pitchFamily="34" charset="-122"/>
                </a:rPr>
                <a:t>种群刷新</a:t>
              </a:r>
              <a:endParaRPr lang="en-US" altLang="zh-CN" sz="1400" kern="0" dirty="0">
                <a:latin typeface="Arial" panose="020B0604020202020204" pitchFamily="34" charset="0"/>
                <a:ea typeface="微软雅黑" pitchFamily="34" charset="-122"/>
              </a:endParaRPr>
            </a:p>
          </p:txBody>
        </p:sp>
        <p:sp>
          <p:nvSpPr>
            <p:cNvPr id="25" name="文本4"/>
            <p:cNvSpPr>
              <a:spLocks noChangeArrowheads="1"/>
            </p:cNvSpPr>
            <p:nvPr/>
          </p:nvSpPr>
          <p:spPr bwMode="black">
            <a:xfrm>
              <a:off x="5159654" y="3374333"/>
              <a:ext cx="1854756" cy="288728"/>
            </a:xfrm>
            <a:prstGeom prst="rect">
              <a:avLst/>
            </a:prstGeom>
            <a:noFill/>
            <a:ln>
              <a:noFill/>
            </a:ln>
            <a:effectLst/>
            <a:extLst>
              <a:ext uri="{909E8E84-426E-40DD-AFC4-6F175D3DCCD1}">
                <a14:hiddenFill xmlns:a14="http://schemas.microsoft.com/office/drawing/2010/main" xmlns="">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alpha val="50000"/>
                      </a:schemeClr>
                    </a:outerShdw>
                  </a:effectLst>
                </a14:hiddenEffects>
              </a:ext>
            </a:extLst>
          </p:spPr>
          <p:txBody>
            <a:bodyPr lIns="72576" tIns="36288" rIns="72576" bIns="36288" anchor="ctr">
              <a:spAutoFit/>
            </a:bodyPr>
            <a:lstStyle/>
            <a:p>
              <a:pPr eaLnBrk="1" hangingPunct="1">
                <a:buFont typeface="Arial" panose="020B0604020202020204" pitchFamily="34" charset="0"/>
                <a:buNone/>
                <a:defRPr/>
              </a:pPr>
              <a:r>
                <a:rPr lang="zh-CN" altLang="en-US" sz="1400" kern="0" dirty="0">
                  <a:latin typeface="Arial" panose="020B0604020202020204" pitchFamily="34" charset="0"/>
                  <a:ea typeface="微软雅黑" pitchFamily="34" charset="-122"/>
                </a:rPr>
                <a:t>终止条件判断</a:t>
              </a:r>
              <a:endParaRPr lang="en-US" altLang="zh-CN" sz="1400" kern="0" dirty="0">
                <a:latin typeface="Arial" panose="020B0604020202020204" pitchFamily="34" charset="0"/>
                <a:ea typeface="微软雅黑" pitchFamily="34" charset="-122"/>
              </a:endParaRPr>
            </a:p>
          </p:txBody>
        </p:sp>
        <p:sp>
          <p:nvSpPr>
            <p:cNvPr id="26" name="文本3"/>
            <p:cNvSpPr>
              <a:spLocks noChangeArrowheads="1"/>
            </p:cNvSpPr>
            <p:nvPr/>
          </p:nvSpPr>
          <p:spPr bwMode="black">
            <a:xfrm>
              <a:off x="5375118" y="2656738"/>
              <a:ext cx="1964541" cy="288728"/>
            </a:xfrm>
            <a:prstGeom prst="rect">
              <a:avLst/>
            </a:prstGeom>
            <a:noFill/>
            <a:ln>
              <a:noFill/>
            </a:ln>
            <a:effectLst/>
            <a:extLst>
              <a:ext uri="{909E8E84-426E-40DD-AFC4-6F175D3DCCD1}">
                <a14:hiddenFill xmlns:a14="http://schemas.microsoft.com/office/drawing/2010/main" xmlns="">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alpha val="50000"/>
                      </a:schemeClr>
                    </a:outerShdw>
                  </a:effectLst>
                </a14:hiddenEffects>
              </a:ext>
            </a:extLst>
          </p:spPr>
          <p:txBody>
            <a:bodyPr wrap="square" lIns="72576" tIns="36288" rIns="72576" bIns="36288" anchor="ctr">
              <a:spAutoFit/>
            </a:bodyPr>
            <a:lstStyle/>
            <a:p>
              <a:pPr eaLnBrk="1" hangingPunct="1">
                <a:buFont typeface="Arial" panose="020B0604020202020204" pitchFamily="34" charset="0"/>
                <a:buNone/>
                <a:defRPr/>
              </a:pPr>
              <a:r>
                <a:rPr lang="zh-CN" altLang="en-US" sz="1400" kern="0" dirty="0">
                  <a:latin typeface="Arial" panose="020B0604020202020204" pitchFamily="34" charset="0"/>
                  <a:ea typeface="微软雅黑" pitchFamily="34" charset="-122"/>
                </a:rPr>
                <a:t>免疫处理，克隆变异等</a:t>
              </a:r>
              <a:endParaRPr lang="en-US" altLang="zh-CN" sz="1400" kern="0" dirty="0">
                <a:latin typeface="Arial" panose="020B0604020202020204" pitchFamily="34" charset="0"/>
                <a:ea typeface="微软雅黑" pitchFamily="34" charset="-122"/>
              </a:endParaRPr>
            </a:p>
          </p:txBody>
        </p:sp>
        <p:sp>
          <p:nvSpPr>
            <p:cNvPr id="27" name="文本2"/>
            <p:cNvSpPr>
              <a:spLocks noChangeArrowheads="1"/>
            </p:cNvSpPr>
            <p:nvPr/>
          </p:nvSpPr>
          <p:spPr bwMode="black">
            <a:xfrm>
              <a:off x="5163435" y="1959303"/>
              <a:ext cx="1853496" cy="288728"/>
            </a:xfrm>
            <a:prstGeom prst="rect">
              <a:avLst/>
            </a:prstGeom>
            <a:noFill/>
            <a:ln>
              <a:noFill/>
            </a:ln>
            <a:effectLst/>
            <a:extLst>
              <a:ext uri="{909E8E84-426E-40DD-AFC4-6F175D3DCCD1}">
                <a14:hiddenFill xmlns:a14="http://schemas.microsoft.com/office/drawing/2010/main" xmlns="">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alpha val="50000"/>
                      </a:schemeClr>
                    </a:outerShdw>
                  </a:effectLst>
                </a14:hiddenEffects>
              </a:ext>
            </a:extLst>
          </p:spPr>
          <p:txBody>
            <a:bodyPr lIns="72576" tIns="36288" rIns="72576" bIns="36288" anchor="ctr">
              <a:spAutoFit/>
            </a:bodyPr>
            <a:lstStyle/>
            <a:p>
              <a:pPr eaLnBrk="1" hangingPunct="1">
                <a:buFont typeface="Arial" panose="020B0604020202020204" pitchFamily="34" charset="0"/>
                <a:buNone/>
                <a:defRPr/>
              </a:pPr>
              <a:r>
                <a:rPr lang="zh-CN" altLang="en-US" sz="1400" kern="0" dirty="0">
                  <a:latin typeface="Arial" panose="020B0604020202020204" pitchFamily="34" charset="0"/>
                  <a:ea typeface="微软雅黑" pitchFamily="34" charset="-122"/>
                </a:rPr>
                <a:t>亲和度评价</a:t>
              </a:r>
              <a:endParaRPr lang="en-US" altLang="zh-CN" sz="1400" kern="0" dirty="0">
                <a:latin typeface="Arial" panose="020B0604020202020204" pitchFamily="34" charset="0"/>
                <a:ea typeface="微软雅黑" pitchFamily="34" charset="-122"/>
              </a:endParaRPr>
            </a:p>
          </p:txBody>
        </p:sp>
        <p:sp>
          <p:nvSpPr>
            <p:cNvPr id="28" name="文本1"/>
            <p:cNvSpPr>
              <a:spLocks noChangeArrowheads="1"/>
            </p:cNvSpPr>
            <p:nvPr/>
          </p:nvSpPr>
          <p:spPr bwMode="black">
            <a:xfrm>
              <a:off x="4551063" y="1332519"/>
              <a:ext cx="1854756" cy="292330"/>
            </a:xfrm>
            <a:prstGeom prst="rect">
              <a:avLst/>
            </a:prstGeom>
            <a:noFill/>
            <a:ln>
              <a:noFill/>
            </a:ln>
            <a:effectLst/>
            <a:extLst>
              <a:ext uri="{909E8E84-426E-40DD-AFC4-6F175D3DCCD1}">
                <a14:hiddenFill xmlns:a14="http://schemas.microsoft.com/office/drawing/2010/main" xmlns="">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alpha val="50000"/>
                      </a:schemeClr>
                    </a:outerShdw>
                  </a:effectLst>
                </a14:hiddenEffects>
              </a:ext>
            </a:extLst>
          </p:spPr>
          <p:txBody>
            <a:bodyPr lIns="72576" tIns="36288" rIns="72576" bIns="36288" anchor="ctr">
              <a:spAutoFit/>
            </a:bodyPr>
            <a:lstStyle/>
            <a:p>
              <a:pPr eaLnBrk="1" fontAlgn="auto" hangingPunct="1">
                <a:spcBef>
                  <a:spcPts val="0"/>
                </a:spcBef>
                <a:spcAft>
                  <a:spcPts val="0"/>
                </a:spcAft>
                <a:defRPr/>
              </a:pPr>
              <a:r>
                <a:rPr lang="zh-CN" altLang="en-US" sz="1400" kern="0" dirty="0">
                  <a:latin typeface="Arial" panose="020B0604020202020204" pitchFamily="34" charset="0"/>
                  <a:ea typeface="微软雅黑" pitchFamily="34" charset="-122"/>
                </a:rPr>
                <a:t>抗原识别</a:t>
              </a:r>
              <a:endParaRPr lang="en-US" altLang="zh-CN" sz="1400" kern="0" dirty="0">
                <a:latin typeface="Arial" panose="020B0604020202020204" pitchFamily="34" charset="0"/>
                <a:ea typeface="微软雅黑" pitchFamily="34" charset="-122"/>
              </a:endParaRPr>
            </a:p>
          </p:txBody>
        </p:sp>
        <p:grpSp>
          <p:nvGrpSpPr>
            <p:cNvPr id="4" name="圆圈1"/>
            <p:cNvGrpSpPr>
              <a:grpSpLocks/>
            </p:cNvGrpSpPr>
            <p:nvPr/>
          </p:nvGrpSpPr>
          <p:grpSpPr bwMode="auto">
            <a:xfrm>
              <a:off x="4221489" y="1319192"/>
              <a:ext cx="302565" cy="302549"/>
              <a:chOff x="2928" y="2208"/>
              <a:chExt cx="262" cy="262"/>
            </a:xfrm>
            <a:solidFill>
              <a:srgbClr val="0070C0"/>
            </a:solidFill>
          </p:grpSpPr>
          <p:sp>
            <p:nvSpPr>
              <p:cNvPr id="30" name="Oval 19"/>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sp>
            <p:nvSpPr>
              <p:cNvPr id="31" name="Oval 20"/>
              <p:cNvSpPr>
                <a:spLocks noChangeArrowheads="1"/>
              </p:cNvSpPr>
              <p:nvPr/>
            </p:nvSpPr>
            <p:spPr bwMode="gray">
              <a:xfrm>
                <a:off x="2953" y="2230"/>
                <a:ext cx="218" cy="218"/>
              </a:xfrm>
              <a:prstGeom prst="ellipse">
                <a:avLst/>
              </a:prstGeom>
              <a:grpFill/>
              <a:ln>
                <a:noFill/>
              </a:ln>
              <a:effectLst/>
              <a:extLst>
                <a:ext uri="{91240B29-F687-4F45-9708-019B960494DF}">
                  <a14:hiddenLine xmlns:a14="http://schemas.microsoft.com/office/drawing/2010/main" xmlns="" w="12700">
                    <a:solidFill>
                      <a:srgbClr val="DDDDDD"/>
                    </a:solidFill>
                    <a:round/>
                    <a:headEnd/>
                    <a:tailEnd/>
                  </a14:hiddenLine>
                </a:ext>
                <a:ext uri="{AF507438-7753-43E0-B8FC-AC1667EBCBE1}">
                  <a14:hiddenEffects xmlns:a14="http://schemas.microsoft.com/office/drawing/2010/main" xmlns="">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grpSp>
        <p:grpSp>
          <p:nvGrpSpPr>
            <p:cNvPr id="5" name="圆圈2"/>
            <p:cNvGrpSpPr>
              <a:grpSpLocks/>
            </p:cNvGrpSpPr>
            <p:nvPr/>
          </p:nvGrpSpPr>
          <p:grpSpPr bwMode="auto">
            <a:xfrm>
              <a:off x="4854898" y="1946911"/>
              <a:ext cx="302565" cy="302549"/>
              <a:chOff x="2928" y="2208"/>
              <a:chExt cx="262" cy="262"/>
            </a:xfrm>
            <a:solidFill>
              <a:schemeClr val="tx1">
                <a:lumMod val="85000"/>
                <a:lumOff val="15000"/>
              </a:schemeClr>
            </a:solidFill>
          </p:grpSpPr>
          <p:sp>
            <p:nvSpPr>
              <p:cNvPr id="33" name="Oval 28"/>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sp>
            <p:nvSpPr>
              <p:cNvPr id="34" name="Oval 29"/>
              <p:cNvSpPr>
                <a:spLocks noChangeArrowheads="1"/>
              </p:cNvSpPr>
              <p:nvPr/>
            </p:nvSpPr>
            <p:spPr bwMode="gray">
              <a:xfrm>
                <a:off x="2950" y="2230"/>
                <a:ext cx="218" cy="218"/>
              </a:xfrm>
              <a:prstGeom prst="ellipse">
                <a:avLst/>
              </a:prstGeom>
              <a:grpFill/>
              <a:ln>
                <a:noFill/>
              </a:ln>
              <a:effectLst/>
              <a:extLst>
                <a:ext uri="{91240B29-F687-4F45-9708-019B960494DF}">
                  <a14:hiddenLine xmlns:a14="http://schemas.microsoft.com/office/drawing/2010/main" xmlns="" w="12700">
                    <a:solidFill>
                      <a:srgbClr val="DDDDDD"/>
                    </a:solidFill>
                    <a:round/>
                    <a:headEnd/>
                    <a:tailEnd/>
                  </a14:hiddenLine>
                </a:ext>
                <a:ext uri="{AF507438-7753-43E0-B8FC-AC1667EBCBE1}">
                  <a14:hiddenEffects xmlns:a14="http://schemas.microsoft.com/office/drawing/2010/main" xmlns="">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grpSp>
        <p:grpSp>
          <p:nvGrpSpPr>
            <p:cNvPr id="6" name="圆圈3"/>
            <p:cNvGrpSpPr>
              <a:grpSpLocks/>
            </p:cNvGrpSpPr>
            <p:nvPr/>
          </p:nvGrpSpPr>
          <p:grpSpPr bwMode="auto">
            <a:xfrm>
              <a:off x="5061320" y="2631179"/>
              <a:ext cx="302565" cy="302549"/>
              <a:chOff x="2928" y="2208"/>
              <a:chExt cx="262" cy="262"/>
            </a:xfrm>
            <a:solidFill>
              <a:srgbClr val="0070C0"/>
            </a:solidFill>
          </p:grpSpPr>
          <p:sp>
            <p:nvSpPr>
              <p:cNvPr id="36" name="Oval 31"/>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sp>
            <p:nvSpPr>
              <p:cNvPr id="37" name="Oval 32"/>
              <p:cNvSpPr>
                <a:spLocks noChangeArrowheads="1"/>
              </p:cNvSpPr>
              <p:nvPr/>
            </p:nvSpPr>
            <p:spPr bwMode="gray">
              <a:xfrm>
                <a:off x="2950" y="2230"/>
                <a:ext cx="218" cy="218"/>
              </a:xfrm>
              <a:prstGeom prst="ellipse">
                <a:avLst/>
              </a:prstGeom>
              <a:grpFill/>
              <a:ln>
                <a:noFill/>
              </a:ln>
              <a:effectLst/>
              <a:extLst>
                <a:ext uri="{91240B29-F687-4F45-9708-019B960494DF}">
                  <a14:hiddenLine xmlns:a14="http://schemas.microsoft.com/office/drawing/2010/main" xmlns="" w="12700">
                    <a:solidFill>
                      <a:srgbClr val="DDDDDD"/>
                    </a:solidFill>
                    <a:round/>
                    <a:headEnd/>
                    <a:tailEnd/>
                  </a14:hiddenLine>
                </a:ext>
                <a:ext uri="{AF507438-7753-43E0-B8FC-AC1667EBCBE1}">
                  <a14:hiddenEffects xmlns:a14="http://schemas.microsoft.com/office/drawing/2010/main" xmlns="">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grpSp>
        <p:grpSp>
          <p:nvGrpSpPr>
            <p:cNvPr id="7" name="圆圈4"/>
            <p:cNvGrpSpPr>
              <a:grpSpLocks/>
            </p:cNvGrpSpPr>
            <p:nvPr/>
          </p:nvGrpSpPr>
          <p:grpSpPr bwMode="auto">
            <a:xfrm>
              <a:off x="4846415" y="3357864"/>
              <a:ext cx="302565" cy="302549"/>
              <a:chOff x="2928" y="2208"/>
              <a:chExt cx="262" cy="262"/>
            </a:xfrm>
            <a:solidFill>
              <a:srgbClr val="0070C0"/>
            </a:solidFill>
          </p:grpSpPr>
          <p:sp>
            <p:nvSpPr>
              <p:cNvPr id="39" name="Oval 34"/>
              <p:cNvSpPr>
                <a:spLocks noChangeArrowheads="1"/>
              </p:cNvSpPr>
              <p:nvPr/>
            </p:nvSpPr>
            <p:spPr bwMode="gray">
              <a:xfrm>
                <a:off x="2928" y="2208"/>
                <a:ext cx="262" cy="262"/>
              </a:xfrm>
              <a:prstGeom prst="ellipse">
                <a:avLst/>
              </a:prstGeom>
              <a:solidFill>
                <a:schemeClr val="tx1">
                  <a:lumMod val="85000"/>
                  <a:lumOff val="15000"/>
                </a:schemeClr>
              </a:solidFill>
              <a:ln w="12700">
                <a:solidFill>
                  <a:srgbClr val="F8F8F8"/>
                </a:solidFill>
                <a:round/>
                <a:headEnd/>
                <a:tailE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sp>
            <p:nvSpPr>
              <p:cNvPr id="40" name="Oval 35"/>
              <p:cNvSpPr>
                <a:spLocks noChangeArrowheads="1"/>
              </p:cNvSpPr>
              <p:nvPr/>
            </p:nvSpPr>
            <p:spPr bwMode="gray">
              <a:xfrm>
                <a:off x="2951" y="2230"/>
                <a:ext cx="218" cy="218"/>
              </a:xfrm>
              <a:prstGeom prst="ellipse">
                <a:avLst/>
              </a:prstGeom>
              <a:solidFill>
                <a:schemeClr val="tx1">
                  <a:lumMod val="85000"/>
                  <a:lumOff val="15000"/>
                </a:schemeClr>
              </a:solidFill>
              <a:ln>
                <a:noFill/>
              </a:ln>
              <a:effectLst/>
              <a:extLst>
                <a:ext uri="{91240B29-F687-4F45-9708-019B960494DF}">
                  <a14:hiddenLine xmlns:a14="http://schemas.microsoft.com/office/drawing/2010/main" xmlns="" w="12700">
                    <a:solidFill>
                      <a:srgbClr val="DDDDDD"/>
                    </a:solidFill>
                    <a:round/>
                    <a:headEnd/>
                    <a:tailEnd/>
                  </a14:hiddenLine>
                </a:ext>
                <a:ext uri="{AF507438-7753-43E0-B8FC-AC1667EBCBE1}">
                  <a14:hiddenEffects xmlns:a14="http://schemas.microsoft.com/office/drawing/2010/main" xmlns="">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grpSp>
        <p:grpSp>
          <p:nvGrpSpPr>
            <p:cNvPr id="8" name="圆圈5"/>
            <p:cNvGrpSpPr>
              <a:grpSpLocks/>
            </p:cNvGrpSpPr>
            <p:nvPr/>
          </p:nvGrpSpPr>
          <p:grpSpPr bwMode="auto">
            <a:xfrm>
              <a:off x="4289354" y="3912066"/>
              <a:ext cx="302565" cy="302549"/>
              <a:chOff x="2928" y="2208"/>
              <a:chExt cx="262" cy="262"/>
            </a:xfrm>
            <a:solidFill>
              <a:srgbClr val="0070C0"/>
            </a:solidFill>
          </p:grpSpPr>
          <p:sp>
            <p:nvSpPr>
              <p:cNvPr id="42" name="Oval 37"/>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sp>
            <p:nvSpPr>
              <p:cNvPr id="43" name="Oval 38"/>
              <p:cNvSpPr>
                <a:spLocks noChangeArrowheads="1"/>
              </p:cNvSpPr>
              <p:nvPr/>
            </p:nvSpPr>
            <p:spPr bwMode="gray">
              <a:xfrm>
                <a:off x="2949" y="2230"/>
                <a:ext cx="218" cy="218"/>
              </a:xfrm>
              <a:prstGeom prst="ellipse">
                <a:avLst/>
              </a:prstGeom>
              <a:grpFill/>
              <a:ln>
                <a:noFill/>
              </a:ln>
              <a:effectLst/>
              <a:extLst>
                <a:ext uri="{91240B29-F687-4F45-9708-019B960494DF}">
                  <a14:hiddenLine xmlns:a14="http://schemas.microsoft.com/office/drawing/2010/main" xmlns="" w="12700">
                    <a:solidFill>
                      <a:srgbClr val="DDDDDD"/>
                    </a:solidFill>
                    <a:round/>
                    <a:headEnd/>
                    <a:tailEnd/>
                  </a14:hiddenLine>
                </a:ext>
                <a:ext uri="{AF507438-7753-43E0-B8FC-AC1667EBCBE1}">
                  <a14:hiddenEffects xmlns:a14="http://schemas.microsoft.com/office/drawing/2010/main" xmlns="">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grpSp>
      </p:grpSp>
    </p:spTree>
    <p:extLst>
      <p:ext uri="{BB962C8B-B14F-4D97-AF65-F5344CB8AC3E}">
        <p14:creationId xmlns:p14="http://schemas.microsoft.com/office/powerpoint/2010/main" xmlns="" val="2567335173"/>
      </p:ext>
    </p:extLst>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96"/>
          <p:cNvSpPr txBox="1"/>
          <p:nvPr/>
        </p:nvSpPr>
        <p:spPr>
          <a:xfrm>
            <a:off x="5826077" y="2128076"/>
            <a:ext cx="3200400" cy="2308324"/>
          </a:xfrm>
          <a:prstGeom prst="rect">
            <a:avLst/>
          </a:prstGeom>
          <a:noFill/>
        </p:spPr>
        <p:txBody>
          <a:bodyPr wrap="square" rtlCol="0">
            <a:spAutoFit/>
          </a:bodyPr>
          <a:lstStyle/>
          <a:p>
            <a:r>
              <a:rPr lang="zh-CN" altLang="en-US" sz="1600" dirty="0"/>
              <a:t>旅行商问题又译为旅行推销员问题、货郎担问题，是数学领域中著名问题之一。假设有一个旅行商人要拜访</a:t>
            </a:r>
            <a:r>
              <a:rPr lang="en-US" altLang="zh-CN" sz="1600" dirty="0"/>
              <a:t>n</a:t>
            </a:r>
            <a:r>
              <a:rPr lang="zh-CN" altLang="en-US" sz="1600" dirty="0"/>
              <a:t>个城市，他必须选</a:t>
            </a:r>
            <a:endParaRPr lang="en-US" altLang="zh-CN" sz="1600" dirty="0"/>
          </a:p>
          <a:p>
            <a:r>
              <a:rPr lang="zh-CN" altLang="en-US" sz="1600" dirty="0"/>
              <a:t>择所要走的路径，路径的限制是每个城市</a:t>
            </a:r>
            <a:r>
              <a:rPr lang="zh-CN" altLang="en-US" sz="1600" b="1" dirty="0"/>
              <a:t>只能拜访一次</a:t>
            </a:r>
            <a:r>
              <a:rPr lang="zh-CN" altLang="en-US" sz="1600" dirty="0"/>
              <a:t>，而且最后要</a:t>
            </a:r>
            <a:r>
              <a:rPr lang="zh-CN" altLang="en-US" sz="1600" b="1" dirty="0"/>
              <a:t>回到原来出发的城市</a:t>
            </a:r>
            <a:r>
              <a:rPr lang="zh-CN" altLang="en-US" sz="1600" dirty="0"/>
              <a:t>。路径的选择目标是要求得的路径路程为所有路径之中的</a:t>
            </a:r>
            <a:r>
              <a:rPr lang="zh-CN" altLang="en-US" sz="1600" b="1" dirty="0"/>
              <a:t>最小值</a:t>
            </a:r>
            <a:r>
              <a:rPr lang="zh-CN" altLang="en-US" sz="1600" dirty="0"/>
              <a:t>。</a:t>
            </a:r>
          </a:p>
        </p:txBody>
      </p:sp>
      <p:sp>
        <p:nvSpPr>
          <p:cNvPr id="98" name="TextBox 97"/>
          <p:cNvSpPr txBox="1"/>
          <p:nvPr/>
        </p:nvSpPr>
        <p:spPr>
          <a:xfrm>
            <a:off x="5826077" y="1286565"/>
            <a:ext cx="3200400" cy="646331"/>
          </a:xfrm>
          <a:prstGeom prst="rect">
            <a:avLst/>
          </a:prstGeom>
          <a:noFill/>
        </p:spPr>
        <p:txBody>
          <a:bodyPr wrap="square" rtlCol="0">
            <a:spAutoFit/>
          </a:bodyPr>
          <a:lstStyle/>
          <a:p>
            <a:r>
              <a:rPr lang="en-US" altLang="zh-CN" sz="1800" b="1" dirty="0"/>
              <a:t>TSP</a:t>
            </a:r>
            <a:r>
              <a:rPr lang="zh-CN" altLang="en-US" sz="1800" b="1" dirty="0"/>
              <a:t>问题</a:t>
            </a:r>
            <a:endParaRPr lang="en-US" altLang="zh-CN" sz="1800" b="1" dirty="0"/>
          </a:p>
          <a:p>
            <a:r>
              <a:rPr lang="en-US" altLang="zh-CN" sz="1800" b="1" dirty="0"/>
              <a:t>(Travelling Salesman Problem)</a:t>
            </a:r>
            <a:endParaRPr lang="zh-CN" altLang="en-US" sz="1800" b="1" dirty="0"/>
          </a:p>
        </p:txBody>
      </p:sp>
      <p:pic>
        <p:nvPicPr>
          <p:cNvPr id="4" name="图片 3">
            <a:extLst>
              <a:ext uri="{FF2B5EF4-FFF2-40B4-BE49-F238E27FC236}">
                <a16:creationId xmlns:a16="http://schemas.microsoft.com/office/drawing/2014/main" xmlns="" id="{BF389C68-5386-0E44-A9D1-7B3A081A6E48}"/>
              </a:ext>
            </a:extLst>
          </p:cNvPr>
          <p:cNvPicPr>
            <a:picLocks noChangeAspect="1"/>
          </p:cNvPicPr>
          <p:nvPr/>
        </p:nvPicPr>
        <p:blipFill>
          <a:blip r:embed="rId2"/>
          <a:stretch>
            <a:fillRect/>
          </a:stretch>
        </p:blipFill>
        <p:spPr>
          <a:xfrm>
            <a:off x="244823" y="950015"/>
            <a:ext cx="5416156" cy="3816754"/>
          </a:xfrm>
          <a:prstGeom prst="rect">
            <a:avLst/>
          </a:prstGeom>
        </p:spPr>
      </p:pic>
    </p:spTree>
    <p:extLst>
      <p:ext uri="{BB962C8B-B14F-4D97-AF65-F5344CB8AC3E}">
        <p14:creationId xmlns:p14="http://schemas.microsoft.com/office/powerpoint/2010/main" xmlns="" val="155528352"/>
      </p:ext>
    </p:extLst>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500"/>
                            </p:stCondLst>
                            <p:childTnLst>
                              <p:par>
                                <p:cTn id="9" presetID="9" presetClass="entr" presetSubtype="0" fill="hold" grpId="1"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dissolve">
                                      <p:cBhvr>
                                        <p:cTn id="15"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D47D4463-B069-7E40-A4D6-6401A7C42484}"/>
              </a:ext>
            </a:extLst>
          </p:cNvPr>
          <p:cNvSpPr txBox="1"/>
          <p:nvPr/>
        </p:nvSpPr>
        <p:spPr>
          <a:xfrm>
            <a:off x="358588" y="950260"/>
            <a:ext cx="4244495" cy="3624069"/>
          </a:xfrm>
          <a:prstGeom prst="rect">
            <a:avLst/>
          </a:prstGeom>
          <a:noFill/>
        </p:spPr>
        <p:txBody>
          <a:bodyPr wrap="none" rtlCol="0">
            <a:spAutoFit/>
          </a:bodyPr>
          <a:lstStyle/>
          <a:p>
            <a:endParaRPr kumimoji="1" lang="zh-CN" altLang="en-US" dirty="0"/>
          </a:p>
          <a:p>
            <a:r>
              <a:rPr kumimoji="1" lang="en-US" altLang="zh-CN" dirty="0"/>
              <a:t>% </a:t>
            </a:r>
            <a:r>
              <a:rPr kumimoji="1" lang="zh-CN" altLang="en-US" dirty="0"/>
              <a:t>初始化</a:t>
            </a:r>
          </a:p>
          <a:p>
            <a:r>
              <a:rPr kumimoji="1" lang="en-US" altLang="zh-CN" dirty="0"/>
              <a:t>clear all; % </a:t>
            </a:r>
            <a:r>
              <a:rPr kumimoji="1" lang="zh-CN" altLang="en-US" dirty="0"/>
              <a:t>清除所有变量</a:t>
            </a:r>
          </a:p>
          <a:p>
            <a:r>
              <a:rPr kumimoji="1" lang="en-US" altLang="zh-CN" dirty="0"/>
              <a:t>close all; % </a:t>
            </a:r>
            <a:r>
              <a:rPr kumimoji="1" lang="zh-CN" altLang="en-US" dirty="0"/>
              <a:t>清图</a:t>
            </a:r>
          </a:p>
          <a:p>
            <a:r>
              <a:rPr kumimoji="1" lang="en-US" altLang="zh-CN" dirty="0" err="1"/>
              <a:t>clc</a:t>
            </a:r>
            <a:r>
              <a:rPr kumimoji="1" lang="en-US" altLang="zh-CN" dirty="0"/>
              <a:t>;       % </a:t>
            </a:r>
            <a:r>
              <a:rPr kumimoji="1" lang="zh-CN" altLang="en-US" dirty="0"/>
              <a:t>清屏</a:t>
            </a:r>
          </a:p>
          <a:p>
            <a:endParaRPr kumimoji="1" lang="zh-CN" altLang="en-US" dirty="0"/>
          </a:p>
          <a:p>
            <a:r>
              <a:rPr kumimoji="1" lang="en-US" altLang="zh-CN" dirty="0" err="1"/>
              <a:t>City_Location</a:t>
            </a:r>
            <a:r>
              <a:rPr kumimoji="1" lang="en-US" altLang="zh-CN" dirty="0"/>
              <a:t>;  % </a:t>
            </a:r>
            <a:r>
              <a:rPr kumimoji="1" lang="zh-CN" altLang="en-US" dirty="0"/>
              <a:t>城市坐标导入</a:t>
            </a:r>
          </a:p>
          <a:p>
            <a:r>
              <a:rPr kumimoji="1" lang="en-US" altLang="zh-CN" dirty="0"/>
              <a:t>N = size(CL, 1);  % </a:t>
            </a:r>
            <a:r>
              <a:rPr kumimoji="1" lang="zh-CN" altLang="en-US" dirty="0"/>
              <a:t>城市数目</a:t>
            </a:r>
          </a:p>
          <a:p>
            <a:endParaRPr kumimoji="1" lang="zh-CN" altLang="en-US" dirty="0"/>
          </a:p>
          <a:p>
            <a:r>
              <a:rPr kumimoji="1" lang="en-US" altLang="zh-CN" dirty="0"/>
              <a:t>AM = zeros(N);  % </a:t>
            </a:r>
            <a:r>
              <a:rPr kumimoji="1" lang="zh-CN" altLang="en-US" dirty="0"/>
              <a:t>初始化邻接矩阵</a:t>
            </a:r>
          </a:p>
          <a:p>
            <a:endParaRPr kumimoji="1" lang="zh-CN" altLang="en-US" dirty="0"/>
          </a:p>
          <a:p>
            <a:r>
              <a:rPr kumimoji="1" lang="en-US" altLang="zh-CN" dirty="0"/>
              <a:t>% </a:t>
            </a:r>
            <a:r>
              <a:rPr kumimoji="1" lang="zh-CN" altLang="en-US" dirty="0"/>
              <a:t>计算邻接矩阵</a:t>
            </a:r>
          </a:p>
          <a:p>
            <a:r>
              <a:rPr kumimoji="1" lang="zh-CN" altLang="en-US" dirty="0"/>
              <a:t> </a:t>
            </a:r>
            <a:r>
              <a:rPr kumimoji="1" lang="en-US" altLang="zh-CN" dirty="0"/>
              <a:t>for </a:t>
            </a:r>
            <a:r>
              <a:rPr kumimoji="1" lang="en-US" altLang="zh-CN" dirty="0" err="1"/>
              <a:t>i</a:t>
            </a:r>
            <a:r>
              <a:rPr kumimoji="1" lang="en-US" altLang="zh-CN" dirty="0"/>
              <a:t> = 1 : N</a:t>
            </a:r>
          </a:p>
          <a:p>
            <a:r>
              <a:rPr kumimoji="1" lang="en-US" altLang="zh-CN" dirty="0"/>
              <a:t>     for j = 1 : N</a:t>
            </a:r>
          </a:p>
          <a:p>
            <a:r>
              <a:rPr kumimoji="1" lang="en-US" altLang="zh-CN" dirty="0"/>
              <a:t>         AM(</a:t>
            </a:r>
            <a:r>
              <a:rPr kumimoji="1" lang="en-US" altLang="zh-CN" dirty="0" err="1"/>
              <a:t>i,j</a:t>
            </a:r>
            <a:r>
              <a:rPr kumimoji="1" lang="en-US" altLang="zh-CN" dirty="0"/>
              <a:t>) = sqrt(((CL(i,1)-CL(j,1))^2+(CL(i,2)-CL(j,2))^2));</a:t>
            </a:r>
          </a:p>
          <a:p>
            <a:r>
              <a:rPr kumimoji="1" lang="en-US" altLang="zh-CN" dirty="0"/>
              <a:t>     end</a:t>
            </a:r>
          </a:p>
          <a:p>
            <a:r>
              <a:rPr kumimoji="1" lang="en-US" altLang="zh-CN" dirty="0"/>
              <a:t> end</a:t>
            </a:r>
            <a:endParaRPr kumimoji="1" lang="zh-CN" altLang="en-US" dirty="0"/>
          </a:p>
        </p:txBody>
      </p:sp>
      <p:sp>
        <p:nvSpPr>
          <p:cNvPr id="4" name="文本框 3">
            <a:extLst>
              <a:ext uri="{FF2B5EF4-FFF2-40B4-BE49-F238E27FC236}">
                <a16:creationId xmlns:a16="http://schemas.microsoft.com/office/drawing/2014/main" xmlns="" id="{4CE99A95-3B71-F642-8444-A66F05437012}"/>
              </a:ext>
            </a:extLst>
          </p:cNvPr>
          <p:cNvSpPr txBox="1"/>
          <p:nvPr/>
        </p:nvSpPr>
        <p:spPr>
          <a:xfrm>
            <a:off x="4966447" y="846385"/>
            <a:ext cx="3812262" cy="3831818"/>
          </a:xfrm>
          <a:prstGeom prst="rect">
            <a:avLst/>
          </a:prstGeom>
          <a:noFill/>
        </p:spPr>
        <p:txBody>
          <a:bodyPr wrap="none" rtlCol="0">
            <a:spAutoFit/>
          </a:bodyPr>
          <a:lstStyle/>
          <a:p>
            <a:r>
              <a:rPr kumimoji="1" lang="en-US" altLang="zh-CN" dirty="0" err="1"/>
              <a:t>Antibody_Num</a:t>
            </a:r>
            <a:r>
              <a:rPr kumimoji="1" lang="en-US" altLang="zh-CN" dirty="0"/>
              <a:t> = 200; % </a:t>
            </a:r>
            <a:r>
              <a:rPr kumimoji="1" lang="zh-CN" altLang="en-US" dirty="0"/>
              <a:t>抗体群内个体数</a:t>
            </a:r>
          </a:p>
          <a:p>
            <a:r>
              <a:rPr kumimoji="1" lang="zh-CN" altLang="en-US" dirty="0"/>
              <a:t> </a:t>
            </a:r>
            <a:r>
              <a:rPr kumimoji="1" lang="en-US" altLang="zh-CN" dirty="0" err="1"/>
              <a:t>Iter_Num_Max</a:t>
            </a:r>
            <a:r>
              <a:rPr kumimoji="1" lang="en-US" altLang="zh-CN" dirty="0"/>
              <a:t> = 1000; % </a:t>
            </a:r>
            <a:r>
              <a:rPr kumimoji="1" lang="zh-CN" altLang="en-US" dirty="0"/>
              <a:t>最大免疫代数</a:t>
            </a:r>
          </a:p>
          <a:p>
            <a:r>
              <a:rPr kumimoji="1" lang="zh-CN" altLang="en-US" dirty="0"/>
              <a:t> </a:t>
            </a:r>
            <a:r>
              <a:rPr kumimoji="1" lang="en-US" altLang="zh-CN" dirty="0"/>
              <a:t>f = zeros(N, </a:t>
            </a:r>
            <a:r>
              <a:rPr kumimoji="1" lang="en-US" altLang="zh-CN" dirty="0" err="1"/>
              <a:t>Antibody_Num</a:t>
            </a:r>
            <a:r>
              <a:rPr kumimoji="1" lang="en-US" altLang="zh-CN" dirty="0"/>
              <a:t>); % </a:t>
            </a:r>
            <a:r>
              <a:rPr kumimoji="1" lang="zh-CN" altLang="en-US" dirty="0"/>
              <a:t>用于存储种群</a:t>
            </a:r>
          </a:p>
          <a:p>
            <a:r>
              <a:rPr kumimoji="1" lang="zh-CN" altLang="en-US" dirty="0"/>
              <a:t> </a:t>
            </a:r>
          </a:p>
          <a:p>
            <a:r>
              <a:rPr kumimoji="1" lang="zh-CN" altLang="en-US" dirty="0"/>
              <a:t>  </a:t>
            </a:r>
            <a:r>
              <a:rPr kumimoji="1" lang="en-US" altLang="zh-CN" dirty="0"/>
              <a:t>for </a:t>
            </a:r>
            <a:r>
              <a:rPr kumimoji="1" lang="en-US" altLang="zh-CN" dirty="0" err="1"/>
              <a:t>i</a:t>
            </a:r>
            <a:r>
              <a:rPr kumimoji="1" lang="en-US" altLang="zh-CN" dirty="0"/>
              <a:t> = 1 : </a:t>
            </a:r>
            <a:r>
              <a:rPr kumimoji="1" lang="en-US" altLang="zh-CN" dirty="0" err="1"/>
              <a:t>Antibody_Num</a:t>
            </a:r>
            <a:endParaRPr kumimoji="1" lang="en-US" altLang="zh-CN" dirty="0"/>
          </a:p>
          <a:p>
            <a:r>
              <a:rPr kumimoji="1" lang="en-US" altLang="zh-CN" dirty="0"/>
              <a:t>     f(:,</a:t>
            </a:r>
            <a:r>
              <a:rPr kumimoji="1" lang="en-US" altLang="zh-CN" dirty="0" err="1"/>
              <a:t>i</a:t>
            </a:r>
            <a:r>
              <a:rPr kumimoji="1" lang="en-US" altLang="zh-CN" dirty="0"/>
              <a:t>) = </a:t>
            </a:r>
            <a:r>
              <a:rPr kumimoji="1" lang="en-US" altLang="zh-CN" dirty="0" err="1"/>
              <a:t>randperm</a:t>
            </a:r>
            <a:r>
              <a:rPr kumimoji="1" lang="en-US" altLang="zh-CN" dirty="0"/>
              <a:t>(N); % </a:t>
            </a:r>
            <a:r>
              <a:rPr kumimoji="1" lang="zh-CN" altLang="en-US" dirty="0"/>
              <a:t>随机生成初始种群</a:t>
            </a:r>
          </a:p>
          <a:p>
            <a:r>
              <a:rPr kumimoji="1" lang="zh-CN" altLang="en-US" dirty="0"/>
              <a:t>  </a:t>
            </a:r>
            <a:r>
              <a:rPr kumimoji="1" lang="en-US" altLang="zh-CN" dirty="0"/>
              <a:t>end</a:t>
            </a:r>
          </a:p>
          <a:p>
            <a:r>
              <a:rPr kumimoji="1" lang="en-US" altLang="zh-CN" dirty="0"/>
              <a:t>  </a:t>
            </a:r>
          </a:p>
          <a:p>
            <a:r>
              <a:rPr kumimoji="1" lang="en-US" altLang="zh-CN" dirty="0"/>
              <a:t>  </a:t>
            </a:r>
            <a:r>
              <a:rPr kumimoji="1" lang="en-US" altLang="zh-CN" dirty="0" err="1"/>
              <a:t>len</a:t>
            </a:r>
            <a:r>
              <a:rPr kumimoji="1" lang="en-US" altLang="zh-CN" dirty="0"/>
              <a:t> = zeros(</a:t>
            </a:r>
            <a:r>
              <a:rPr kumimoji="1" lang="en-US" altLang="zh-CN" dirty="0" err="1"/>
              <a:t>Antibody_Num</a:t>
            </a:r>
            <a:r>
              <a:rPr kumimoji="1" lang="en-US" altLang="zh-CN" dirty="0"/>
              <a:t>, 1); % </a:t>
            </a:r>
            <a:r>
              <a:rPr kumimoji="1" lang="zh-CN" altLang="en-US" dirty="0"/>
              <a:t>存储路径长度</a:t>
            </a:r>
          </a:p>
          <a:p>
            <a:r>
              <a:rPr kumimoji="1" lang="zh-CN" altLang="en-US" dirty="0"/>
              <a:t>  </a:t>
            </a:r>
          </a:p>
          <a:p>
            <a:r>
              <a:rPr kumimoji="1" lang="zh-CN" altLang="en-US" dirty="0"/>
              <a:t>  </a:t>
            </a:r>
            <a:r>
              <a:rPr kumimoji="1" lang="en-US" altLang="zh-CN" dirty="0"/>
              <a:t>for </a:t>
            </a:r>
            <a:r>
              <a:rPr kumimoji="1" lang="en-US" altLang="zh-CN" dirty="0" err="1"/>
              <a:t>i</a:t>
            </a:r>
            <a:r>
              <a:rPr kumimoji="1" lang="en-US" altLang="zh-CN" dirty="0"/>
              <a:t> = 1 : </a:t>
            </a:r>
            <a:r>
              <a:rPr kumimoji="1" lang="en-US" altLang="zh-CN" dirty="0" err="1"/>
              <a:t>Antibody_Num</a:t>
            </a:r>
            <a:endParaRPr kumimoji="1" lang="en-US" altLang="zh-CN" dirty="0"/>
          </a:p>
          <a:p>
            <a:r>
              <a:rPr kumimoji="1" lang="en-US" altLang="zh-CN" dirty="0"/>
              <a:t>    </a:t>
            </a:r>
            <a:r>
              <a:rPr kumimoji="1" lang="en-US" altLang="zh-CN" dirty="0" err="1"/>
              <a:t>len</a:t>
            </a:r>
            <a:r>
              <a:rPr kumimoji="1" lang="en-US" altLang="zh-CN" dirty="0"/>
              <a:t>(</a:t>
            </a:r>
            <a:r>
              <a:rPr kumimoji="1" lang="en-US" altLang="zh-CN" dirty="0" err="1"/>
              <a:t>i</a:t>
            </a:r>
            <a:r>
              <a:rPr kumimoji="1" lang="en-US" altLang="zh-CN" dirty="0"/>
              <a:t>) = func3(AM, f(:,</a:t>
            </a:r>
            <a:r>
              <a:rPr kumimoji="1" lang="en-US" altLang="zh-CN" dirty="0" err="1"/>
              <a:t>i</a:t>
            </a:r>
            <a:r>
              <a:rPr kumimoji="1" lang="en-US" altLang="zh-CN" dirty="0"/>
              <a:t>), N); % </a:t>
            </a:r>
            <a:r>
              <a:rPr kumimoji="1" lang="zh-CN" altLang="en-US" dirty="0"/>
              <a:t>随机生成初始种群</a:t>
            </a:r>
          </a:p>
          <a:p>
            <a:r>
              <a:rPr kumimoji="1" lang="zh-CN" altLang="en-US" dirty="0"/>
              <a:t>  </a:t>
            </a:r>
            <a:r>
              <a:rPr kumimoji="1" lang="en-US" altLang="zh-CN" dirty="0"/>
              <a:t>end</a:t>
            </a:r>
          </a:p>
          <a:p>
            <a:r>
              <a:rPr kumimoji="1" lang="en-US" altLang="zh-CN" dirty="0"/>
              <a:t>  </a:t>
            </a:r>
          </a:p>
          <a:p>
            <a:r>
              <a:rPr kumimoji="1" lang="en-US" altLang="zh-CN" dirty="0"/>
              <a:t>  [</a:t>
            </a:r>
            <a:r>
              <a:rPr kumimoji="1" lang="en-US" altLang="zh-CN" dirty="0" err="1"/>
              <a:t>Sortlen,Index</a:t>
            </a:r>
            <a:r>
              <a:rPr kumimoji="1" lang="en-US" altLang="zh-CN" dirty="0"/>
              <a:t>] = sort(</a:t>
            </a:r>
            <a:r>
              <a:rPr kumimoji="1" lang="en-US" altLang="zh-CN" dirty="0" err="1"/>
              <a:t>len</a:t>
            </a:r>
            <a:r>
              <a:rPr kumimoji="1" lang="en-US" altLang="zh-CN" dirty="0"/>
              <a:t>);</a:t>
            </a:r>
          </a:p>
          <a:p>
            <a:r>
              <a:rPr kumimoji="1" lang="en-US" altLang="zh-CN" dirty="0"/>
              <a:t>  </a:t>
            </a:r>
            <a:r>
              <a:rPr kumimoji="1" lang="en-US" altLang="zh-CN" dirty="0" err="1"/>
              <a:t>Sortf</a:t>
            </a:r>
            <a:r>
              <a:rPr kumimoji="1" lang="en-US" altLang="zh-CN" dirty="0"/>
              <a:t> = f(:, Index); % </a:t>
            </a:r>
            <a:r>
              <a:rPr kumimoji="1" lang="zh-CN" altLang="en-US" dirty="0"/>
              <a:t>种群个体排序</a:t>
            </a:r>
          </a:p>
          <a:p>
            <a:r>
              <a:rPr kumimoji="1" lang="zh-CN" altLang="en-US" dirty="0"/>
              <a:t>  </a:t>
            </a:r>
            <a:r>
              <a:rPr kumimoji="1" lang="en-US" altLang="zh-CN" dirty="0" err="1"/>
              <a:t>Iter_Num</a:t>
            </a:r>
            <a:r>
              <a:rPr kumimoji="1" lang="en-US" altLang="zh-CN" dirty="0"/>
              <a:t> = 0; % </a:t>
            </a:r>
            <a:r>
              <a:rPr kumimoji="1" lang="zh-CN" altLang="en-US" dirty="0"/>
              <a:t>免疫代数</a:t>
            </a:r>
          </a:p>
          <a:p>
            <a:r>
              <a:rPr kumimoji="1" lang="zh-CN" altLang="en-US" dirty="0"/>
              <a:t>  </a:t>
            </a:r>
            <a:r>
              <a:rPr kumimoji="1" lang="en-US" altLang="zh-CN" dirty="0" err="1"/>
              <a:t>Clone_Num</a:t>
            </a:r>
            <a:r>
              <a:rPr kumimoji="1" lang="en-US" altLang="zh-CN" dirty="0"/>
              <a:t> = 20; % </a:t>
            </a:r>
            <a:r>
              <a:rPr kumimoji="1" lang="zh-CN" altLang="en-US" dirty="0"/>
              <a:t>克隆个数</a:t>
            </a:r>
          </a:p>
        </p:txBody>
      </p:sp>
    </p:spTree>
    <p:extLst>
      <p:ext uri="{BB962C8B-B14F-4D97-AF65-F5344CB8AC3E}">
        <p14:creationId xmlns:p14="http://schemas.microsoft.com/office/powerpoint/2010/main" xmlns="" val="3197046832"/>
      </p:ext>
    </p:extLst>
  </p:cSld>
  <p:clrMapOvr>
    <a:masterClrMapping/>
  </p:clrMapOvr>
  <mc:AlternateContent xmlns:mc="http://schemas.openxmlformats.org/markup-compatibility/2006">
    <mc:Choice xmlns:p14="http://schemas.microsoft.com/office/powerpoint/2010/main" xmlns="" Requires="p14">
      <p:transition spd="slow" p14:dur="2000" advTm="0"/>
    </mc:Choice>
    <mc:Fallback>
      <p:transition spd="slow"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5B3EC95F-682C-964D-ABC4-0EBE529986CC}"/>
              </a:ext>
            </a:extLst>
          </p:cNvPr>
          <p:cNvSpPr txBox="1"/>
          <p:nvPr/>
        </p:nvSpPr>
        <p:spPr>
          <a:xfrm>
            <a:off x="188259" y="708212"/>
            <a:ext cx="4427430" cy="4247317"/>
          </a:xfrm>
          <a:prstGeom prst="rect">
            <a:avLst/>
          </a:prstGeom>
          <a:noFill/>
        </p:spPr>
        <p:txBody>
          <a:bodyPr wrap="none" rtlCol="0">
            <a:spAutoFit/>
          </a:bodyPr>
          <a:lstStyle/>
          <a:p>
            <a:r>
              <a:rPr kumimoji="1" lang="en-US" altLang="zh-CN" dirty="0"/>
              <a:t>% </a:t>
            </a:r>
            <a:r>
              <a:rPr kumimoji="1" lang="zh-CN" altLang="en-US" dirty="0"/>
              <a:t>免疫循环</a:t>
            </a:r>
          </a:p>
          <a:p>
            <a:r>
              <a:rPr kumimoji="1" lang="zh-CN" altLang="en-US" dirty="0"/>
              <a:t>  </a:t>
            </a:r>
            <a:r>
              <a:rPr kumimoji="1" lang="en-US" altLang="zh-CN" dirty="0"/>
              <a:t>while </a:t>
            </a:r>
            <a:r>
              <a:rPr kumimoji="1" lang="en-US" altLang="zh-CN" dirty="0" err="1"/>
              <a:t>Iter_Num</a:t>
            </a:r>
            <a:r>
              <a:rPr kumimoji="1" lang="en-US" altLang="zh-CN" dirty="0"/>
              <a:t> &lt; </a:t>
            </a:r>
            <a:r>
              <a:rPr kumimoji="1" lang="en-US" altLang="zh-CN" dirty="0" err="1"/>
              <a:t>Iter_Num_Max</a:t>
            </a:r>
            <a:endParaRPr kumimoji="1" lang="en-US" altLang="zh-CN" dirty="0"/>
          </a:p>
          <a:p>
            <a:r>
              <a:rPr kumimoji="1" lang="en-US" altLang="zh-CN" dirty="0"/>
              <a:t>      % </a:t>
            </a:r>
            <a:r>
              <a:rPr kumimoji="1" lang="zh-CN" altLang="en-US" dirty="0"/>
              <a:t>选亲和度前一半的个体进行免疫操作</a:t>
            </a:r>
          </a:p>
          <a:p>
            <a:r>
              <a:rPr kumimoji="1" lang="zh-CN" altLang="en-US" dirty="0"/>
              <a:t>      </a:t>
            </a:r>
            <a:r>
              <a:rPr kumimoji="1" lang="en-US" altLang="zh-CN" dirty="0"/>
              <a:t>for </a:t>
            </a:r>
            <a:r>
              <a:rPr kumimoji="1" lang="en-US" altLang="zh-CN" dirty="0" err="1"/>
              <a:t>i</a:t>
            </a:r>
            <a:r>
              <a:rPr kumimoji="1" lang="en-US" altLang="zh-CN" dirty="0"/>
              <a:t> = 1 : </a:t>
            </a:r>
            <a:r>
              <a:rPr kumimoji="1" lang="en-US" altLang="zh-CN" dirty="0" err="1"/>
              <a:t>Antibody_Num</a:t>
            </a:r>
            <a:r>
              <a:rPr kumimoji="1" lang="en-US" altLang="zh-CN" dirty="0"/>
              <a:t>/2</a:t>
            </a:r>
          </a:p>
          <a:p>
            <a:r>
              <a:rPr kumimoji="1" lang="en-US" altLang="zh-CN" dirty="0"/>
              <a:t>          </a:t>
            </a:r>
            <a:r>
              <a:rPr kumimoji="1" lang="en-US" altLang="zh-CN" dirty="0" err="1"/>
              <a:t>temp_f</a:t>
            </a:r>
            <a:r>
              <a:rPr kumimoji="1" lang="en-US" altLang="zh-CN" dirty="0"/>
              <a:t> = </a:t>
            </a:r>
            <a:r>
              <a:rPr kumimoji="1" lang="en-US" altLang="zh-CN" dirty="0" err="1"/>
              <a:t>Sortf</a:t>
            </a:r>
            <a:r>
              <a:rPr kumimoji="1" lang="en-US" altLang="zh-CN" dirty="0"/>
              <a:t>(:, </a:t>
            </a:r>
            <a:r>
              <a:rPr kumimoji="1" lang="en-US" altLang="zh-CN" dirty="0" err="1"/>
              <a:t>i</a:t>
            </a:r>
            <a:r>
              <a:rPr kumimoji="1" lang="en-US" altLang="zh-CN" dirty="0"/>
              <a:t>);</a:t>
            </a:r>
          </a:p>
          <a:p>
            <a:r>
              <a:rPr kumimoji="1" lang="en-US" altLang="zh-CN" dirty="0"/>
              <a:t>          </a:t>
            </a:r>
            <a:r>
              <a:rPr kumimoji="1" lang="en-US" altLang="zh-CN" dirty="0" err="1"/>
              <a:t>a_clone</a:t>
            </a:r>
            <a:r>
              <a:rPr kumimoji="1" lang="en-US" altLang="zh-CN" dirty="0"/>
              <a:t> = </a:t>
            </a:r>
            <a:r>
              <a:rPr kumimoji="1" lang="en-US" altLang="zh-CN" dirty="0" err="1"/>
              <a:t>repmat</a:t>
            </a:r>
            <a:r>
              <a:rPr kumimoji="1" lang="en-US" altLang="zh-CN" dirty="0"/>
              <a:t>(</a:t>
            </a:r>
            <a:r>
              <a:rPr kumimoji="1" lang="en-US" altLang="zh-CN" dirty="0" err="1"/>
              <a:t>temp_f</a:t>
            </a:r>
            <a:r>
              <a:rPr kumimoji="1" lang="en-US" altLang="zh-CN" dirty="0"/>
              <a:t>, 1, </a:t>
            </a:r>
            <a:r>
              <a:rPr kumimoji="1" lang="en-US" altLang="zh-CN" dirty="0" err="1"/>
              <a:t>Clone_Num</a:t>
            </a:r>
            <a:r>
              <a:rPr kumimoji="1" lang="en-US" altLang="zh-CN" dirty="0"/>
              <a:t>); % </a:t>
            </a:r>
            <a:r>
              <a:rPr kumimoji="1" lang="zh-CN" altLang="en-US" dirty="0"/>
              <a:t>克隆抗体</a:t>
            </a:r>
          </a:p>
          <a:p>
            <a:r>
              <a:rPr kumimoji="1" lang="zh-CN" altLang="en-US" dirty="0"/>
              <a:t>          </a:t>
            </a:r>
          </a:p>
          <a:p>
            <a:r>
              <a:rPr kumimoji="1" lang="zh-CN" altLang="en-US" dirty="0"/>
              <a:t>          </a:t>
            </a:r>
            <a:r>
              <a:rPr kumimoji="1" lang="en-US" altLang="zh-CN" dirty="0"/>
              <a:t>% </a:t>
            </a:r>
            <a:r>
              <a:rPr kumimoji="1" lang="zh-CN" altLang="en-US" dirty="0"/>
              <a:t>克隆抗体的变异 第一列保留抗体源</a:t>
            </a:r>
          </a:p>
          <a:p>
            <a:r>
              <a:rPr kumimoji="1" lang="zh-CN" altLang="en-US" dirty="0"/>
              <a:t>          </a:t>
            </a:r>
            <a:r>
              <a:rPr kumimoji="1" lang="en-US" altLang="zh-CN" dirty="0"/>
              <a:t>for j = 2 : </a:t>
            </a:r>
            <a:r>
              <a:rPr kumimoji="1" lang="en-US" altLang="zh-CN" dirty="0" err="1"/>
              <a:t>Clone_Num</a:t>
            </a:r>
            <a:endParaRPr kumimoji="1" lang="en-US" altLang="zh-CN" dirty="0"/>
          </a:p>
          <a:p>
            <a:r>
              <a:rPr kumimoji="1" lang="en-US" altLang="zh-CN" dirty="0"/>
              <a:t>              p1 = </a:t>
            </a:r>
            <a:r>
              <a:rPr kumimoji="1" lang="en-US" altLang="zh-CN" dirty="0" err="1"/>
              <a:t>randi</a:t>
            </a:r>
            <a:r>
              <a:rPr kumimoji="1" lang="en-US" altLang="zh-CN" dirty="0"/>
              <a:t>(N);</a:t>
            </a:r>
          </a:p>
          <a:p>
            <a:r>
              <a:rPr kumimoji="1" lang="en-US" altLang="zh-CN" dirty="0"/>
              <a:t>              p2 = </a:t>
            </a:r>
            <a:r>
              <a:rPr kumimoji="1" lang="en-US" altLang="zh-CN" dirty="0" err="1"/>
              <a:t>randi</a:t>
            </a:r>
            <a:r>
              <a:rPr kumimoji="1" lang="en-US" altLang="zh-CN" dirty="0"/>
              <a:t>(N);</a:t>
            </a:r>
          </a:p>
          <a:p>
            <a:r>
              <a:rPr kumimoji="1" lang="en-US" altLang="zh-CN" dirty="0"/>
              <a:t>              while p1 == p2</a:t>
            </a:r>
          </a:p>
          <a:p>
            <a:r>
              <a:rPr kumimoji="1" lang="en-US" altLang="zh-CN" dirty="0"/>
              <a:t>                  p2 = </a:t>
            </a:r>
            <a:r>
              <a:rPr kumimoji="1" lang="en-US" altLang="zh-CN" dirty="0" err="1"/>
              <a:t>randi</a:t>
            </a:r>
            <a:r>
              <a:rPr kumimoji="1" lang="en-US" altLang="zh-CN" dirty="0"/>
              <a:t>(N);</a:t>
            </a:r>
          </a:p>
          <a:p>
            <a:r>
              <a:rPr kumimoji="1" lang="en-US" altLang="zh-CN" dirty="0"/>
              <a:t>              end</a:t>
            </a:r>
          </a:p>
          <a:p>
            <a:r>
              <a:rPr kumimoji="1" lang="en-US" altLang="zh-CN" dirty="0"/>
              <a:t>              </a:t>
            </a:r>
          </a:p>
          <a:p>
            <a:r>
              <a:rPr kumimoji="1" lang="en-US" altLang="zh-CN" dirty="0"/>
              <a:t>              temp = </a:t>
            </a:r>
            <a:r>
              <a:rPr kumimoji="1" lang="en-US" altLang="zh-CN" dirty="0" err="1"/>
              <a:t>a_clone</a:t>
            </a:r>
            <a:r>
              <a:rPr kumimoji="1" lang="en-US" altLang="zh-CN" dirty="0"/>
              <a:t>(p1, j);</a:t>
            </a:r>
          </a:p>
          <a:p>
            <a:r>
              <a:rPr kumimoji="1" lang="en-US" altLang="zh-CN" dirty="0"/>
              <a:t>              </a:t>
            </a:r>
            <a:r>
              <a:rPr kumimoji="1" lang="en-US" altLang="zh-CN" dirty="0" err="1"/>
              <a:t>a_clone</a:t>
            </a:r>
            <a:r>
              <a:rPr kumimoji="1" lang="en-US" altLang="zh-CN" dirty="0"/>
              <a:t>(p1, j) = </a:t>
            </a:r>
            <a:r>
              <a:rPr kumimoji="1" lang="en-US" altLang="zh-CN" dirty="0" err="1"/>
              <a:t>a_clone</a:t>
            </a:r>
            <a:r>
              <a:rPr kumimoji="1" lang="en-US" altLang="zh-CN" dirty="0"/>
              <a:t>(p2, j);</a:t>
            </a:r>
          </a:p>
          <a:p>
            <a:r>
              <a:rPr kumimoji="1" lang="en-US" altLang="zh-CN" dirty="0"/>
              <a:t>              </a:t>
            </a:r>
            <a:r>
              <a:rPr kumimoji="1" lang="en-US" altLang="zh-CN" dirty="0" err="1"/>
              <a:t>a_clone</a:t>
            </a:r>
            <a:r>
              <a:rPr kumimoji="1" lang="en-US" altLang="zh-CN" dirty="0"/>
              <a:t>(p2, j) = temp;</a:t>
            </a:r>
          </a:p>
          <a:p>
            <a:r>
              <a:rPr kumimoji="1" lang="en-US" altLang="zh-CN" dirty="0"/>
              <a:t>          end</a:t>
            </a:r>
          </a:p>
          <a:p>
            <a:r>
              <a:rPr kumimoji="1" lang="en-US" altLang="zh-CN" dirty="0"/>
              <a:t>          </a:t>
            </a:r>
            <a:endParaRPr kumimoji="1" lang="zh-CN" altLang="en-US" dirty="0"/>
          </a:p>
        </p:txBody>
      </p:sp>
      <p:sp>
        <p:nvSpPr>
          <p:cNvPr id="3" name="文本框 2">
            <a:extLst>
              <a:ext uri="{FF2B5EF4-FFF2-40B4-BE49-F238E27FC236}">
                <a16:creationId xmlns:a16="http://schemas.microsoft.com/office/drawing/2014/main" xmlns="" id="{F3C40CD9-BDDF-5D4B-914E-29E209217E91}"/>
              </a:ext>
            </a:extLst>
          </p:cNvPr>
          <p:cNvSpPr txBox="1"/>
          <p:nvPr/>
        </p:nvSpPr>
        <p:spPr>
          <a:xfrm>
            <a:off x="4706469" y="708212"/>
            <a:ext cx="3836895" cy="4493538"/>
          </a:xfrm>
          <a:prstGeom prst="rect">
            <a:avLst/>
          </a:prstGeom>
          <a:noFill/>
        </p:spPr>
        <p:txBody>
          <a:bodyPr wrap="square" rtlCol="0">
            <a:spAutoFit/>
          </a:bodyPr>
          <a:lstStyle/>
          <a:p>
            <a:r>
              <a:rPr kumimoji="1" lang="zh-Hans" altLang="en-US" sz="1100" dirty="0"/>
              <a:t>          </a:t>
            </a:r>
            <a:r>
              <a:rPr kumimoji="1" lang="en-US" altLang="zh-CN" sz="1100" dirty="0"/>
              <a:t>% </a:t>
            </a:r>
            <a:r>
              <a:rPr kumimoji="1" lang="zh-CN" altLang="en-US" sz="1100" dirty="0"/>
              <a:t>克隆抑制 保留亲和度最高的个体</a:t>
            </a:r>
          </a:p>
          <a:p>
            <a:r>
              <a:rPr kumimoji="1" lang="zh-CN" altLang="en-US" sz="1100" dirty="0"/>
              <a:t>          </a:t>
            </a:r>
            <a:r>
              <a:rPr kumimoji="1" lang="en-US" altLang="zh-CN" sz="1100" dirty="0"/>
              <a:t>for j = 1 : </a:t>
            </a:r>
            <a:r>
              <a:rPr kumimoji="1" lang="en-US" altLang="zh-CN" sz="1100" dirty="0" err="1"/>
              <a:t>Clone_Num</a:t>
            </a:r>
            <a:endParaRPr kumimoji="1" lang="en-US" altLang="zh-CN" sz="1100" dirty="0"/>
          </a:p>
          <a:p>
            <a:r>
              <a:rPr kumimoji="1" lang="en-US" altLang="zh-CN" sz="1100" dirty="0"/>
              <a:t>              </a:t>
            </a:r>
            <a:r>
              <a:rPr kumimoji="1" lang="en-US" altLang="zh-CN" sz="1100" dirty="0" err="1"/>
              <a:t>Len_Afterclone</a:t>
            </a:r>
            <a:r>
              <a:rPr kumimoji="1" lang="en-US" altLang="zh-CN" sz="1100" dirty="0"/>
              <a:t>(j) = func3(</a:t>
            </a:r>
            <a:r>
              <a:rPr kumimoji="1" lang="en-US" altLang="zh-CN" sz="1100" dirty="0" err="1"/>
              <a:t>AM,a_clone</a:t>
            </a:r>
            <a:r>
              <a:rPr kumimoji="1" lang="en-US" altLang="zh-CN" sz="1100" dirty="0"/>
              <a:t>(:,j), N);</a:t>
            </a:r>
          </a:p>
          <a:p>
            <a:r>
              <a:rPr kumimoji="1" lang="en-US" altLang="zh-CN" sz="1100" dirty="0"/>
              <a:t>          end</a:t>
            </a:r>
          </a:p>
          <a:p>
            <a:r>
              <a:rPr kumimoji="1" lang="en-US" altLang="zh-CN" sz="1100" dirty="0"/>
              <a:t>          </a:t>
            </a:r>
          </a:p>
          <a:p>
            <a:r>
              <a:rPr kumimoji="1" lang="en-US" altLang="zh-CN" sz="1100" dirty="0"/>
              <a:t>          % </a:t>
            </a:r>
            <a:r>
              <a:rPr kumimoji="1" lang="zh-CN" altLang="en-US" sz="1100" dirty="0"/>
              <a:t>记忆细胞库</a:t>
            </a:r>
          </a:p>
          <a:p>
            <a:r>
              <a:rPr kumimoji="1" lang="zh-CN" altLang="en-US" sz="1100" dirty="0"/>
              <a:t>          </a:t>
            </a:r>
            <a:r>
              <a:rPr kumimoji="1" lang="en-US" altLang="zh-CN" sz="1100" dirty="0"/>
              <a:t>[</a:t>
            </a:r>
            <a:r>
              <a:rPr kumimoji="1" lang="en-US" altLang="zh-CN" sz="1100" dirty="0" err="1"/>
              <a:t>Sortlen_afterclone</a:t>
            </a:r>
            <a:r>
              <a:rPr kumimoji="1" lang="en-US" altLang="zh-CN" sz="1100" dirty="0"/>
              <a:t>, Index] = sort(</a:t>
            </a:r>
            <a:r>
              <a:rPr kumimoji="1" lang="en-US" altLang="zh-CN" sz="1100" dirty="0" err="1"/>
              <a:t>Len_Afterclone</a:t>
            </a:r>
            <a:r>
              <a:rPr kumimoji="1" lang="en-US" altLang="zh-CN" sz="1100" dirty="0"/>
              <a:t>);</a:t>
            </a:r>
          </a:p>
          <a:p>
            <a:r>
              <a:rPr kumimoji="1" lang="en-US" altLang="zh-CN" sz="1100" dirty="0"/>
              <a:t>          </a:t>
            </a:r>
            <a:r>
              <a:rPr kumimoji="1" lang="en-US" altLang="zh-CN" sz="1100" dirty="0" err="1"/>
              <a:t>SortCa</a:t>
            </a:r>
            <a:r>
              <a:rPr kumimoji="1" lang="en-US" altLang="zh-CN" sz="1100" dirty="0"/>
              <a:t> = </a:t>
            </a:r>
            <a:r>
              <a:rPr kumimoji="1" lang="en-US" altLang="zh-CN" sz="1100" dirty="0" err="1"/>
              <a:t>a_clone</a:t>
            </a:r>
            <a:r>
              <a:rPr kumimoji="1" lang="en-US" altLang="zh-CN" sz="1100" dirty="0"/>
              <a:t>(:, Index);</a:t>
            </a:r>
          </a:p>
          <a:p>
            <a:r>
              <a:rPr kumimoji="1" lang="en-US" altLang="zh-CN" sz="1100" dirty="0"/>
              <a:t>          </a:t>
            </a:r>
            <a:r>
              <a:rPr kumimoji="1" lang="en-US" altLang="zh-CN" sz="1100" dirty="0" err="1"/>
              <a:t>af</a:t>
            </a:r>
            <a:r>
              <a:rPr kumimoji="1" lang="en-US" altLang="zh-CN" sz="1100" dirty="0"/>
              <a:t>(:, </a:t>
            </a:r>
            <a:r>
              <a:rPr kumimoji="1" lang="en-US" altLang="zh-CN" sz="1100" dirty="0" err="1"/>
              <a:t>i</a:t>
            </a:r>
            <a:r>
              <a:rPr kumimoji="1" lang="en-US" altLang="zh-CN" sz="1100" dirty="0"/>
              <a:t>) = </a:t>
            </a:r>
            <a:r>
              <a:rPr kumimoji="1" lang="en-US" altLang="zh-CN" sz="1100" dirty="0" err="1"/>
              <a:t>SortCa</a:t>
            </a:r>
            <a:r>
              <a:rPr kumimoji="1" lang="en-US" altLang="zh-CN" sz="1100" dirty="0"/>
              <a:t>(:, 1);</a:t>
            </a:r>
          </a:p>
          <a:p>
            <a:r>
              <a:rPr kumimoji="1" lang="en-US" altLang="zh-CN" sz="1100" dirty="0"/>
              <a:t>          </a:t>
            </a:r>
            <a:r>
              <a:rPr kumimoji="1" lang="en-US" altLang="zh-CN" sz="1100" dirty="0" err="1"/>
              <a:t>alen</a:t>
            </a:r>
            <a:r>
              <a:rPr kumimoji="1" lang="en-US" altLang="zh-CN" sz="1100" dirty="0"/>
              <a:t>(</a:t>
            </a:r>
            <a:r>
              <a:rPr kumimoji="1" lang="en-US" altLang="zh-CN" sz="1100" dirty="0" err="1"/>
              <a:t>i</a:t>
            </a:r>
            <a:r>
              <a:rPr kumimoji="1" lang="en-US" altLang="zh-CN" sz="1100" dirty="0"/>
              <a:t>) = </a:t>
            </a:r>
            <a:r>
              <a:rPr kumimoji="1" lang="en-US" altLang="zh-CN" sz="1100" dirty="0" err="1"/>
              <a:t>Sortlen_afterclone</a:t>
            </a:r>
            <a:r>
              <a:rPr kumimoji="1" lang="en-US" altLang="zh-CN" sz="1100" dirty="0"/>
              <a:t>(1);</a:t>
            </a:r>
          </a:p>
          <a:p>
            <a:r>
              <a:rPr kumimoji="1" lang="en-US" altLang="zh-CN" sz="1100" dirty="0"/>
              <a:t>      end</a:t>
            </a:r>
          </a:p>
          <a:p>
            <a:r>
              <a:rPr kumimoji="1" lang="en-US" altLang="zh-CN" sz="1100" dirty="0"/>
              <a:t>      </a:t>
            </a:r>
          </a:p>
          <a:p>
            <a:r>
              <a:rPr kumimoji="1" lang="en-US" altLang="zh-CN" sz="1100" dirty="0"/>
              <a:t>      % </a:t>
            </a:r>
            <a:r>
              <a:rPr kumimoji="1" lang="zh-CN" altLang="en-US" sz="1100" dirty="0"/>
              <a:t>生成新抗体</a:t>
            </a:r>
          </a:p>
          <a:p>
            <a:r>
              <a:rPr kumimoji="1" lang="zh-CN" altLang="en-US" sz="1100" dirty="0"/>
              <a:t>      </a:t>
            </a:r>
            <a:r>
              <a:rPr kumimoji="1" lang="en-US" altLang="zh-CN" sz="1100" dirty="0"/>
              <a:t>for </a:t>
            </a:r>
            <a:r>
              <a:rPr kumimoji="1" lang="en-US" altLang="zh-CN" sz="1100" dirty="0" err="1"/>
              <a:t>i</a:t>
            </a:r>
            <a:r>
              <a:rPr kumimoji="1" lang="en-US" altLang="zh-CN" sz="1100" dirty="0"/>
              <a:t> = 1:Antibody_Num/2</a:t>
            </a:r>
          </a:p>
          <a:p>
            <a:r>
              <a:rPr kumimoji="1" lang="en-US" altLang="zh-CN" sz="1100" dirty="0"/>
              <a:t>          bf(:, </a:t>
            </a:r>
            <a:r>
              <a:rPr kumimoji="1" lang="en-US" altLang="zh-CN" sz="1100" dirty="0" err="1"/>
              <a:t>i</a:t>
            </a:r>
            <a:r>
              <a:rPr kumimoji="1" lang="en-US" altLang="zh-CN" sz="1100" dirty="0"/>
              <a:t>) = </a:t>
            </a:r>
            <a:r>
              <a:rPr kumimoji="1" lang="en-US" altLang="zh-CN" sz="1100" dirty="0" err="1"/>
              <a:t>randperm</a:t>
            </a:r>
            <a:r>
              <a:rPr kumimoji="1" lang="en-US" altLang="zh-CN" sz="1100" dirty="0"/>
              <a:t>(N); %</a:t>
            </a:r>
            <a:r>
              <a:rPr kumimoji="1" lang="zh-CN" altLang="en-US" sz="1100" dirty="0"/>
              <a:t>随机生成初始种群</a:t>
            </a:r>
          </a:p>
          <a:p>
            <a:r>
              <a:rPr kumimoji="1" lang="zh-CN" altLang="en-US" sz="1100" dirty="0"/>
              <a:t>          </a:t>
            </a:r>
            <a:r>
              <a:rPr kumimoji="1" lang="en-US" altLang="zh-CN" sz="1100" dirty="0" err="1"/>
              <a:t>blen</a:t>
            </a:r>
            <a:r>
              <a:rPr kumimoji="1" lang="en-US" altLang="zh-CN" sz="1100" dirty="0"/>
              <a:t>(</a:t>
            </a:r>
            <a:r>
              <a:rPr kumimoji="1" lang="en-US" altLang="zh-CN" sz="1100" dirty="0" err="1"/>
              <a:t>i</a:t>
            </a:r>
            <a:r>
              <a:rPr kumimoji="1" lang="en-US" altLang="zh-CN" sz="1100" dirty="0"/>
              <a:t>) = func3(AM, bf(:, </a:t>
            </a:r>
            <a:r>
              <a:rPr kumimoji="1" lang="en-US" altLang="zh-CN" sz="1100" dirty="0" err="1"/>
              <a:t>i</a:t>
            </a:r>
            <a:r>
              <a:rPr kumimoji="1" lang="en-US" altLang="zh-CN" sz="1100" dirty="0"/>
              <a:t>), N); %</a:t>
            </a:r>
            <a:r>
              <a:rPr kumimoji="1" lang="zh-CN" altLang="en-US" sz="1100" dirty="0"/>
              <a:t>计算路径长度</a:t>
            </a:r>
          </a:p>
          <a:p>
            <a:r>
              <a:rPr kumimoji="1" lang="zh-CN" altLang="en-US" sz="1100" dirty="0"/>
              <a:t>      </a:t>
            </a:r>
            <a:r>
              <a:rPr kumimoji="1" lang="en-US" altLang="zh-CN" sz="1100" dirty="0"/>
              <a:t>end</a:t>
            </a:r>
          </a:p>
          <a:p>
            <a:r>
              <a:rPr kumimoji="1" lang="en-US" altLang="zh-CN" sz="1100" dirty="0"/>
              <a:t>      </a:t>
            </a:r>
          </a:p>
          <a:p>
            <a:r>
              <a:rPr kumimoji="1" lang="en-US" altLang="zh-CN" sz="1100" dirty="0"/>
              <a:t>      % </a:t>
            </a:r>
            <a:r>
              <a:rPr kumimoji="1" lang="zh-CN" altLang="en-US" sz="1100" dirty="0"/>
              <a:t>合并记忆细胞库和新抗体</a:t>
            </a:r>
          </a:p>
          <a:p>
            <a:r>
              <a:rPr kumimoji="1" lang="zh-CN" altLang="en-US" sz="1100" dirty="0"/>
              <a:t>      </a:t>
            </a:r>
            <a:r>
              <a:rPr kumimoji="1" lang="en-US" altLang="zh-CN" sz="1100" dirty="0"/>
              <a:t>f = [</a:t>
            </a:r>
            <a:r>
              <a:rPr kumimoji="1" lang="en-US" altLang="zh-CN" sz="1100" dirty="0" err="1"/>
              <a:t>af</a:t>
            </a:r>
            <a:r>
              <a:rPr kumimoji="1" lang="en-US" altLang="zh-CN" sz="1100" dirty="0"/>
              <a:t>, bf];</a:t>
            </a:r>
          </a:p>
          <a:p>
            <a:r>
              <a:rPr kumimoji="1" lang="en-US" altLang="zh-CN" sz="1100" dirty="0"/>
              <a:t>      </a:t>
            </a:r>
            <a:r>
              <a:rPr kumimoji="1" lang="en-US" altLang="zh-CN" sz="1100" dirty="0" err="1"/>
              <a:t>len</a:t>
            </a:r>
            <a:r>
              <a:rPr kumimoji="1" lang="en-US" altLang="zh-CN" sz="1100" dirty="0"/>
              <a:t> = [</a:t>
            </a:r>
            <a:r>
              <a:rPr kumimoji="1" lang="en-US" altLang="zh-CN" sz="1100" dirty="0" err="1"/>
              <a:t>alen</a:t>
            </a:r>
            <a:r>
              <a:rPr kumimoji="1" lang="en-US" altLang="zh-CN" sz="1100" dirty="0"/>
              <a:t>, </a:t>
            </a:r>
            <a:r>
              <a:rPr kumimoji="1" lang="en-US" altLang="zh-CN" sz="1100" dirty="0" err="1"/>
              <a:t>blen</a:t>
            </a:r>
            <a:r>
              <a:rPr kumimoji="1" lang="en-US" altLang="zh-CN" sz="1100" dirty="0"/>
              <a:t>];</a:t>
            </a:r>
          </a:p>
          <a:p>
            <a:r>
              <a:rPr kumimoji="1" lang="en-US" altLang="zh-CN" sz="1100" dirty="0"/>
              <a:t>      [</a:t>
            </a:r>
            <a:r>
              <a:rPr kumimoji="1" lang="en-US" altLang="zh-CN" sz="1100" dirty="0" err="1"/>
              <a:t>Sortlen</a:t>
            </a:r>
            <a:r>
              <a:rPr kumimoji="1" lang="en-US" altLang="zh-CN" sz="1100" dirty="0"/>
              <a:t>, Index]=sort(</a:t>
            </a:r>
            <a:r>
              <a:rPr kumimoji="1" lang="en-US" altLang="zh-CN" sz="1100" dirty="0" err="1"/>
              <a:t>len</a:t>
            </a:r>
            <a:r>
              <a:rPr kumimoji="1" lang="en-US" altLang="zh-CN" sz="1100" dirty="0"/>
              <a:t>);</a:t>
            </a:r>
          </a:p>
          <a:p>
            <a:r>
              <a:rPr kumimoji="1" lang="en-US" altLang="zh-CN" sz="1100" dirty="0"/>
              <a:t>      </a:t>
            </a:r>
            <a:r>
              <a:rPr kumimoji="1" lang="en-US" altLang="zh-CN" sz="1100" dirty="0" err="1"/>
              <a:t>Sortf</a:t>
            </a:r>
            <a:r>
              <a:rPr kumimoji="1" lang="en-US" altLang="zh-CN" sz="1100" dirty="0"/>
              <a:t> = f(:, Index);</a:t>
            </a:r>
          </a:p>
          <a:p>
            <a:r>
              <a:rPr kumimoji="1" lang="en-US" altLang="zh-CN" sz="1100" dirty="0"/>
              <a:t>      </a:t>
            </a:r>
            <a:r>
              <a:rPr kumimoji="1" lang="en-US" altLang="zh-CN" sz="1100" dirty="0" err="1"/>
              <a:t>Iter_Num</a:t>
            </a:r>
            <a:r>
              <a:rPr kumimoji="1" lang="en-US" altLang="zh-CN" sz="1100" dirty="0"/>
              <a:t> = </a:t>
            </a:r>
            <a:r>
              <a:rPr kumimoji="1" lang="en-US" altLang="zh-CN" sz="1100" dirty="0" err="1"/>
              <a:t>Iter_Num</a:t>
            </a:r>
            <a:r>
              <a:rPr kumimoji="1" lang="en-US" altLang="zh-CN" sz="1100" dirty="0"/>
              <a:t> + 1;</a:t>
            </a:r>
          </a:p>
          <a:p>
            <a:r>
              <a:rPr kumimoji="1" lang="en-US" altLang="zh-CN" sz="1100" dirty="0"/>
              <a:t>      trace(</a:t>
            </a:r>
            <a:r>
              <a:rPr kumimoji="1" lang="en-US" altLang="zh-CN" sz="1100" dirty="0" err="1"/>
              <a:t>Iter_Num</a:t>
            </a:r>
            <a:r>
              <a:rPr kumimoji="1" lang="en-US" altLang="zh-CN" sz="1100" dirty="0"/>
              <a:t>) = </a:t>
            </a:r>
            <a:r>
              <a:rPr kumimoji="1" lang="en-US" altLang="zh-CN" sz="1100" dirty="0" err="1"/>
              <a:t>Sortlen</a:t>
            </a:r>
            <a:r>
              <a:rPr kumimoji="1" lang="en-US" altLang="zh-CN" sz="1100" dirty="0"/>
              <a:t>(1);</a:t>
            </a:r>
          </a:p>
          <a:p>
            <a:r>
              <a:rPr kumimoji="1" lang="en-US" altLang="zh-CN" sz="1100" dirty="0"/>
              <a:t>  end</a:t>
            </a:r>
            <a:endParaRPr kumimoji="1" lang="zh-CN" altLang="en-US" sz="1100" dirty="0"/>
          </a:p>
        </p:txBody>
      </p:sp>
    </p:spTree>
    <p:extLst>
      <p:ext uri="{BB962C8B-B14F-4D97-AF65-F5344CB8AC3E}">
        <p14:creationId xmlns:p14="http://schemas.microsoft.com/office/powerpoint/2010/main" xmlns="" val="224501728"/>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
</file>

<file path=ppt/theme/theme1.xml><?xml version="1.0" encoding="utf-8"?>
<a:theme xmlns:a="http://schemas.openxmlformats.org/drawingml/2006/main" name="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
      <a:majorFont>
        <a:latin typeface="Nexa Light"/>
        <a:ea typeface="微软雅黑"/>
        <a:cs typeface=""/>
      </a:majorFont>
      <a:minorFont>
        <a:latin typeface="Nexa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2293</TotalTime>
  <Words>1405</Words>
  <Application>Microsoft Macintosh PowerPoint</Application>
  <PresentationFormat>全屏显示(16:9)</PresentationFormat>
  <Paragraphs>191</Paragraphs>
  <Slides>13</Slides>
  <Notes>4</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13</vt:i4>
      </vt:variant>
    </vt:vector>
  </HeadingPairs>
  <TitlesOfParts>
    <vt:vector size="14"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vector>
  </TitlesOfParts>
  <Company>iTianKong.com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user</cp:lastModifiedBy>
  <cp:revision>128</cp:revision>
  <dcterms:created xsi:type="dcterms:W3CDTF">2015-03-25T12:40:49Z</dcterms:created>
  <dcterms:modified xsi:type="dcterms:W3CDTF">2018-07-06T07:14:28Z</dcterms:modified>
</cp:coreProperties>
</file>