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6633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6633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6633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6633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962" y="6172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962" y="62491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7874" y="900429"/>
            <a:ext cx="6910705" cy="229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6633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52117"/>
            <a:ext cx="7966075" cy="441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51175" y="6172647"/>
            <a:ext cx="3053079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3750" y="6469814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61" y="4953761"/>
            <a:ext cx="6817359" cy="0"/>
          </a:xfrm>
          <a:custGeom>
            <a:avLst/>
            <a:gdLst/>
            <a:ahLst/>
            <a:cxnLst/>
            <a:rect l="l" t="t" r="r" b="b"/>
            <a:pathLst>
              <a:path w="6817359">
                <a:moveTo>
                  <a:pt x="0" y="0"/>
                </a:moveTo>
                <a:lnTo>
                  <a:pt x="6816852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74" y="900429"/>
            <a:ext cx="691070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Nh</a:t>
            </a:r>
            <a:r>
              <a:rPr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110" dirty="0"/>
              <a:t> </a:t>
            </a:r>
            <a:r>
              <a:rPr dirty="0"/>
              <a:t>môn</a:t>
            </a:r>
            <a:r>
              <a:rPr spc="-105" dirty="0"/>
              <a:t> </a:t>
            </a:r>
            <a:r>
              <a:rPr dirty="0"/>
              <a:t>H</a:t>
            </a:r>
            <a:r>
              <a:rPr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90" dirty="0"/>
              <a:t> </a:t>
            </a:r>
            <a:r>
              <a:rPr dirty="0"/>
              <a:t>máy</a:t>
            </a:r>
            <a:r>
              <a:rPr spc="-100" dirty="0"/>
              <a:t> </a:t>
            </a:r>
            <a:r>
              <a:rPr spc="-25" dirty="0"/>
              <a:t>và </a:t>
            </a:r>
            <a:r>
              <a:rPr dirty="0"/>
              <a:t>Khai</a:t>
            </a:r>
            <a:r>
              <a:rPr spc="-90" dirty="0"/>
              <a:t> </a:t>
            </a:r>
            <a:r>
              <a:rPr dirty="0"/>
              <a:t>phá</a:t>
            </a:r>
            <a:r>
              <a:rPr spc="-65" dirty="0"/>
              <a:t> </a:t>
            </a:r>
            <a:r>
              <a:rPr dirty="0" err="1"/>
              <a:t>d</a:t>
            </a:r>
            <a:r>
              <a:rPr dirty="0" err="1">
                <a:latin typeface="Cambria"/>
                <a:cs typeface="Cambria"/>
              </a:rPr>
              <a:t>ữ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-20" dirty="0" err="1"/>
              <a:t>li</a:t>
            </a:r>
            <a:r>
              <a:rPr spc="-20" dirty="0" err="1">
                <a:latin typeface="Cambria"/>
                <a:cs typeface="Cambria"/>
              </a:rPr>
              <a:t>ệ</a:t>
            </a:r>
            <a:r>
              <a:rPr spc="-20" dirty="0" err="1"/>
              <a:t>u</a:t>
            </a:r>
            <a:endParaRPr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</a:pPr>
            <a:r>
              <a:rPr sz="4200" b="0" dirty="0">
                <a:latin typeface="Garamond"/>
                <a:cs typeface="Garamond"/>
              </a:rPr>
              <a:t>Quy</a:t>
            </a:r>
            <a:r>
              <a:rPr sz="4200" b="0" spc="-5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</a:t>
            </a:r>
            <a:r>
              <a:rPr sz="4200" b="0" dirty="0">
                <a:latin typeface="Cambria"/>
                <a:cs typeface="Cambria"/>
              </a:rPr>
              <a:t>ắ</a:t>
            </a:r>
            <a:r>
              <a:rPr sz="4200" b="0" dirty="0">
                <a:latin typeface="Garamond"/>
                <a:cs typeface="Garamond"/>
              </a:rPr>
              <a:t>c</a:t>
            </a:r>
            <a:r>
              <a:rPr sz="4200" b="0" spc="-50" dirty="0">
                <a:latin typeface="Garamond"/>
                <a:cs typeface="Garamond"/>
              </a:rPr>
              <a:t> </a:t>
            </a:r>
            <a:r>
              <a:rPr sz="4200" b="0" spc="-10" dirty="0">
                <a:latin typeface="Garamond"/>
                <a:cs typeface="Garamond"/>
              </a:rPr>
              <a:t>delta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299717"/>
            <a:ext cx="8264525" cy="230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426084" indent="-2286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66700" algn="l"/>
              </a:tabLst>
            </a:pPr>
            <a:r>
              <a:rPr sz="2400" dirty="0">
                <a:latin typeface="Arial"/>
                <a:cs typeface="Arial"/>
              </a:rPr>
              <a:t>Để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cập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trọng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dirty="0">
                <a:latin typeface="Courier New"/>
                <a:cs typeface="Courier New"/>
              </a:rPr>
              <a:t>w</a:t>
            </a:r>
            <a:r>
              <a:rPr sz="2400" b="1" spc="-78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theo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hướng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giúp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bớt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lỗi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huấn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luyện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593090" lvl="1" indent="-227965">
              <a:lnSpc>
                <a:spcPct val="100000"/>
              </a:lnSpc>
              <a:spcBef>
                <a:spcPts val="1135"/>
              </a:spcBef>
              <a:buClr>
                <a:srgbClr val="3A812E"/>
              </a:buClr>
              <a:buChar char="•"/>
              <a:tabLst>
                <a:tab pos="593090" algn="l"/>
              </a:tabLst>
            </a:pPr>
            <a:r>
              <a:rPr sz="2000" dirty="0">
                <a:latin typeface="Courier New"/>
                <a:cs typeface="Courier New"/>
              </a:rPr>
              <a:t>η</a:t>
            </a:r>
            <a:r>
              <a:rPr sz="2000" spc="-114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(là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hằng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dương)</a:t>
            </a:r>
            <a:endParaRPr sz="2000">
              <a:latin typeface="Arial"/>
              <a:cs typeface="Arial"/>
            </a:endParaRPr>
          </a:p>
          <a:p>
            <a:pPr marL="71755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solidFill>
                  <a:srgbClr val="006633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định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mức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đổi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đối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tại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mỗi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bước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marL="594360" lvl="1" indent="-229235">
              <a:lnSpc>
                <a:spcPts val="2310"/>
              </a:lnSpc>
              <a:spcBef>
                <a:spcPts val="1085"/>
              </a:spcBef>
              <a:buClr>
                <a:srgbClr val="3A812E"/>
              </a:buClr>
              <a:buChar char="•"/>
              <a:tabLst>
                <a:tab pos="594360" algn="l"/>
              </a:tabLst>
            </a:pPr>
            <a:r>
              <a:rPr sz="2000" dirty="0">
                <a:latin typeface="Arial"/>
                <a:cs typeface="Arial"/>
              </a:rPr>
              <a:t>Cập nhật theo từng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 dụ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(Instance-to-instance/incremental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update):</a:t>
            </a:r>
            <a:endParaRPr sz="2000">
              <a:latin typeface="Arial"/>
              <a:cs typeface="Arial"/>
            </a:endParaRPr>
          </a:p>
          <a:p>
            <a:pPr marL="594360">
              <a:lnSpc>
                <a:spcPts val="2310"/>
              </a:lnSpc>
              <a:tabLst>
                <a:tab pos="1001394" algn="l"/>
                <a:tab pos="1712595" algn="l"/>
              </a:tabLst>
            </a:pPr>
            <a:r>
              <a:rPr sz="2000" spc="-25" dirty="0">
                <a:latin typeface="Courier New"/>
                <a:cs typeface="Courier New"/>
              </a:rPr>
              <a:t>w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r>
              <a:rPr sz="1950" baseline="-21367" dirty="0">
                <a:latin typeface="Courier New"/>
                <a:cs typeface="Courier New"/>
              </a:rPr>
              <a:t>	</a:t>
            </a:r>
            <a:r>
              <a:rPr sz="2000" dirty="0">
                <a:latin typeface="Courier New"/>
                <a:cs typeface="Courier New"/>
              </a:rPr>
              <a:t>←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w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r>
              <a:rPr sz="1950" baseline="-21367" dirty="0">
                <a:latin typeface="Courier New"/>
                <a:cs typeface="Courier New"/>
              </a:rPr>
              <a:t>	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η(c</a:t>
            </a:r>
            <a:r>
              <a:rPr sz="1950" baseline="-21367" dirty="0">
                <a:latin typeface="Courier New"/>
                <a:cs typeface="Courier New"/>
              </a:rPr>
              <a:t>x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20" dirty="0">
                <a:latin typeface="Courier New"/>
                <a:cs typeface="Courier New"/>
              </a:rPr>
              <a:t>y</a:t>
            </a:r>
            <a:r>
              <a:rPr sz="1950" spc="-30" baseline="-21367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)x</a:t>
            </a:r>
            <a:r>
              <a:rPr sz="1950" spc="-30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3889628"/>
            <a:ext cx="437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A812E"/>
              </a:buClr>
              <a:buChar char="•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Cập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đợt/lô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(Batch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20637"/>
            <a:ext cx="4913630" cy="16262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1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40665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tên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gọi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tắc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delta</a:t>
            </a:r>
            <a:endParaRPr sz="2400">
              <a:latin typeface="Arial"/>
              <a:cs typeface="Arial"/>
            </a:endParaRPr>
          </a:p>
          <a:p>
            <a:pPr marL="568960" lvl="1" indent="-229235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dirty="0">
                <a:latin typeface="Arial"/>
                <a:cs typeface="Arial"/>
              </a:rPr>
              <a:t>LMS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(least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square)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  <a:p>
            <a:pPr marL="568960" lvl="1" indent="-229235">
              <a:lnSpc>
                <a:spcPct val="100000"/>
              </a:lnSpc>
              <a:spcBef>
                <a:spcPts val="605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dirty="0">
                <a:latin typeface="Arial"/>
                <a:cs typeface="Arial"/>
              </a:rPr>
              <a:t>Adaline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  <a:p>
            <a:pPr marL="568960" lvl="1" indent="-229235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spc="-10" dirty="0">
                <a:latin typeface="Arial"/>
                <a:cs typeface="Arial"/>
              </a:rPr>
              <a:t>Widrow-</a:t>
            </a:r>
            <a:r>
              <a:rPr sz="2000" dirty="0">
                <a:latin typeface="Arial"/>
                <a:cs typeface="Arial"/>
              </a:rPr>
              <a:t>Hoff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9660" y="3736722"/>
            <a:ext cx="2576195" cy="6623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950" i="1" baseline="-19230" dirty="0">
                <a:latin typeface="Times New Roman"/>
                <a:cs typeface="Times New Roman"/>
              </a:rPr>
              <a:t>i</a:t>
            </a:r>
            <a:r>
              <a:rPr sz="1950" i="1" spc="555" baseline="-192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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950" i="1" baseline="-19230" dirty="0">
                <a:latin typeface="Times New Roman"/>
                <a:cs typeface="Times New Roman"/>
              </a:rPr>
              <a:t>i</a:t>
            </a:r>
            <a:r>
              <a:rPr sz="1950" i="1" spc="390" baseline="-19230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Symbol"/>
                <a:cs typeface="Symbol"/>
              </a:rPr>
              <a:t></a:t>
            </a:r>
            <a:r>
              <a:rPr sz="1950" i="1" spc="50" dirty="0">
                <a:latin typeface="Symbol"/>
                <a:cs typeface="Symbol"/>
              </a:rPr>
              <a:t>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3900" baseline="-7478" dirty="0">
                <a:latin typeface="Symbol"/>
                <a:cs typeface="Symbol"/>
              </a:rPr>
              <a:t></a:t>
            </a:r>
            <a:r>
              <a:rPr sz="2550" dirty="0">
                <a:latin typeface="Symbol"/>
                <a:cs typeface="Symbol"/>
              </a:rPr>
              <a:t>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950" i="1" baseline="-19230" dirty="0">
                <a:latin typeface="Times New Roman"/>
                <a:cs typeface="Times New Roman"/>
              </a:rPr>
              <a:t>x</a:t>
            </a:r>
            <a:r>
              <a:rPr sz="1950" i="1" spc="359" baseline="-192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y</a:t>
            </a:r>
            <a:r>
              <a:rPr sz="1950" i="1" spc="104" baseline="-19230" dirty="0">
                <a:latin typeface="Times New Roman"/>
                <a:cs typeface="Times New Roman"/>
              </a:rPr>
              <a:t>x</a:t>
            </a:r>
            <a:r>
              <a:rPr sz="1950" i="1" spc="7" baseline="-1923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</a:t>
            </a:r>
            <a:r>
              <a:rPr sz="1850" i="1" spc="-25" dirty="0">
                <a:latin typeface="Times New Roman"/>
                <a:cs typeface="Times New Roman"/>
              </a:rPr>
              <a:t>x</a:t>
            </a:r>
            <a:r>
              <a:rPr sz="1950" i="1" spc="-37" baseline="-19230" dirty="0">
                <a:latin typeface="Times New Roman"/>
                <a:cs typeface="Times New Roman"/>
              </a:rPr>
              <a:t>i</a:t>
            </a:r>
            <a:endParaRPr sz="1950" baseline="-19230">
              <a:latin typeface="Times New Roman"/>
              <a:cs typeface="Times New Roman"/>
            </a:endParaRPr>
          </a:p>
          <a:p>
            <a:pPr marL="161290" algn="ctr">
              <a:lnSpc>
                <a:spcPct val="100000"/>
              </a:lnSpc>
              <a:spcBef>
                <a:spcPts val="114"/>
              </a:spcBef>
            </a:pPr>
            <a:r>
              <a:rPr sz="1300" i="1" spc="-25" dirty="0">
                <a:latin typeface="Times New Roman"/>
                <a:cs typeface="Times New Roman"/>
              </a:rPr>
              <a:t>x</a:t>
            </a:r>
            <a:r>
              <a:rPr sz="1300" spc="-25" dirty="0">
                <a:latin typeface="Symbol"/>
                <a:cs typeface="Symbol"/>
              </a:rPr>
              <a:t></a:t>
            </a:r>
            <a:r>
              <a:rPr sz="1300" i="1" spc="-25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</a:pPr>
            <a:r>
              <a:rPr sz="4200" b="0" dirty="0">
                <a:latin typeface="Garamond"/>
                <a:cs typeface="Garamond"/>
              </a:rPr>
              <a:t>C</a:t>
            </a:r>
            <a:r>
              <a:rPr sz="4200" b="0" dirty="0">
                <a:latin typeface="Cambria"/>
                <a:cs typeface="Cambria"/>
              </a:rPr>
              <a:t>ậ</a:t>
            </a:r>
            <a:r>
              <a:rPr sz="4200" b="0" dirty="0">
                <a:latin typeface="Garamond"/>
                <a:cs typeface="Garamond"/>
              </a:rPr>
              <a:t>p</a:t>
            </a:r>
            <a:r>
              <a:rPr sz="4200" b="0" spc="-2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nh</a:t>
            </a:r>
            <a:r>
              <a:rPr sz="4200" b="0" dirty="0">
                <a:latin typeface="Cambria"/>
                <a:cs typeface="Cambria"/>
              </a:rPr>
              <a:t>ậ</a:t>
            </a:r>
            <a:r>
              <a:rPr sz="4200" b="0" dirty="0">
                <a:latin typeface="Garamond"/>
                <a:cs typeface="Garamond"/>
              </a:rPr>
              <a:t>t</a:t>
            </a:r>
            <a:r>
              <a:rPr sz="4200" b="0" spc="-3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theo</a:t>
            </a:r>
            <a:r>
              <a:rPr sz="4200" b="0" spc="-2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đ</a:t>
            </a:r>
            <a:r>
              <a:rPr sz="4200" b="0" dirty="0">
                <a:latin typeface="Cambria"/>
                <a:cs typeface="Cambria"/>
              </a:rPr>
              <a:t>ợ</a:t>
            </a:r>
            <a:r>
              <a:rPr sz="4200" b="0" dirty="0">
                <a:latin typeface="Garamond"/>
                <a:cs typeface="Garamond"/>
              </a:rPr>
              <a:t>t/theo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</a:t>
            </a:r>
            <a:r>
              <a:rPr sz="4200" b="0" dirty="0">
                <a:latin typeface="Cambria"/>
                <a:cs typeface="Cambria"/>
              </a:rPr>
              <a:t>ừ</a:t>
            </a:r>
            <a:r>
              <a:rPr sz="4200" b="0" dirty="0">
                <a:latin typeface="Garamond"/>
                <a:cs typeface="Garamond"/>
              </a:rPr>
              <a:t>ng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ví</a:t>
            </a:r>
            <a:r>
              <a:rPr sz="4200" b="0" spc="-10" dirty="0">
                <a:latin typeface="Garamond"/>
                <a:cs typeface="Garamond"/>
              </a:rPr>
              <a:t> </a:t>
            </a:r>
            <a:r>
              <a:rPr sz="4200" b="0" spc="-25" dirty="0">
                <a:latin typeface="Garamond"/>
                <a:cs typeface="Garamond"/>
              </a:rPr>
              <a:t>d</a:t>
            </a:r>
            <a:r>
              <a:rPr sz="4200" b="0" spc="-25" dirty="0">
                <a:latin typeface="Cambria"/>
                <a:cs typeface="Cambria"/>
              </a:rPr>
              <a:t>ụ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3520"/>
            <a:ext cx="7960995" cy="43002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Cập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nhật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đợt/lô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(Batch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update)</a:t>
            </a:r>
            <a:endParaRPr sz="2200">
              <a:latin typeface="Arial"/>
              <a:cs typeface="Arial"/>
            </a:endParaRPr>
          </a:p>
          <a:p>
            <a:pPr marL="568960" lvl="1" indent="-229235">
              <a:lnSpc>
                <a:spcPct val="100000"/>
              </a:lnSpc>
              <a:spcBef>
                <a:spcPts val="605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dirty="0">
                <a:latin typeface="Arial"/>
                <a:cs typeface="Arial"/>
              </a:rPr>
              <a:t>Tại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trọng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cập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tất</a:t>
            </a:r>
            <a:endParaRPr sz="200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5"/>
              </a:spcBef>
            </a:pP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cả</a:t>
            </a:r>
            <a:r>
              <a:rPr sz="2000" b="1" i="1" u="none" spc="-30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các</a:t>
            </a:r>
            <a:r>
              <a:rPr sz="2000" i="1" u="none" spc="-3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ví</a:t>
            </a:r>
            <a:r>
              <a:rPr sz="2000" i="1" u="none" spc="-2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dụ</a:t>
            </a:r>
            <a:r>
              <a:rPr sz="2000" i="1" u="none" spc="-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học</a:t>
            </a:r>
            <a:r>
              <a:rPr sz="2000" i="1" u="none" spc="-3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của</a:t>
            </a:r>
            <a:r>
              <a:rPr sz="2000" i="1" u="none" spc="-2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lô</a:t>
            </a:r>
            <a:r>
              <a:rPr sz="2000" i="1" u="none" spc="-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(batch)</a:t>
            </a:r>
            <a:r>
              <a:rPr sz="2000" i="1" u="none" spc="-60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hiện</a:t>
            </a:r>
            <a:r>
              <a:rPr sz="2000" i="1" u="none" spc="-10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tại</a:t>
            </a:r>
            <a:r>
              <a:rPr sz="2000" i="1" u="none" spc="-1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được</a:t>
            </a:r>
            <a:r>
              <a:rPr sz="2000" i="1" u="none" spc="-3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học</a:t>
            </a:r>
            <a:r>
              <a:rPr sz="2000" i="1" u="none" spc="-20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bởi</a:t>
            </a:r>
            <a:r>
              <a:rPr sz="2000" i="1" u="none" spc="-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hệ</a:t>
            </a:r>
            <a:r>
              <a:rPr sz="2000" i="1" u="none" spc="-25" dirty="0">
                <a:latin typeface="Arial"/>
                <a:cs typeface="Arial"/>
              </a:rPr>
              <a:t> </a:t>
            </a:r>
            <a:r>
              <a:rPr sz="2000" i="1" u="none" spc="-10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marL="919480" lvl="2" indent="-227329">
              <a:lnSpc>
                <a:spcPct val="100000"/>
              </a:lnSpc>
              <a:spcBef>
                <a:spcPts val="610"/>
              </a:spcBef>
              <a:buClr>
                <a:srgbClr val="006633"/>
              </a:buClr>
              <a:buFont typeface="Courier New"/>
              <a:buChar char="-"/>
              <a:tabLst>
                <a:tab pos="919480" algn="l"/>
              </a:tabLst>
            </a:pPr>
            <a:r>
              <a:rPr sz="1800" dirty="0">
                <a:latin typeface="Arial"/>
                <a:cs typeface="Arial"/>
              </a:rPr>
              <a:t>Giá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lỗi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tính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lũy đối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tất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ví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học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lô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hiện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tại</a:t>
            </a:r>
            <a:endParaRPr sz="1800">
              <a:latin typeface="Arial"/>
              <a:cs typeface="Arial"/>
            </a:endParaRPr>
          </a:p>
          <a:p>
            <a:pPr marL="919480" marR="38100" lvl="2" indent="-227329">
              <a:lnSpc>
                <a:spcPct val="100000"/>
              </a:lnSpc>
              <a:spcBef>
                <a:spcPts val="600"/>
              </a:spcBef>
              <a:buClr>
                <a:srgbClr val="006633"/>
              </a:buClr>
              <a:buFont typeface="Courier New"/>
              <a:buChar char="-"/>
              <a:tabLst>
                <a:tab pos="920750" algn="l"/>
              </a:tabLst>
            </a:pPr>
            <a:r>
              <a:rPr sz="1800" dirty="0">
                <a:latin typeface="Arial"/>
                <a:cs typeface="Arial"/>
              </a:rPr>
              <a:t>Các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cập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nhật theo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lỗi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lũy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tổng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-25" dirty="0">
                <a:latin typeface="Arial"/>
                <a:cs typeface="Arial"/>
              </a:rPr>
              <a:t> của 	</a:t>
            </a:r>
            <a:r>
              <a:rPr sz="1800" dirty="0">
                <a:latin typeface="Arial"/>
                <a:cs typeface="Arial"/>
              </a:rPr>
              <a:t>lô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hiện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tại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4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Cập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nhật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ví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(Instance-to-</a:t>
            </a:r>
            <a:r>
              <a:rPr sz="2200" spc="-10" dirty="0">
                <a:latin typeface="Arial"/>
                <a:cs typeface="Arial"/>
              </a:rPr>
              <a:t>instance/incremental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update)</a:t>
            </a:r>
            <a:endParaRPr sz="2200">
              <a:latin typeface="Arial"/>
              <a:cs typeface="Arial"/>
            </a:endParaRPr>
          </a:p>
          <a:p>
            <a:pPr marL="568960" marR="5080" lvl="1" indent="-229235">
              <a:lnSpc>
                <a:spcPct val="100000"/>
              </a:lnSpc>
              <a:spcBef>
                <a:spcPts val="610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dirty="0">
                <a:latin typeface="Arial"/>
                <a:cs typeface="Arial"/>
              </a:rPr>
              <a:t>Tại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trọng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ngay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lập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tức </a:t>
            </a:r>
            <a:r>
              <a:rPr sz="2000" i="1" dirty="0">
                <a:latin typeface="Arial"/>
                <a:cs typeface="Arial"/>
              </a:rPr>
              <a:t>sau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khi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mỗi</a:t>
            </a:r>
            <a:r>
              <a:rPr sz="2000" b="1" i="1" u="none" spc="-2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ví</a:t>
            </a:r>
            <a:r>
              <a:rPr sz="2000" i="1" u="none" spc="-20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dụ</a:t>
            </a:r>
            <a:r>
              <a:rPr sz="2000" i="1" u="none" spc="-20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học</a:t>
            </a:r>
            <a:r>
              <a:rPr sz="2000" i="1" u="none" spc="-30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được</a:t>
            </a:r>
            <a:r>
              <a:rPr sz="2000" i="1" u="none" spc="-1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học</a:t>
            </a:r>
            <a:r>
              <a:rPr sz="2000" i="1" u="none" spc="-3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bởi</a:t>
            </a:r>
            <a:r>
              <a:rPr sz="2000" i="1" u="none" spc="-5" dirty="0">
                <a:latin typeface="Arial"/>
                <a:cs typeface="Arial"/>
              </a:rPr>
              <a:t> </a:t>
            </a:r>
            <a:r>
              <a:rPr sz="2000" i="1" u="none" dirty="0">
                <a:latin typeface="Arial"/>
                <a:cs typeface="Arial"/>
              </a:rPr>
              <a:t>hệ</a:t>
            </a:r>
            <a:r>
              <a:rPr sz="2000" i="1" u="none" spc="-5" dirty="0">
                <a:latin typeface="Arial"/>
                <a:cs typeface="Arial"/>
              </a:rPr>
              <a:t> </a:t>
            </a:r>
            <a:r>
              <a:rPr sz="2000" i="1" u="none" spc="-10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marL="919480" lvl="2" indent="-227329">
              <a:lnSpc>
                <a:spcPct val="100000"/>
              </a:lnSpc>
              <a:spcBef>
                <a:spcPts val="605"/>
              </a:spcBef>
              <a:buClr>
                <a:srgbClr val="006633"/>
              </a:buClr>
              <a:buFont typeface="Courier New"/>
              <a:buChar char="-"/>
              <a:tabLst>
                <a:tab pos="919480" algn="l"/>
              </a:tabLst>
            </a:pPr>
            <a:r>
              <a:rPr sz="1800" dirty="0">
                <a:latin typeface="Arial"/>
                <a:cs typeface="Arial"/>
              </a:rPr>
              <a:t>Giá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lỗi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(riêng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biệt) được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tính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ví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học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vào</a:t>
            </a:r>
            <a:endParaRPr sz="1800">
              <a:latin typeface="Arial"/>
              <a:cs typeface="Arial"/>
            </a:endParaRPr>
          </a:p>
          <a:p>
            <a:pPr marL="919480" lvl="2" indent="-227329">
              <a:lnSpc>
                <a:spcPct val="100000"/>
              </a:lnSpc>
              <a:spcBef>
                <a:spcPts val="605"/>
              </a:spcBef>
              <a:buClr>
                <a:srgbClr val="006633"/>
              </a:buClr>
              <a:buFont typeface="Courier New"/>
              <a:buChar char="-"/>
              <a:tabLst>
                <a:tab pos="919480" algn="l"/>
              </a:tabLst>
            </a:pPr>
            <a:r>
              <a:rPr sz="1800" dirty="0">
                <a:latin typeface="Arial"/>
                <a:cs typeface="Arial"/>
              </a:rPr>
              <a:t>Các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cập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nhật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lập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tức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lỗi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này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406095"/>
            <a:ext cx="5983605" cy="433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LSLR_batch</a:t>
            </a:r>
            <a:r>
              <a:rPr sz="2000" dirty="0">
                <a:latin typeface="Arial"/>
                <a:cs typeface="Arial"/>
              </a:rPr>
              <a:t>(D,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η)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40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0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Garamond"/>
                <a:cs typeface="Garamond"/>
              </a:rPr>
              <a:t>f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Courier New"/>
                <a:cs typeface="Courier New"/>
              </a:rPr>
              <a:t>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-359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(nhỏ)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khởi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ngẫu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nhiên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  <a:tabLst>
                <a:tab pos="701040" algn="l"/>
              </a:tabLst>
            </a:pPr>
            <a:r>
              <a:rPr sz="2000" spc="-10" dirty="0">
                <a:latin typeface="Garamond"/>
                <a:cs typeface="Garamond"/>
              </a:rPr>
              <a:t>while</a:t>
            </a:r>
            <a:r>
              <a:rPr sz="2000" dirty="0">
                <a:latin typeface="Garamond"/>
                <a:cs typeface="Garamond"/>
              </a:rPr>
              <a:t>	not</a:t>
            </a:r>
            <a:r>
              <a:rPr sz="2000" spc="-20" dirty="0">
                <a:latin typeface="Garamond"/>
                <a:cs typeface="Garamond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CONVERGENCE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650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0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Garamond"/>
                <a:cs typeface="Garamond"/>
              </a:rPr>
              <a:t>f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555"/>
              </a:spcBef>
            </a:pPr>
            <a:r>
              <a:rPr sz="2000" spc="-10" dirty="0">
                <a:latin typeface="Courier New"/>
                <a:cs typeface="Courier New"/>
              </a:rPr>
              <a:t>delta_w</a:t>
            </a:r>
            <a:r>
              <a:rPr sz="1950" spc="-15" baseline="-21367" dirty="0">
                <a:latin typeface="Courier New"/>
                <a:cs typeface="Courier New"/>
              </a:rPr>
              <a:t>i</a:t>
            </a:r>
            <a:r>
              <a:rPr sz="1950" spc="-315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5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ví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x</a:t>
            </a:r>
            <a:r>
              <a:rPr sz="2000" spc="-25" dirty="0">
                <a:latin typeface="Symbol"/>
                <a:cs typeface="Symbol"/>
              </a:rPr>
              <a:t></a:t>
            </a:r>
            <a:r>
              <a:rPr sz="2000" spc="-25" dirty="0"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Tính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toán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y</a:t>
            </a:r>
            <a:r>
              <a:rPr sz="1950" spc="-37" baseline="-21367" dirty="0">
                <a:latin typeface="Courier New"/>
                <a:cs typeface="Courier New"/>
              </a:rPr>
              <a:t>x</a:t>
            </a:r>
            <a:endParaRPr sz="1950" baseline="-21367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0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Garamond"/>
                <a:cs typeface="Garamond"/>
              </a:rPr>
              <a:t>f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14224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Courier New"/>
                <a:cs typeface="Courier New"/>
              </a:rPr>
              <a:t>delta_w</a:t>
            </a:r>
            <a:r>
              <a:rPr sz="1950" spc="-15" baseline="-21367" dirty="0">
                <a:latin typeface="Courier New"/>
                <a:cs typeface="Courier New"/>
              </a:rPr>
              <a:t>i</a:t>
            </a:r>
            <a:r>
              <a:rPr sz="1950" spc="-337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delta_w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44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η(c</a:t>
            </a:r>
            <a:r>
              <a:rPr sz="1950" baseline="-21367" dirty="0">
                <a:latin typeface="Courier New"/>
                <a:cs typeface="Courier New"/>
              </a:rPr>
              <a:t>x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10" dirty="0">
                <a:latin typeface="Courier New"/>
                <a:cs typeface="Courier New"/>
              </a:rPr>
              <a:t>y</a:t>
            </a:r>
            <a:r>
              <a:rPr sz="1950" spc="-15" baseline="-21367" dirty="0">
                <a:latin typeface="Courier New"/>
                <a:cs typeface="Courier New"/>
              </a:rPr>
              <a:t>x</a:t>
            </a:r>
            <a:r>
              <a:rPr sz="2000" spc="-10" dirty="0">
                <a:latin typeface="Courier New"/>
                <a:cs typeface="Courier New"/>
              </a:rPr>
              <a:t>)x</a:t>
            </a:r>
            <a:r>
              <a:rPr sz="1950" spc="-15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0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Garamond"/>
                <a:cs typeface="Garamond"/>
              </a:rPr>
              <a:t>f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4703673"/>
            <a:ext cx="1245235" cy="12274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775"/>
              </a:spcBef>
            </a:pPr>
            <a:r>
              <a:rPr sz="2000" spc="-25" dirty="0">
                <a:latin typeface="Courier New"/>
                <a:cs typeface="Courier New"/>
              </a:rPr>
              <a:t>w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38100" marR="250825">
              <a:lnSpc>
                <a:spcPts val="3310"/>
              </a:lnSpc>
            </a:pPr>
            <a:r>
              <a:rPr sz="2000" dirty="0">
                <a:latin typeface="Garamond"/>
                <a:cs typeface="Garamond"/>
              </a:rPr>
              <a:t>end</a:t>
            </a:r>
            <a:r>
              <a:rPr sz="2000" spc="-35" dirty="0">
                <a:latin typeface="Garamond"/>
                <a:cs typeface="Garamond"/>
              </a:rPr>
              <a:t> </a:t>
            </a:r>
            <a:r>
              <a:rPr sz="2000" spc="-10" dirty="0">
                <a:latin typeface="Garamond"/>
                <a:cs typeface="Garamond"/>
              </a:rPr>
              <a:t>while </a:t>
            </a:r>
            <a:r>
              <a:rPr sz="2000" dirty="0">
                <a:latin typeface="Garamond"/>
                <a:cs typeface="Garamond"/>
              </a:rPr>
              <a:t>return  </a:t>
            </a:r>
            <a:r>
              <a:rPr sz="2000" spc="-50" dirty="0">
                <a:latin typeface="Courier New"/>
                <a:cs typeface="Courier New"/>
              </a:rPr>
              <a:t>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2101" y="4788789"/>
            <a:ext cx="220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← 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44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delta_w</a:t>
            </a:r>
            <a:r>
              <a:rPr sz="1950" spc="-15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559053"/>
            <a:ext cx="5474970" cy="4077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LSLR_incremental</a:t>
            </a:r>
            <a:r>
              <a:rPr sz="2000" dirty="0">
                <a:latin typeface="Arial"/>
                <a:cs typeface="Arial"/>
              </a:rPr>
              <a:t>(D,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η)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35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0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Garamond"/>
                <a:cs typeface="Garamond"/>
              </a:rPr>
              <a:t>f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Courier New"/>
                <a:cs typeface="Courier New"/>
              </a:rPr>
              <a:t>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-359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(nhỏ)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khởi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ngẫu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nhiên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90"/>
              </a:spcBef>
              <a:tabLst>
                <a:tab pos="701040" algn="l"/>
              </a:tabLst>
            </a:pPr>
            <a:r>
              <a:rPr sz="2000" spc="-10" dirty="0">
                <a:latin typeface="Garamond"/>
                <a:cs typeface="Garamond"/>
              </a:rPr>
              <a:t>while</a:t>
            </a:r>
            <a:r>
              <a:rPr sz="2000" dirty="0">
                <a:latin typeface="Garamond"/>
                <a:cs typeface="Garamond"/>
              </a:rPr>
              <a:t>	not</a:t>
            </a:r>
            <a:r>
              <a:rPr sz="2000" spc="-20" dirty="0">
                <a:latin typeface="Garamond"/>
                <a:cs typeface="Garamond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CONVERGENCE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620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5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ví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x</a:t>
            </a:r>
            <a:r>
              <a:rPr sz="2000" spc="-25" dirty="0">
                <a:latin typeface="Symbol"/>
                <a:cs typeface="Symbol"/>
              </a:rPr>
              <a:t></a:t>
            </a:r>
            <a:r>
              <a:rPr sz="2000" spc="-25" dirty="0"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Tính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toán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y</a:t>
            </a:r>
            <a:r>
              <a:rPr sz="1950" spc="-37" baseline="-21367" dirty="0">
                <a:latin typeface="Courier New"/>
                <a:cs typeface="Courier New"/>
              </a:rPr>
              <a:t>x</a:t>
            </a:r>
            <a:endParaRPr sz="1950" baseline="-21367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Garamond"/>
                <a:cs typeface="Garamond"/>
              </a:rPr>
              <a:t>for</a:t>
            </a:r>
            <a:r>
              <a:rPr sz="2000" spc="35" dirty="0">
                <a:latin typeface="Garamond"/>
                <a:cs typeface="Garamond"/>
              </a:rPr>
              <a:t> </a:t>
            </a:r>
            <a:r>
              <a:rPr sz="2000" dirty="0">
                <a:latin typeface="Garamond"/>
                <a:cs typeface="Garamond"/>
              </a:rPr>
              <a:t>each</a:t>
            </a:r>
            <a:r>
              <a:rPr sz="2000" spc="20" dirty="0">
                <a:latin typeface="Garamond"/>
                <a:cs typeface="Garamond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Garamond"/>
                <a:cs typeface="Garamond"/>
              </a:rPr>
              <a:t>f</a:t>
            </a:r>
            <a:r>
              <a:rPr sz="1950" spc="-3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0800" algn="ctr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ourier New"/>
                <a:cs typeface="Courier New"/>
              </a:rPr>
              <a:t>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-352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←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37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η(c</a:t>
            </a:r>
            <a:r>
              <a:rPr sz="1950" baseline="-21367" dirty="0">
                <a:latin typeface="Courier New"/>
                <a:cs typeface="Courier New"/>
              </a:rPr>
              <a:t>x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20" dirty="0">
                <a:latin typeface="Courier New"/>
                <a:cs typeface="Courier New"/>
              </a:rPr>
              <a:t>y</a:t>
            </a:r>
            <a:r>
              <a:rPr sz="1950" spc="-30" baseline="-21367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)x</a:t>
            </a:r>
            <a:r>
              <a:rPr sz="1950" spc="-30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Garamond"/>
                <a:cs typeface="Garamond"/>
              </a:rPr>
              <a:t>end</a:t>
            </a:r>
            <a:r>
              <a:rPr sz="2000" spc="-35" dirty="0">
                <a:latin typeface="Garamond"/>
                <a:cs typeface="Garamond"/>
              </a:rPr>
              <a:t> </a:t>
            </a:r>
            <a:r>
              <a:rPr sz="2000" spc="-10" dirty="0">
                <a:latin typeface="Garamond"/>
                <a:cs typeface="Garamond"/>
              </a:rPr>
              <a:t>while</a:t>
            </a:r>
            <a:endParaRPr sz="200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380"/>
              </a:spcBef>
            </a:pPr>
            <a:r>
              <a:rPr sz="2000" dirty="0">
                <a:latin typeface="Garamond"/>
                <a:cs typeface="Garamond"/>
              </a:rPr>
              <a:t>return  </a:t>
            </a:r>
            <a:r>
              <a:rPr sz="2000" spc="-50" dirty="0">
                <a:latin typeface="Courier New"/>
                <a:cs typeface="Courier New"/>
              </a:rPr>
              <a:t>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823715"/>
            <a:ext cx="4573524" cy="2420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75"/>
              </a:spcBef>
            </a:pPr>
            <a:r>
              <a:rPr sz="4000" b="0" dirty="0">
                <a:latin typeface="Garamond"/>
                <a:cs typeface="Garamond"/>
              </a:rPr>
              <a:t>Các</a:t>
            </a:r>
            <a:r>
              <a:rPr sz="4000" b="0" spc="-3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đi</a:t>
            </a:r>
            <a:r>
              <a:rPr sz="4000" b="0" dirty="0">
                <a:latin typeface="Cambria"/>
                <a:cs typeface="Cambria"/>
              </a:rPr>
              <a:t>ề</a:t>
            </a:r>
            <a:r>
              <a:rPr sz="4000" b="0" dirty="0">
                <a:latin typeface="Garamond"/>
                <a:cs typeface="Garamond"/>
              </a:rPr>
              <a:t>u</a:t>
            </a:r>
            <a:r>
              <a:rPr sz="4000" b="0" spc="-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ki</a:t>
            </a:r>
            <a:r>
              <a:rPr sz="4000" b="0" dirty="0">
                <a:latin typeface="Cambria"/>
                <a:cs typeface="Cambria"/>
              </a:rPr>
              <a:t>ệ</a:t>
            </a:r>
            <a:r>
              <a:rPr sz="4000" b="0" dirty="0">
                <a:latin typeface="Garamond"/>
                <a:cs typeface="Garamond"/>
              </a:rPr>
              <a:t>n</a:t>
            </a:r>
            <a:r>
              <a:rPr sz="4000" b="0" spc="-2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k</a:t>
            </a:r>
            <a:r>
              <a:rPr sz="4000" b="0" dirty="0">
                <a:latin typeface="Cambria"/>
                <a:cs typeface="Cambria"/>
              </a:rPr>
              <a:t>ế</a:t>
            </a:r>
            <a:r>
              <a:rPr sz="4000" b="0" dirty="0">
                <a:latin typeface="Garamond"/>
                <a:cs typeface="Garamond"/>
              </a:rPr>
              <a:t>t</a:t>
            </a:r>
            <a:r>
              <a:rPr sz="4000" b="0" spc="-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thúc</a:t>
            </a:r>
            <a:r>
              <a:rPr sz="4000" b="0" spc="-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quá</a:t>
            </a:r>
            <a:r>
              <a:rPr sz="4000" b="0" spc="-2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trình</a:t>
            </a:r>
            <a:r>
              <a:rPr sz="4000" b="0" spc="-35" dirty="0">
                <a:latin typeface="Garamond"/>
                <a:cs typeface="Garamond"/>
              </a:rPr>
              <a:t> </a:t>
            </a:r>
            <a:r>
              <a:rPr sz="4000" b="0" spc="-25" dirty="0">
                <a:latin typeface="Garamond"/>
                <a:cs typeface="Garamond"/>
              </a:rPr>
              <a:t>h</a:t>
            </a:r>
            <a:r>
              <a:rPr sz="4000" b="0" spc="-25" dirty="0">
                <a:latin typeface="Cambria"/>
                <a:cs typeface="Cambria"/>
              </a:rPr>
              <a:t>ọ</a:t>
            </a:r>
            <a:r>
              <a:rPr sz="4000" b="0" spc="-25" dirty="0">
                <a:latin typeface="Garamond"/>
                <a:cs typeface="Garamond"/>
              </a:rPr>
              <a:t>c</a:t>
            </a:r>
            <a:endParaRPr sz="4000">
              <a:latin typeface="Garamond"/>
              <a:cs typeface="Garamond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053" y="1259594"/>
            <a:ext cx="4562072" cy="23515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</a:pPr>
            <a:r>
              <a:rPr sz="4200" b="0" dirty="0">
                <a:latin typeface="Garamond"/>
                <a:cs typeface="Garamond"/>
              </a:rPr>
              <a:t>Các</a:t>
            </a:r>
            <a:r>
              <a:rPr sz="4200" b="0" spc="-6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đi</a:t>
            </a:r>
            <a:r>
              <a:rPr sz="4200" b="0" dirty="0">
                <a:latin typeface="Cambria"/>
                <a:cs typeface="Cambria"/>
              </a:rPr>
              <a:t>ề</a:t>
            </a:r>
            <a:r>
              <a:rPr sz="4200" b="0" dirty="0">
                <a:latin typeface="Garamond"/>
                <a:cs typeface="Garamond"/>
              </a:rPr>
              <a:t>u</a:t>
            </a:r>
            <a:r>
              <a:rPr sz="4200" b="0" spc="-6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ki</a:t>
            </a:r>
            <a:r>
              <a:rPr sz="4200" b="0" dirty="0">
                <a:latin typeface="Cambria"/>
                <a:cs typeface="Cambria"/>
              </a:rPr>
              <a:t>ệ</a:t>
            </a:r>
            <a:r>
              <a:rPr sz="4200" b="0" dirty="0">
                <a:latin typeface="Garamond"/>
                <a:cs typeface="Garamond"/>
              </a:rPr>
              <a:t>n</a:t>
            </a:r>
            <a:r>
              <a:rPr sz="4200" b="0" spc="-5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k</a:t>
            </a:r>
            <a:r>
              <a:rPr sz="4200" b="0" dirty="0">
                <a:latin typeface="Cambria"/>
                <a:cs typeface="Cambria"/>
              </a:rPr>
              <a:t>ế</a:t>
            </a:r>
            <a:r>
              <a:rPr sz="4200" b="0" dirty="0">
                <a:latin typeface="Garamond"/>
                <a:cs typeface="Garamond"/>
              </a:rPr>
              <a:t>t</a:t>
            </a:r>
            <a:r>
              <a:rPr sz="4200" b="0" spc="-6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thúc</a:t>
            </a:r>
            <a:r>
              <a:rPr sz="4200" b="0" spc="-6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quá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trình</a:t>
            </a:r>
            <a:r>
              <a:rPr sz="4200" b="0" spc="-75" dirty="0">
                <a:latin typeface="Garamond"/>
                <a:cs typeface="Garamond"/>
              </a:rPr>
              <a:t> </a:t>
            </a:r>
            <a:r>
              <a:rPr sz="4200" b="0" spc="-25" dirty="0">
                <a:latin typeface="Garamond"/>
                <a:cs typeface="Garamond"/>
              </a:rPr>
              <a:t>h</a:t>
            </a:r>
            <a:r>
              <a:rPr sz="4200" b="0" spc="-25" dirty="0">
                <a:latin typeface="Cambria"/>
                <a:cs typeface="Cambria"/>
              </a:rPr>
              <a:t>ọ</a:t>
            </a:r>
            <a:r>
              <a:rPr sz="4200" b="0" spc="-25" dirty="0">
                <a:latin typeface="Garamond"/>
                <a:cs typeface="Garamond"/>
              </a:rPr>
              <a:t>c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/>
              <a:t>Trong</a:t>
            </a:r>
            <a:r>
              <a:rPr spc="-50" dirty="0"/>
              <a:t> </a:t>
            </a:r>
            <a:r>
              <a:rPr dirty="0"/>
              <a:t>các</a:t>
            </a:r>
            <a:r>
              <a:rPr spc="-20" dirty="0"/>
              <a:t> </a:t>
            </a:r>
            <a:r>
              <a:rPr dirty="0"/>
              <a:t>giải</a:t>
            </a:r>
            <a:r>
              <a:rPr spc="-15" dirty="0"/>
              <a:t> </a:t>
            </a:r>
            <a:r>
              <a:rPr dirty="0"/>
              <a:t>thuật</a:t>
            </a:r>
            <a:r>
              <a:rPr spc="-25" dirty="0"/>
              <a:t> </a:t>
            </a:r>
            <a:r>
              <a:rPr spc="-10" dirty="0">
                <a:latin typeface="Courier New"/>
                <a:cs typeface="Courier New"/>
              </a:rPr>
              <a:t>LSLR_batch</a:t>
            </a:r>
            <a:r>
              <a:rPr spc="-805" dirty="0">
                <a:latin typeface="Courier New"/>
                <a:cs typeface="Courier New"/>
              </a:rPr>
              <a:t> </a:t>
            </a:r>
            <a:r>
              <a:rPr spc="-25" dirty="0"/>
              <a:t>và </a:t>
            </a:r>
            <a:r>
              <a:rPr dirty="0">
                <a:latin typeface="Courier New"/>
                <a:cs typeface="Courier New"/>
              </a:rPr>
              <a:t>LSLR_incremental</a:t>
            </a:r>
            <a:r>
              <a:rPr dirty="0"/>
              <a:t>,</a:t>
            </a:r>
            <a:r>
              <a:rPr spc="-80" dirty="0"/>
              <a:t> </a:t>
            </a:r>
            <a:r>
              <a:rPr dirty="0"/>
              <a:t>quá</a:t>
            </a:r>
            <a:r>
              <a:rPr spc="-20" dirty="0"/>
              <a:t> </a:t>
            </a:r>
            <a:r>
              <a:rPr dirty="0"/>
              <a:t>trình</a:t>
            </a:r>
            <a:r>
              <a:rPr spc="-55" dirty="0"/>
              <a:t> </a:t>
            </a:r>
            <a:r>
              <a:rPr dirty="0"/>
              <a:t>học</a:t>
            </a:r>
            <a:r>
              <a:rPr spc="-35" dirty="0"/>
              <a:t> </a:t>
            </a:r>
            <a:r>
              <a:rPr dirty="0"/>
              <a:t>kết</a:t>
            </a:r>
            <a:r>
              <a:rPr spc="-30" dirty="0"/>
              <a:t> </a:t>
            </a:r>
            <a:r>
              <a:rPr dirty="0"/>
              <a:t>thúc</a:t>
            </a:r>
            <a:r>
              <a:rPr spc="-40" dirty="0"/>
              <a:t> </a:t>
            </a:r>
            <a:r>
              <a:rPr dirty="0"/>
              <a:t>khi</a:t>
            </a:r>
            <a:r>
              <a:rPr spc="-25" dirty="0"/>
              <a:t> </a:t>
            </a:r>
            <a:r>
              <a:rPr dirty="0"/>
              <a:t>các</a:t>
            </a:r>
            <a:r>
              <a:rPr spc="-45" dirty="0"/>
              <a:t> </a:t>
            </a:r>
            <a:r>
              <a:rPr spc="-20" dirty="0"/>
              <a:t>điều </a:t>
            </a:r>
            <a:r>
              <a:rPr dirty="0"/>
              <a:t>kiện</a:t>
            </a:r>
            <a:r>
              <a:rPr spc="-40" dirty="0"/>
              <a:t> </a:t>
            </a:r>
            <a:r>
              <a:rPr dirty="0"/>
              <a:t>được</a:t>
            </a:r>
            <a:r>
              <a:rPr spc="-45" dirty="0"/>
              <a:t> </a:t>
            </a:r>
            <a:r>
              <a:rPr dirty="0"/>
              <a:t>chỉ</a:t>
            </a:r>
            <a:r>
              <a:rPr spc="-45" dirty="0"/>
              <a:t> </a:t>
            </a:r>
            <a:r>
              <a:rPr dirty="0"/>
              <a:t>định</a:t>
            </a:r>
            <a:r>
              <a:rPr spc="-40" dirty="0"/>
              <a:t> </a:t>
            </a:r>
            <a:r>
              <a:rPr dirty="0"/>
              <a:t>bởi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CONVERGENCE</a:t>
            </a:r>
            <a:r>
              <a:rPr spc="-135" dirty="0">
                <a:latin typeface="Courier New"/>
                <a:cs typeface="Courier New"/>
              </a:rPr>
              <a:t> </a:t>
            </a:r>
            <a:r>
              <a:rPr dirty="0"/>
              <a:t>được</a:t>
            </a:r>
            <a:r>
              <a:rPr spc="-40" dirty="0"/>
              <a:t> </a:t>
            </a:r>
            <a:r>
              <a:rPr dirty="0"/>
              <a:t>thỏa</a:t>
            </a:r>
            <a:r>
              <a:rPr spc="-60" dirty="0"/>
              <a:t> </a:t>
            </a:r>
            <a:r>
              <a:rPr spc="-25" dirty="0"/>
              <a:t>mãn</a:t>
            </a:r>
          </a:p>
          <a:p>
            <a:pPr marL="241300" marR="110489" indent="-228600">
              <a:lnSpc>
                <a:spcPct val="100000"/>
              </a:lnSpc>
              <a:spcBef>
                <a:spcPts val="186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/>
              <a:t>Các</a:t>
            </a:r>
            <a:r>
              <a:rPr spc="-60" dirty="0"/>
              <a:t> </a:t>
            </a:r>
            <a:r>
              <a:rPr dirty="0"/>
              <a:t>điều</a:t>
            </a:r>
            <a:r>
              <a:rPr spc="-40" dirty="0"/>
              <a:t> </a:t>
            </a:r>
            <a:r>
              <a:rPr dirty="0"/>
              <a:t>kiện</a:t>
            </a:r>
            <a:r>
              <a:rPr spc="-45" dirty="0"/>
              <a:t> </a:t>
            </a:r>
            <a:r>
              <a:rPr dirty="0"/>
              <a:t>kết</a:t>
            </a:r>
            <a:r>
              <a:rPr spc="-55" dirty="0"/>
              <a:t> </a:t>
            </a:r>
            <a:r>
              <a:rPr dirty="0"/>
              <a:t>thúc</a:t>
            </a:r>
            <a:r>
              <a:rPr spc="-70" dirty="0"/>
              <a:t> </a:t>
            </a:r>
            <a:r>
              <a:rPr dirty="0"/>
              <a:t>học</a:t>
            </a:r>
            <a:r>
              <a:rPr spc="-60" dirty="0"/>
              <a:t> </a:t>
            </a:r>
            <a:r>
              <a:rPr dirty="0"/>
              <a:t>thường</a:t>
            </a:r>
            <a:r>
              <a:rPr spc="-50" dirty="0"/>
              <a:t> </a:t>
            </a:r>
            <a:r>
              <a:rPr dirty="0"/>
              <a:t>được</a:t>
            </a:r>
            <a:r>
              <a:rPr spc="-55" dirty="0"/>
              <a:t> </a:t>
            </a:r>
            <a:r>
              <a:rPr dirty="0"/>
              <a:t>định</a:t>
            </a:r>
            <a:r>
              <a:rPr spc="-50" dirty="0"/>
              <a:t> </a:t>
            </a:r>
            <a:r>
              <a:rPr dirty="0"/>
              <a:t>nghĩa</a:t>
            </a:r>
            <a:r>
              <a:rPr spc="-40" dirty="0"/>
              <a:t> </a:t>
            </a:r>
            <a:r>
              <a:rPr spc="-25" dirty="0"/>
              <a:t>dựa </a:t>
            </a:r>
            <a:r>
              <a:rPr dirty="0"/>
              <a:t>trên</a:t>
            </a:r>
            <a:r>
              <a:rPr spc="-60" dirty="0"/>
              <a:t> </a:t>
            </a:r>
            <a:r>
              <a:rPr dirty="0"/>
              <a:t>một</a:t>
            </a:r>
            <a:r>
              <a:rPr spc="-40" dirty="0"/>
              <a:t> </a:t>
            </a:r>
            <a:r>
              <a:rPr dirty="0"/>
              <a:t>số</a:t>
            </a:r>
            <a:r>
              <a:rPr spc="-50" dirty="0"/>
              <a:t> </a:t>
            </a:r>
            <a:r>
              <a:rPr dirty="0"/>
              <a:t>tiêu</a:t>
            </a:r>
            <a:r>
              <a:rPr spc="-40" dirty="0"/>
              <a:t> </a:t>
            </a:r>
            <a:r>
              <a:rPr dirty="0"/>
              <a:t>chí</a:t>
            </a:r>
            <a:r>
              <a:rPr spc="-45" dirty="0"/>
              <a:t> </a:t>
            </a:r>
            <a:r>
              <a:rPr dirty="0"/>
              <a:t>đánh</a:t>
            </a:r>
            <a:r>
              <a:rPr spc="-35" dirty="0"/>
              <a:t> </a:t>
            </a:r>
            <a:r>
              <a:rPr dirty="0"/>
              <a:t>giá</a:t>
            </a:r>
            <a:r>
              <a:rPr spc="-30" dirty="0"/>
              <a:t> </a:t>
            </a:r>
            <a:r>
              <a:rPr dirty="0"/>
              <a:t>hiệu</a:t>
            </a:r>
            <a:r>
              <a:rPr spc="-25" dirty="0"/>
              <a:t> </a:t>
            </a:r>
            <a:r>
              <a:rPr dirty="0"/>
              <a:t>năng</a:t>
            </a:r>
            <a:r>
              <a:rPr spc="-30" dirty="0"/>
              <a:t> </a:t>
            </a:r>
            <a:r>
              <a:rPr dirty="0"/>
              <a:t>hệ</a:t>
            </a:r>
            <a:r>
              <a:rPr spc="-45" dirty="0"/>
              <a:t> </a:t>
            </a:r>
            <a:r>
              <a:rPr spc="-20" dirty="0"/>
              <a:t>thống</a:t>
            </a:r>
          </a:p>
          <a:p>
            <a:pPr marL="568960" lvl="1" indent="-229235">
              <a:lnSpc>
                <a:spcPct val="100000"/>
              </a:lnSpc>
              <a:spcBef>
                <a:spcPts val="980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dirty="0">
                <a:latin typeface="Arial"/>
                <a:cs typeface="Arial"/>
              </a:rPr>
              <a:t>Kết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thúc,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nếu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lỗi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nhỏ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ngưỡng</a:t>
            </a:r>
            <a:endParaRPr sz="2000">
              <a:latin typeface="Arial"/>
              <a:cs typeface="Arial"/>
            </a:endParaRPr>
          </a:p>
          <a:p>
            <a:pPr marL="568960" marR="114300" lvl="1" indent="-229235">
              <a:lnSpc>
                <a:spcPct val="100000"/>
              </a:lnSpc>
              <a:spcBef>
                <a:spcPts val="960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dirty="0">
                <a:latin typeface="Arial"/>
                <a:cs typeface="Arial"/>
              </a:rPr>
              <a:t>Kết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thúc,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nếu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lỗi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bước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lớn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lỗi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bước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10" dirty="0">
                <a:latin typeface="Arial"/>
                <a:cs typeface="Arial"/>
              </a:rPr>
              <a:t> trước</a:t>
            </a:r>
            <a:endParaRPr sz="2000">
              <a:latin typeface="Arial"/>
              <a:cs typeface="Arial"/>
            </a:endParaRPr>
          </a:p>
          <a:p>
            <a:pPr marL="568960" lvl="1" indent="-229235">
              <a:lnSpc>
                <a:spcPct val="100000"/>
              </a:lnSpc>
              <a:spcBef>
                <a:spcPts val="960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dirty="0">
                <a:latin typeface="Arial"/>
                <a:cs typeface="Arial"/>
              </a:rPr>
              <a:t>Kết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thúc,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nếu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sự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biệt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giữa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lỗi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bước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liên</a:t>
            </a:r>
            <a:endParaRPr sz="200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</a:pPr>
            <a:r>
              <a:rPr sz="2000" dirty="0"/>
              <a:t>tiếp</a:t>
            </a:r>
            <a:r>
              <a:rPr sz="2000" spc="-15" dirty="0"/>
              <a:t> </a:t>
            </a:r>
            <a:r>
              <a:rPr sz="2000" dirty="0"/>
              <a:t>nhỏ</a:t>
            </a:r>
            <a:r>
              <a:rPr sz="2000" spc="-35" dirty="0"/>
              <a:t> </a:t>
            </a:r>
            <a:r>
              <a:rPr sz="2000" dirty="0"/>
              <a:t>hơn</a:t>
            </a:r>
            <a:r>
              <a:rPr sz="2000" spc="-40" dirty="0"/>
              <a:t> </a:t>
            </a:r>
            <a:r>
              <a:rPr sz="2000" dirty="0"/>
              <a:t>giá</a:t>
            </a:r>
            <a:r>
              <a:rPr sz="2000" spc="-15" dirty="0"/>
              <a:t> </a:t>
            </a:r>
            <a:r>
              <a:rPr sz="2000" dirty="0"/>
              <a:t>trị</a:t>
            </a:r>
            <a:r>
              <a:rPr sz="2000" spc="-35" dirty="0"/>
              <a:t> </a:t>
            </a:r>
            <a:r>
              <a:rPr sz="2000" spc="-10" dirty="0"/>
              <a:t>ngưỡng</a:t>
            </a:r>
            <a:endParaRPr sz="2000"/>
          </a:p>
          <a:p>
            <a:pPr marL="568960" lvl="1" indent="-229235">
              <a:lnSpc>
                <a:spcPct val="100000"/>
              </a:lnSpc>
              <a:spcBef>
                <a:spcPts val="960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2000" spc="-2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2622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2065"/>
              </a:spcBef>
            </a:pPr>
            <a:r>
              <a:rPr sz="3200" b="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sz="3200" b="0" u="sng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sz="3200" b="0" u="sng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sz="3200" b="0" u="sng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0" u="sng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06804" y="1238758"/>
            <a:ext cx="5623560" cy="454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4490" algn="l"/>
              </a:tabLst>
            </a:pPr>
            <a:r>
              <a:rPr sz="2200" dirty="0">
                <a:latin typeface="Arial"/>
                <a:cs typeface="Arial"/>
              </a:rPr>
              <a:t>Giới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thiệu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về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máy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Khai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dữ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liệu</a:t>
            </a:r>
            <a:endParaRPr sz="2200">
              <a:latin typeface="Arial"/>
              <a:cs typeface="Arial"/>
            </a:endParaRPr>
          </a:p>
          <a:p>
            <a:pPr marL="364490" indent="-351790">
              <a:lnSpc>
                <a:spcPct val="100000"/>
              </a:lnSpc>
              <a:spcBef>
                <a:spcPts val="185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4490" algn="l"/>
              </a:tabLst>
            </a:pPr>
            <a:r>
              <a:rPr sz="2200" dirty="0">
                <a:latin typeface="Arial"/>
                <a:cs typeface="Arial"/>
              </a:rPr>
              <a:t>Tiền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xử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lý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dữ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liệu</a:t>
            </a:r>
            <a:endParaRPr sz="2200">
              <a:latin typeface="Arial"/>
              <a:cs typeface="Arial"/>
            </a:endParaRPr>
          </a:p>
          <a:p>
            <a:pPr marL="364490" indent="-351790">
              <a:lnSpc>
                <a:spcPct val="100000"/>
              </a:lnSpc>
              <a:spcBef>
                <a:spcPts val="185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4490" algn="l"/>
              </a:tabLst>
            </a:pPr>
            <a:r>
              <a:rPr sz="2200" dirty="0">
                <a:latin typeface="Arial"/>
                <a:cs typeface="Arial"/>
              </a:rPr>
              <a:t>Đánh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giá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hiệu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năng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hệ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thống</a:t>
            </a:r>
            <a:endParaRPr sz="2200">
              <a:latin typeface="Arial"/>
              <a:cs typeface="Arial"/>
            </a:endParaRPr>
          </a:p>
          <a:p>
            <a:pPr marL="364490" indent="-351790">
              <a:lnSpc>
                <a:spcPct val="100000"/>
              </a:lnSpc>
              <a:spcBef>
                <a:spcPts val="184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4490" algn="l"/>
              </a:tabLst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Hồi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FF"/>
                </a:solidFill>
                <a:latin typeface="Arial"/>
                <a:cs typeface="Arial"/>
              </a:rPr>
              <a:t>quy</a:t>
            </a:r>
            <a:endParaRPr sz="2200">
              <a:latin typeface="Arial"/>
              <a:cs typeface="Arial"/>
            </a:endParaRPr>
          </a:p>
          <a:p>
            <a:pPr marL="681355" lvl="1" indent="-315595">
              <a:lnSpc>
                <a:spcPct val="100000"/>
              </a:lnSpc>
              <a:spcBef>
                <a:spcPts val="610"/>
              </a:spcBef>
              <a:buClr>
                <a:srgbClr val="3A812E"/>
              </a:buClr>
              <a:buSzPct val="70000"/>
              <a:buFont typeface="Wingdings"/>
              <a:buChar char=""/>
              <a:tabLst>
                <a:tab pos="68135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Bài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toán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hồi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quy</a:t>
            </a:r>
            <a:endParaRPr sz="2000">
              <a:latin typeface="Arial"/>
              <a:cs typeface="Arial"/>
            </a:endParaRPr>
          </a:p>
          <a:p>
            <a:pPr marL="681355" lvl="1" indent="-315595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SzPct val="70000"/>
              <a:buFont typeface="Wingdings"/>
              <a:buChar char=""/>
              <a:tabLst>
                <a:tab pos="68135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Hồi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quy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tuyến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tính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(Linear</a:t>
            </a:r>
            <a:r>
              <a:rPr sz="20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regression)</a:t>
            </a:r>
            <a:endParaRPr sz="2000">
              <a:latin typeface="Arial"/>
              <a:cs typeface="Arial"/>
            </a:endParaRPr>
          </a:p>
          <a:p>
            <a:pPr marL="364490" indent="-351790">
              <a:lnSpc>
                <a:spcPct val="100000"/>
              </a:lnSpc>
              <a:spcBef>
                <a:spcPts val="1839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4490" algn="l"/>
              </a:tabLst>
            </a:pPr>
            <a:r>
              <a:rPr sz="2200" dirty="0">
                <a:latin typeface="Arial"/>
                <a:cs typeface="Arial"/>
              </a:rPr>
              <a:t>Phân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lớp</a:t>
            </a:r>
            <a:endParaRPr sz="2200">
              <a:latin typeface="Arial"/>
              <a:cs typeface="Arial"/>
            </a:endParaRPr>
          </a:p>
          <a:p>
            <a:pPr marL="364490" indent="-351790">
              <a:lnSpc>
                <a:spcPct val="100000"/>
              </a:lnSpc>
              <a:spcBef>
                <a:spcPts val="185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4490" algn="l"/>
              </a:tabLst>
            </a:pPr>
            <a:r>
              <a:rPr sz="2200" dirty="0">
                <a:latin typeface="Arial"/>
                <a:cs typeface="Arial"/>
              </a:rPr>
              <a:t>Phân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cụm</a:t>
            </a:r>
            <a:endParaRPr sz="2200">
              <a:latin typeface="Arial"/>
              <a:cs typeface="Arial"/>
            </a:endParaRPr>
          </a:p>
          <a:p>
            <a:pPr marL="364490" indent="-351790">
              <a:lnSpc>
                <a:spcPct val="100000"/>
              </a:lnSpc>
              <a:spcBef>
                <a:spcPts val="185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64490" algn="l"/>
              </a:tabLst>
            </a:pPr>
            <a:r>
              <a:rPr sz="2200" dirty="0">
                <a:latin typeface="Arial"/>
                <a:cs typeface="Arial"/>
              </a:rPr>
              <a:t>Phát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hiện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luật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hợp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  <a:tabLst>
                <a:tab pos="966469" algn="l"/>
              </a:tabLst>
            </a:pPr>
            <a:r>
              <a:rPr sz="4200" b="0" spc="-25" dirty="0">
                <a:latin typeface="Garamond"/>
                <a:cs typeface="Garamond"/>
              </a:rPr>
              <a:t>Bài</a:t>
            </a:r>
            <a:r>
              <a:rPr sz="4200" b="0" dirty="0">
                <a:latin typeface="Garamond"/>
                <a:cs typeface="Garamond"/>
              </a:rPr>
              <a:t>	toán</a:t>
            </a:r>
            <a:r>
              <a:rPr sz="4200" b="0" spc="-2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h</a:t>
            </a:r>
            <a:r>
              <a:rPr sz="4200" b="0" dirty="0">
                <a:latin typeface="Cambria"/>
                <a:cs typeface="Cambria"/>
              </a:rPr>
              <a:t>ồ</a:t>
            </a:r>
            <a:r>
              <a:rPr sz="4200" b="0" dirty="0">
                <a:latin typeface="Garamond"/>
                <a:cs typeface="Garamond"/>
              </a:rPr>
              <a:t>i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spc="-25" dirty="0">
                <a:latin typeface="Garamond"/>
                <a:cs typeface="Garamond"/>
              </a:rPr>
              <a:t>quy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782891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57175" indent="-2286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Hồi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(regression)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thuộc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nhóm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học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giám </a:t>
            </a:r>
            <a:r>
              <a:rPr sz="2400" dirty="0">
                <a:latin typeface="Arial"/>
                <a:cs typeface="Arial"/>
              </a:rPr>
              <a:t>sát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(supervised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15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Mục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hồi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đoán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tục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(số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thực)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150"/>
              </a:spcBef>
              <a:tabLst>
                <a:tab pos="1264285" algn="l"/>
              </a:tabLst>
            </a:pPr>
            <a:r>
              <a:rPr sz="2400" spc="-25" dirty="0">
                <a:latin typeface="Arial"/>
                <a:cs typeface="Arial"/>
              </a:rPr>
              <a:t>f:</a:t>
            </a:r>
            <a:r>
              <a:rPr sz="2400" dirty="0">
                <a:latin typeface="Arial"/>
                <a:cs typeface="Arial"/>
              </a:rPr>
              <a:t>	X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Arial"/>
                <a:cs typeface="Arial"/>
              </a:rPr>
              <a:t>trong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đó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thực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  <a:tabLst>
                <a:tab pos="966469" algn="l"/>
              </a:tabLst>
            </a:pPr>
            <a:r>
              <a:rPr sz="4200" b="0" spc="-25" dirty="0">
                <a:latin typeface="Garamond"/>
                <a:cs typeface="Garamond"/>
              </a:rPr>
              <a:t>Bài</a:t>
            </a:r>
            <a:r>
              <a:rPr sz="4200" b="0" dirty="0">
                <a:latin typeface="Garamond"/>
                <a:cs typeface="Garamond"/>
              </a:rPr>
              <a:t>	toán</a:t>
            </a:r>
            <a:r>
              <a:rPr sz="4200" b="0" spc="-4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h</a:t>
            </a:r>
            <a:r>
              <a:rPr sz="4200" b="0" dirty="0">
                <a:latin typeface="Cambria"/>
                <a:cs typeface="Cambria"/>
              </a:rPr>
              <a:t>ồ</a:t>
            </a:r>
            <a:r>
              <a:rPr sz="4200" b="0" dirty="0">
                <a:latin typeface="Garamond"/>
                <a:cs typeface="Garamond"/>
              </a:rPr>
              <a:t>i</a:t>
            </a:r>
            <a:r>
              <a:rPr sz="4200" b="0" spc="-6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quy:</a:t>
            </a:r>
            <a:r>
              <a:rPr sz="4200" b="0" spc="-2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Đánh</a:t>
            </a:r>
            <a:r>
              <a:rPr sz="4200" b="0" spc="-4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giá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hi</a:t>
            </a:r>
            <a:r>
              <a:rPr sz="4200" b="0" dirty="0">
                <a:latin typeface="Cambria"/>
                <a:cs typeface="Cambria"/>
              </a:rPr>
              <a:t>ệ</a:t>
            </a:r>
            <a:r>
              <a:rPr sz="4200" b="0" dirty="0">
                <a:latin typeface="Garamond"/>
                <a:cs typeface="Garamond"/>
              </a:rPr>
              <a:t>u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spc="-145" dirty="0">
                <a:latin typeface="Garamond"/>
                <a:cs typeface="Garamond"/>
              </a:rPr>
              <a:t>năng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1" y="1019195"/>
            <a:ext cx="6351905" cy="20078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705"/>
              </a:spcBef>
              <a:buClr>
                <a:srgbClr val="3A812E"/>
              </a:buClr>
              <a:buSzPct val="70000"/>
              <a:buFont typeface="Wingdings"/>
              <a:buChar char=""/>
              <a:tabLst>
                <a:tab pos="474345" algn="l"/>
              </a:tabLst>
            </a:pPr>
            <a:r>
              <a:rPr sz="2000" dirty="0">
                <a:latin typeface="Arial"/>
                <a:cs typeface="Arial"/>
              </a:rPr>
              <a:t>Giá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(kết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quả)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thống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số</a:t>
            </a:r>
            <a:endParaRPr sz="2000">
              <a:latin typeface="Arial"/>
              <a:cs typeface="Arial"/>
            </a:endParaRPr>
          </a:p>
          <a:p>
            <a:pPr marL="474345" indent="-461645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SzPct val="70000"/>
              <a:buFont typeface="Wingdings"/>
              <a:buChar char=""/>
              <a:tabLst>
                <a:tab pos="474345" algn="l"/>
              </a:tabLst>
            </a:pPr>
            <a:r>
              <a:rPr sz="2000" dirty="0">
                <a:latin typeface="Arial"/>
                <a:cs typeface="Arial"/>
              </a:rPr>
              <a:t>Hàm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lỗi</a:t>
            </a:r>
            <a:endParaRPr sz="2000">
              <a:latin typeface="Arial"/>
              <a:cs typeface="Arial"/>
            </a:endParaRPr>
          </a:p>
          <a:p>
            <a:pPr marL="826135" lvl="1" indent="-46164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826135" algn="l"/>
              </a:tabLst>
            </a:pPr>
            <a:r>
              <a:rPr sz="2000" dirty="0">
                <a:latin typeface="Arial"/>
                <a:cs typeface="Arial"/>
              </a:rPr>
              <a:t>MAE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(mean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absolute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error):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00"/>
              </a:spcBef>
              <a:buClr>
                <a:srgbClr val="CC99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826135" lvl="1" indent="-461645">
              <a:lnSpc>
                <a:spcPct val="100000"/>
              </a:lnSpc>
              <a:buClr>
                <a:srgbClr val="CC9900"/>
              </a:buClr>
              <a:buSzPct val="70000"/>
              <a:buFont typeface="Wingdings"/>
              <a:buChar char=""/>
              <a:tabLst>
                <a:tab pos="826135" algn="l"/>
              </a:tabLst>
            </a:pPr>
            <a:r>
              <a:rPr sz="2000" dirty="0">
                <a:latin typeface="Arial"/>
                <a:cs typeface="Arial"/>
              </a:rPr>
              <a:t>RMSE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(root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squared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error):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262" y="4590440"/>
            <a:ext cx="8255000" cy="17157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22300" indent="-127000">
              <a:lnSpc>
                <a:spcPct val="100000"/>
              </a:lnSpc>
              <a:spcBef>
                <a:spcPts val="700"/>
              </a:spcBef>
              <a:buClr>
                <a:srgbClr val="3A812E"/>
              </a:buClr>
              <a:buSzPct val="93750"/>
              <a:buFont typeface="Courier New"/>
              <a:buChar char="•"/>
              <a:tabLst>
                <a:tab pos="622300" algn="l"/>
              </a:tabLst>
            </a:pPr>
            <a:r>
              <a:rPr sz="1600" i="1" dirty="0">
                <a:latin typeface="Courier New"/>
                <a:cs typeface="Courier New"/>
              </a:rPr>
              <a:t>n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lượng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10" dirty="0">
                <a:latin typeface="Arial"/>
                <a:cs typeface="Arial"/>
              </a:rPr>
              <a:t> (outputs)</a:t>
            </a:r>
            <a:endParaRPr sz="1600">
              <a:latin typeface="Arial"/>
              <a:cs typeface="Arial"/>
            </a:endParaRPr>
          </a:p>
          <a:p>
            <a:pPr marL="622300" indent="-127000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SzPct val="93750"/>
              <a:buFont typeface="Courier New"/>
              <a:buChar char="•"/>
              <a:tabLst>
                <a:tab pos="622300" algn="l"/>
              </a:tabLst>
            </a:pPr>
            <a:r>
              <a:rPr sz="1600" i="1" dirty="0">
                <a:latin typeface="Courier New"/>
                <a:cs typeface="Courier New"/>
              </a:rPr>
              <a:t>o(x)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Vector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 đầu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dự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đoán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bởi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hệ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thống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đối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ví dụ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i="1" spc="-50" dirty="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 marL="622300" indent="-127000">
              <a:lnSpc>
                <a:spcPct val="100000"/>
              </a:lnSpc>
              <a:spcBef>
                <a:spcPts val="384"/>
              </a:spcBef>
              <a:buClr>
                <a:srgbClr val="3A812E"/>
              </a:buClr>
              <a:buSzPct val="93750"/>
              <a:buFont typeface="Courier New"/>
              <a:buChar char="•"/>
              <a:tabLst>
                <a:tab pos="622300" algn="l"/>
              </a:tabLst>
            </a:pPr>
            <a:r>
              <a:rPr sz="1600" i="1" dirty="0">
                <a:latin typeface="Courier New"/>
                <a:cs typeface="Courier New"/>
              </a:rPr>
              <a:t>d(x)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Vector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thực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sự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(đúng/mong muốn)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đối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ví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 marL="622935" indent="-462280">
              <a:lnSpc>
                <a:spcPct val="100000"/>
              </a:lnSpc>
              <a:spcBef>
                <a:spcPts val="1160"/>
              </a:spcBef>
              <a:buClr>
                <a:srgbClr val="3A812E"/>
              </a:buClr>
              <a:buSzPct val="70000"/>
              <a:buFont typeface="Wingdings"/>
              <a:buChar char=""/>
              <a:tabLst>
                <a:tab pos="622935" algn="l"/>
              </a:tabLst>
            </a:pPr>
            <a:r>
              <a:rPr sz="2000" dirty="0">
                <a:latin typeface="Arial"/>
                <a:cs typeface="Arial"/>
              </a:rPr>
              <a:t>Độ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chính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xác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Courier New"/>
                <a:cs typeface="Courier New"/>
              </a:rPr>
              <a:t>Accuracy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đảo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(inverse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đối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22935" algn="l"/>
                <a:tab pos="8241665" algn="l"/>
              </a:tabLst>
            </a:pPr>
            <a:r>
              <a:rPr sz="2000" u="sng" dirty="0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u="sng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với</a:t>
            </a:r>
            <a:r>
              <a:rPr sz="2000" u="sng" spc="-25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hàm</a:t>
            </a:r>
            <a:r>
              <a:rPr sz="2000" u="sng" spc="-35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lỗi</a:t>
            </a:r>
            <a:r>
              <a:rPr sz="2000" u="sng" spc="-25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(</a:t>
            </a:r>
            <a:r>
              <a:rPr sz="2000" i="1" u="sng" spc="-10" dirty="0">
                <a:uFill>
                  <a:solidFill>
                    <a:srgbClr val="CC9900"/>
                  </a:solidFill>
                </a:uFill>
                <a:latin typeface="Courier New"/>
                <a:cs typeface="Courier New"/>
              </a:rPr>
              <a:t>Error</a:t>
            </a:r>
            <a:r>
              <a:rPr sz="2000" u="sng" spc="-10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)</a:t>
            </a:r>
            <a:r>
              <a:rPr sz="2000" u="sng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	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6778" y="4346571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597"/>
                </a:lnTo>
              </a:path>
            </a:pathLst>
          </a:custGeom>
          <a:ln w="12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7739" y="4346571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597"/>
                </a:lnTo>
              </a:path>
            </a:pathLst>
          </a:custGeom>
          <a:ln w="12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82832" y="3879296"/>
            <a:ext cx="1674495" cy="8007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530"/>
              </a:spcBef>
            </a:pPr>
            <a:r>
              <a:rPr sz="4950" baseline="-8417" dirty="0">
                <a:latin typeface="Symbol"/>
                <a:cs typeface="Symbol"/>
              </a:rPr>
              <a:t></a:t>
            </a:r>
            <a:r>
              <a:rPr sz="4950" spc="-682" baseline="-8417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Error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250" i="1" dirty="0">
                <a:latin typeface="Times New Roman"/>
                <a:cs typeface="Times New Roman"/>
              </a:rPr>
              <a:t>x</a:t>
            </a:r>
            <a:r>
              <a:rPr sz="1250" dirty="0">
                <a:latin typeface="Symbol"/>
                <a:cs typeface="Symbol"/>
              </a:rPr>
              <a:t></a:t>
            </a:r>
            <a:r>
              <a:rPr sz="1250" i="1" dirty="0">
                <a:latin typeface="Times New Roman"/>
                <a:cs typeface="Times New Roman"/>
              </a:rPr>
              <a:t>D</a:t>
            </a:r>
            <a:r>
              <a:rPr sz="1250" i="1" spc="-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_</a:t>
            </a:r>
            <a:r>
              <a:rPr sz="1250" spc="-135" dirty="0">
                <a:latin typeface="Times New Roman"/>
                <a:cs typeface="Times New Roman"/>
              </a:rPr>
              <a:t> </a:t>
            </a:r>
            <a:r>
              <a:rPr sz="1250" i="1" spc="-20" dirty="0">
                <a:latin typeface="Times New Roman"/>
                <a:cs typeface="Times New Roman"/>
              </a:rPr>
              <a:t>test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1809" y="4292094"/>
            <a:ext cx="8642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i="1" dirty="0">
                <a:latin typeface="Times New Roman"/>
                <a:cs typeface="Times New Roman"/>
              </a:rPr>
              <a:t>D</a:t>
            </a:r>
            <a:r>
              <a:rPr sz="2200" i="1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_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test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0496" y="3614112"/>
            <a:ext cx="5894070" cy="8210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99745" indent="-46164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99745" algn="l"/>
              </a:tabLst>
            </a:pPr>
            <a:r>
              <a:rPr sz="2000" dirty="0">
                <a:latin typeface="Arial"/>
                <a:cs typeface="Arial"/>
              </a:rPr>
              <a:t>Lỗi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tổng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toàn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tập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nghiệm:</a:t>
            </a:r>
            <a:endParaRPr sz="20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645"/>
              </a:spcBef>
              <a:tabLst>
                <a:tab pos="1357630" algn="l"/>
                <a:tab pos="1910714" algn="l"/>
              </a:tabLst>
            </a:pPr>
            <a:r>
              <a:rPr sz="2200" i="1" dirty="0">
                <a:latin typeface="Times New Roman"/>
                <a:cs typeface="Times New Roman"/>
              </a:rPr>
              <a:t>Error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3300" u="sng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300" u="sng" spc="-75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300" u="sng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300" baseline="35353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955" y="2093976"/>
            <a:ext cx="4008120" cy="6355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2840735"/>
            <a:ext cx="4477511" cy="91135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  <a:tabLst>
                <a:tab pos="1111250" algn="l"/>
                <a:tab pos="5758180" algn="l"/>
              </a:tabLst>
            </a:pPr>
            <a:r>
              <a:rPr sz="4200" b="0" spc="-25" dirty="0">
                <a:latin typeface="Garamond"/>
                <a:cs typeface="Garamond"/>
              </a:rPr>
              <a:t>H</a:t>
            </a:r>
            <a:r>
              <a:rPr sz="4200" b="0" spc="-25" dirty="0">
                <a:latin typeface="Cambria"/>
                <a:cs typeface="Cambria"/>
              </a:rPr>
              <a:t>ồ</a:t>
            </a:r>
            <a:r>
              <a:rPr sz="4200" b="0" spc="-25" dirty="0">
                <a:latin typeface="Garamond"/>
                <a:cs typeface="Garamond"/>
              </a:rPr>
              <a:t>i</a:t>
            </a:r>
            <a:r>
              <a:rPr sz="4200" b="0" dirty="0">
                <a:latin typeface="Garamond"/>
                <a:cs typeface="Garamond"/>
              </a:rPr>
              <a:t>	quy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tuy</a:t>
            </a:r>
            <a:r>
              <a:rPr sz="4200" b="0" dirty="0">
                <a:latin typeface="Cambria"/>
                <a:cs typeface="Cambria"/>
              </a:rPr>
              <a:t>ế</a:t>
            </a:r>
            <a:r>
              <a:rPr sz="4200" b="0" dirty="0">
                <a:latin typeface="Garamond"/>
                <a:cs typeface="Garamond"/>
              </a:rPr>
              <a:t>n</a:t>
            </a:r>
            <a:r>
              <a:rPr sz="4200" b="0" spc="-4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tính</a:t>
            </a:r>
            <a:r>
              <a:rPr sz="4200" b="0" spc="-5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–</a:t>
            </a:r>
            <a:r>
              <a:rPr sz="4200" b="0" spc="-30" dirty="0">
                <a:latin typeface="Garamond"/>
                <a:cs typeface="Garamond"/>
              </a:rPr>
              <a:t> </a:t>
            </a:r>
            <a:r>
              <a:rPr sz="4200" b="0" spc="-20" dirty="0">
                <a:latin typeface="Garamond"/>
                <a:cs typeface="Garamond"/>
              </a:rPr>
              <a:t>Gi</a:t>
            </a:r>
            <a:r>
              <a:rPr sz="4200" b="0" spc="-20" dirty="0">
                <a:latin typeface="Cambria"/>
                <a:cs typeface="Cambria"/>
              </a:rPr>
              <a:t>ớ</a:t>
            </a:r>
            <a:r>
              <a:rPr sz="4200" b="0" spc="-20" dirty="0">
                <a:latin typeface="Garamond"/>
                <a:cs typeface="Garamond"/>
              </a:rPr>
              <a:t>i</a:t>
            </a:r>
            <a:r>
              <a:rPr sz="4200" b="0" dirty="0">
                <a:latin typeface="Garamond"/>
                <a:cs typeface="Garamond"/>
              </a:rPr>
              <a:t>	</a:t>
            </a:r>
            <a:r>
              <a:rPr sz="4200" b="0" spc="-10" dirty="0">
                <a:latin typeface="Garamond"/>
                <a:cs typeface="Garamond"/>
              </a:rPr>
              <a:t>thi</a:t>
            </a:r>
            <a:r>
              <a:rPr sz="4200" b="0" spc="-10" dirty="0">
                <a:latin typeface="Cambria"/>
                <a:cs typeface="Cambria"/>
              </a:rPr>
              <a:t>ệ</a:t>
            </a:r>
            <a:r>
              <a:rPr sz="4200" b="0" spc="-10" dirty="0">
                <a:latin typeface="Garamond"/>
                <a:cs typeface="Garamond"/>
              </a:rPr>
              <a:t>u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3579342"/>
            <a:ext cx="8235950" cy="17837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93090" indent="-227965">
              <a:lnSpc>
                <a:spcPct val="100000"/>
              </a:lnSpc>
              <a:spcBef>
                <a:spcPts val="1060"/>
              </a:spcBef>
              <a:buClr>
                <a:srgbClr val="3A812E"/>
              </a:buClr>
              <a:buChar char="•"/>
              <a:tabLst>
                <a:tab pos="593090" algn="l"/>
                <a:tab pos="955675" algn="l"/>
              </a:tabLst>
            </a:pPr>
            <a:r>
              <a:rPr sz="2000" spc="-25" dirty="0">
                <a:latin typeface="Courier New"/>
                <a:cs typeface="Courier New"/>
              </a:rPr>
              <a:t>X</a:t>
            </a:r>
            <a:r>
              <a:rPr sz="2000" spc="-2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	Miền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(không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n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chiều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R</a:t>
            </a:r>
            <a:r>
              <a:rPr sz="1950" spc="-37" baseline="25641" dirty="0">
                <a:latin typeface="Courier New"/>
                <a:cs typeface="Courier New"/>
              </a:rPr>
              <a:t>n</a:t>
            </a:r>
            <a:r>
              <a:rPr sz="2000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93090" indent="-227965">
              <a:lnSpc>
                <a:spcPct val="100000"/>
              </a:lnSpc>
              <a:spcBef>
                <a:spcPts val="960"/>
              </a:spcBef>
              <a:buClr>
                <a:srgbClr val="3A812E"/>
              </a:buClr>
              <a:buChar char="•"/>
              <a:tabLst>
                <a:tab pos="593090" algn="l"/>
                <a:tab pos="955675" algn="l"/>
              </a:tabLst>
            </a:pPr>
            <a:r>
              <a:rPr sz="2000" spc="-25" dirty="0">
                <a:latin typeface="Courier New"/>
                <a:cs typeface="Courier New"/>
              </a:rPr>
              <a:t>Y</a:t>
            </a:r>
            <a:r>
              <a:rPr sz="2000" spc="-2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	Miền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(miền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R</a:t>
            </a:r>
            <a:r>
              <a:rPr sz="2000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93090" indent="-227965">
              <a:lnSpc>
                <a:spcPct val="100000"/>
              </a:lnSpc>
              <a:spcBef>
                <a:spcPts val="960"/>
              </a:spcBef>
              <a:buClr>
                <a:srgbClr val="3A812E"/>
              </a:buClr>
              <a:buChar char="•"/>
              <a:tabLst>
                <a:tab pos="593090" algn="l"/>
                <a:tab pos="955675" algn="l"/>
              </a:tabLst>
            </a:pPr>
            <a:r>
              <a:rPr sz="2000" spc="-25" dirty="0">
                <a:latin typeface="Courier New"/>
                <a:cs typeface="Courier New"/>
              </a:rPr>
              <a:t>f</a:t>
            </a:r>
            <a:r>
              <a:rPr sz="2000" spc="-2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	Hàm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mục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tiêu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tuyến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tính)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1035"/>
              </a:spcBef>
              <a:buClr>
                <a:srgbClr val="CC9900"/>
              </a:buClr>
              <a:buSzPct val="120454"/>
              <a:buFont typeface="Wingdings"/>
              <a:buChar char=""/>
              <a:tabLst>
                <a:tab pos="266065" algn="l"/>
                <a:tab pos="5582920" algn="l"/>
              </a:tabLst>
            </a:pPr>
            <a:r>
              <a:rPr sz="2200" dirty="0">
                <a:latin typeface="Arial"/>
                <a:cs typeface="Arial"/>
              </a:rPr>
              <a:t>Thực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chất,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là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vectơ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trọng</a:t>
            </a:r>
            <a:r>
              <a:rPr sz="2200" spc="-25" dirty="0">
                <a:latin typeface="Arial"/>
                <a:cs typeface="Arial"/>
              </a:rPr>
              <a:t> số: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0" dirty="0">
                <a:latin typeface="Courier New"/>
                <a:cs typeface="Courier New"/>
              </a:rPr>
              <a:t>w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dirty="0">
                <a:latin typeface="Courier New"/>
                <a:cs typeface="Courier New"/>
              </a:rPr>
              <a:t>w</a:t>
            </a:r>
            <a:r>
              <a:rPr sz="2175" baseline="-21072" dirty="0">
                <a:latin typeface="Courier New"/>
                <a:cs typeface="Courier New"/>
              </a:rPr>
              <a:t>0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Courier New"/>
                <a:cs typeface="Courier New"/>
              </a:rPr>
              <a:t>w</a:t>
            </a:r>
            <a:r>
              <a:rPr sz="2175" baseline="-21072" dirty="0">
                <a:latin typeface="Courier New"/>
                <a:cs typeface="Courier New"/>
              </a:rPr>
              <a:t>1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Courier New"/>
                <a:cs typeface="Courier New"/>
              </a:rPr>
              <a:t>w</a:t>
            </a:r>
            <a:r>
              <a:rPr sz="2175" baseline="-21072" dirty="0">
                <a:latin typeface="Courier New"/>
                <a:cs typeface="Courier New"/>
              </a:rPr>
              <a:t>2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…,</a:t>
            </a:r>
            <a:r>
              <a:rPr sz="2200" spc="-10" dirty="0">
                <a:latin typeface="Courier New"/>
                <a:cs typeface="Courier New"/>
              </a:rPr>
              <a:t>w</a:t>
            </a:r>
            <a:r>
              <a:rPr sz="2175" spc="-15" baseline="-21072" dirty="0">
                <a:latin typeface="Courier New"/>
                <a:cs typeface="Courier New"/>
              </a:rPr>
              <a:t>n</a:t>
            </a:r>
            <a:r>
              <a:rPr sz="2200" spc="-1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44854"/>
            <a:ext cx="8021955" cy="95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Một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phương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pháp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máy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đơn-giản-</a:t>
            </a:r>
            <a:r>
              <a:rPr sz="2200" spc="-20" dirty="0">
                <a:latin typeface="Arial"/>
                <a:cs typeface="Arial"/>
              </a:rPr>
              <a:t>nhưng-hiệu-</a:t>
            </a:r>
            <a:r>
              <a:rPr sz="2200" dirty="0">
                <a:latin typeface="Arial"/>
                <a:cs typeface="Arial"/>
              </a:rPr>
              <a:t>quả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phù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hợp</a:t>
            </a:r>
            <a:r>
              <a:rPr sz="2200" u="none" spc="-25" dirty="0"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khi</a:t>
            </a:r>
            <a:r>
              <a:rPr sz="22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hàm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mục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tiêu</a:t>
            </a:r>
            <a:r>
              <a:rPr sz="22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(cần</a:t>
            </a:r>
            <a:r>
              <a:rPr sz="22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học)</a:t>
            </a:r>
            <a:r>
              <a:rPr sz="22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là</a:t>
            </a:r>
            <a:r>
              <a:rPr sz="22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một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hàm</a:t>
            </a:r>
            <a:r>
              <a:rPr sz="22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tuyến</a:t>
            </a:r>
            <a:r>
              <a:rPr sz="22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tính</a:t>
            </a:r>
            <a:endParaRPr sz="2200">
              <a:latin typeface="Arial"/>
              <a:cs typeface="Arial"/>
            </a:endParaRPr>
          </a:p>
          <a:p>
            <a:pPr marL="2335530" algn="ctr">
              <a:lnSpc>
                <a:spcPct val="100000"/>
              </a:lnSpc>
              <a:spcBef>
                <a:spcPts val="595"/>
              </a:spcBef>
            </a:pPr>
            <a:r>
              <a:rPr sz="1200" i="1" spc="-5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963963"/>
            <a:ext cx="5829300" cy="162813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505"/>
              </a:spcBef>
            </a:pP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-4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(</a:t>
            </a:r>
            <a:r>
              <a:rPr sz="2100" i="1" spc="65" dirty="0">
                <a:latin typeface="Times New Roman"/>
                <a:cs typeface="Times New Roman"/>
              </a:rPr>
              <a:t>x</a:t>
            </a:r>
            <a:r>
              <a:rPr sz="2100" spc="65" dirty="0">
                <a:latin typeface="Times New Roman"/>
                <a:cs typeface="Times New Roman"/>
              </a:rPr>
              <a:t>)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w</a:t>
            </a:r>
            <a:r>
              <a:rPr sz="1800" baseline="-25462" dirty="0">
                <a:latin typeface="Times New Roman"/>
                <a:cs typeface="Times New Roman"/>
              </a:rPr>
              <a:t>0</a:t>
            </a:r>
            <a:r>
              <a:rPr sz="1800" spc="397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i="1" spc="-95" dirty="0">
                <a:latin typeface="Times New Roman"/>
                <a:cs typeface="Times New Roman"/>
              </a:rPr>
              <a:t>w</a:t>
            </a:r>
            <a:r>
              <a:rPr sz="1800" spc="-142" baseline="-25462" dirty="0">
                <a:latin typeface="Times New Roman"/>
                <a:cs typeface="Times New Roman"/>
              </a:rPr>
              <a:t>1</a:t>
            </a:r>
            <a:r>
              <a:rPr sz="1800" spc="-292" baseline="-25462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54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w</a:t>
            </a:r>
            <a:r>
              <a:rPr sz="1800" spc="-37" baseline="-25462" dirty="0">
                <a:latin typeface="Times New Roman"/>
                <a:cs typeface="Times New Roman"/>
              </a:rPr>
              <a:t>2</a:t>
            </a:r>
            <a:r>
              <a:rPr sz="1800" spc="-150" baseline="-25462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800" baseline="-25462" dirty="0">
                <a:latin typeface="Times New Roman"/>
                <a:cs typeface="Times New Roman"/>
              </a:rPr>
              <a:t>2</a:t>
            </a:r>
            <a:r>
              <a:rPr sz="1800" spc="390" baseline="-25462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</a:t>
            </a:r>
            <a:r>
              <a:rPr sz="2100" spc="75" dirty="0">
                <a:latin typeface="Times New Roman"/>
                <a:cs typeface="Times New Roman"/>
              </a:rPr>
              <a:t>...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w</a:t>
            </a:r>
            <a:r>
              <a:rPr sz="1800" i="1" spc="-37" baseline="-25462" dirty="0">
                <a:latin typeface="Times New Roman"/>
                <a:cs typeface="Times New Roman"/>
              </a:rPr>
              <a:t>n</a:t>
            </a:r>
            <a:r>
              <a:rPr sz="1800" i="1" spc="-120" baseline="-25462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800" i="1" baseline="-25462" dirty="0">
                <a:latin typeface="Times New Roman"/>
                <a:cs typeface="Times New Roman"/>
              </a:rPr>
              <a:t>n</a:t>
            </a:r>
            <a:r>
              <a:rPr sz="1800" i="1" spc="622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w</a:t>
            </a:r>
            <a:r>
              <a:rPr sz="1800" baseline="-25462" dirty="0">
                <a:latin typeface="Times New Roman"/>
                <a:cs typeface="Times New Roman"/>
              </a:rPr>
              <a:t>0</a:t>
            </a:r>
            <a:r>
              <a:rPr sz="1800" spc="397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4725" baseline="-8818" dirty="0">
                <a:latin typeface="Symbol"/>
                <a:cs typeface="Symbol"/>
              </a:rPr>
              <a:t></a:t>
            </a:r>
            <a:r>
              <a:rPr sz="4725" spc="-712" baseline="-8818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w</a:t>
            </a:r>
            <a:r>
              <a:rPr sz="1800" i="1" spc="-75" baseline="-25462" dirty="0">
                <a:latin typeface="Times New Roman"/>
                <a:cs typeface="Times New Roman"/>
              </a:rPr>
              <a:t>i</a:t>
            </a:r>
            <a:r>
              <a:rPr sz="1800" i="1" spc="-82" baseline="-25462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x</a:t>
            </a:r>
            <a:r>
              <a:rPr sz="1800" i="1" spc="-37" baseline="-25462" dirty="0">
                <a:latin typeface="Times New Roman"/>
                <a:cs typeface="Times New Roman"/>
              </a:rPr>
              <a:t>i</a:t>
            </a:r>
            <a:endParaRPr sz="1800" baseline="-25462">
              <a:latin typeface="Times New Roman"/>
              <a:cs typeface="Times New Roman"/>
            </a:endParaRPr>
          </a:p>
          <a:p>
            <a:pPr marR="505459" algn="r">
              <a:lnSpc>
                <a:spcPct val="100000"/>
              </a:lnSpc>
              <a:spcBef>
                <a:spcPts val="190"/>
              </a:spcBef>
            </a:pPr>
            <a:r>
              <a:rPr sz="1200" i="1" spc="-25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66065" indent="-227965">
              <a:lnSpc>
                <a:spcPct val="100000"/>
              </a:lnSpc>
              <a:spcBef>
                <a:spcPts val="78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266065" algn="l"/>
              </a:tabLst>
            </a:pPr>
            <a:r>
              <a:rPr sz="2200" dirty="0">
                <a:latin typeface="Arial"/>
                <a:cs typeface="Arial"/>
              </a:rPr>
              <a:t>Cần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(xấp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xỉ)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hàm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tiêu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f</a:t>
            </a:r>
            <a:endParaRPr sz="2200">
              <a:latin typeface="Courier New"/>
              <a:cs typeface="Courier New"/>
            </a:endParaRPr>
          </a:p>
          <a:p>
            <a:pPr marR="625475" algn="ctr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Courier New"/>
                <a:cs typeface="Courier New"/>
              </a:rPr>
              <a:t>f: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→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2229" y="2219070"/>
            <a:ext cx="1341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latin typeface="Courier New"/>
                <a:cs typeface="Courier New"/>
              </a:rPr>
              <a:t>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,x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52" baseline="-21367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Symbol"/>
                <a:cs typeface="Symbol"/>
              </a:rPr>
              <a:t></a:t>
            </a:r>
            <a:r>
              <a:rPr sz="2000" spc="-25" dirty="0">
                <a:latin typeface="Courier New"/>
                <a:cs typeface="Courier New"/>
              </a:rPr>
              <a:t>R</a:t>
            </a:r>
            <a:r>
              <a:rPr sz="2000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  <a:tabLst>
                <a:tab pos="1111250" algn="l"/>
                <a:tab pos="5266055" algn="l"/>
              </a:tabLst>
            </a:pPr>
            <a:r>
              <a:rPr sz="4200" b="0" spc="-25" dirty="0">
                <a:latin typeface="Garamond"/>
                <a:cs typeface="Garamond"/>
              </a:rPr>
              <a:t>H</a:t>
            </a:r>
            <a:r>
              <a:rPr sz="4200" b="0" spc="-25" dirty="0">
                <a:latin typeface="Cambria"/>
                <a:cs typeface="Cambria"/>
              </a:rPr>
              <a:t>ồ</a:t>
            </a:r>
            <a:r>
              <a:rPr sz="4200" b="0" spc="-25" dirty="0">
                <a:latin typeface="Garamond"/>
                <a:cs typeface="Garamond"/>
              </a:rPr>
              <a:t>i</a:t>
            </a:r>
            <a:r>
              <a:rPr sz="4200" b="0" dirty="0">
                <a:latin typeface="Garamond"/>
                <a:cs typeface="Garamond"/>
              </a:rPr>
              <a:t>	quy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tuy</a:t>
            </a:r>
            <a:r>
              <a:rPr sz="4200" b="0" dirty="0">
                <a:latin typeface="Cambria"/>
                <a:cs typeface="Cambria"/>
              </a:rPr>
              <a:t>ế</a:t>
            </a:r>
            <a:r>
              <a:rPr sz="4200" b="0" dirty="0">
                <a:latin typeface="Garamond"/>
                <a:cs typeface="Garamond"/>
              </a:rPr>
              <a:t>n</a:t>
            </a:r>
            <a:r>
              <a:rPr sz="4200" b="0" spc="-4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tính</a:t>
            </a:r>
            <a:r>
              <a:rPr sz="4200" b="0" spc="-5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–</a:t>
            </a:r>
            <a:r>
              <a:rPr sz="4200" b="0" spc="-30" dirty="0">
                <a:latin typeface="Garamond"/>
                <a:cs typeface="Garamond"/>
              </a:rPr>
              <a:t> </a:t>
            </a:r>
            <a:r>
              <a:rPr sz="4200" b="0" spc="-25" dirty="0">
                <a:latin typeface="Garamond"/>
                <a:cs typeface="Garamond"/>
              </a:rPr>
              <a:t>Ví</a:t>
            </a:r>
            <a:r>
              <a:rPr sz="4200" b="0" dirty="0">
                <a:latin typeface="Garamond"/>
                <a:cs typeface="Garamond"/>
              </a:rPr>
              <a:t>	</a:t>
            </a:r>
            <a:r>
              <a:rPr sz="4200" b="0" spc="-25" dirty="0">
                <a:latin typeface="Garamond"/>
                <a:cs typeface="Garamond"/>
              </a:rPr>
              <a:t>d</a:t>
            </a:r>
            <a:r>
              <a:rPr sz="4200" b="0" spc="-25" dirty="0">
                <a:latin typeface="Cambria"/>
                <a:cs typeface="Cambria"/>
              </a:rPr>
              <a:t>ụ</a:t>
            </a:r>
            <a:endParaRPr sz="4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77636" y="2058161"/>
            <a:ext cx="2838450" cy="2971800"/>
            <a:chOff x="5477636" y="2058161"/>
            <a:chExt cx="2838450" cy="2971800"/>
          </a:xfrm>
        </p:grpSpPr>
        <p:sp>
          <p:nvSpPr>
            <p:cNvPr id="4" name="object 4"/>
            <p:cNvSpPr/>
            <p:nvPr/>
          </p:nvSpPr>
          <p:spPr>
            <a:xfrm>
              <a:off x="5944361" y="2058161"/>
              <a:ext cx="0" cy="2971800"/>
            </a:xfrm>
            <a:custGeom>
              <a:avLst/>
              <a:gdLst/>
              <a:ahLst/>
              <a:cxnLst/>
              <a:rect l="l" t="t" r="r" b="b"/>
              <a:pathLst>
                <a:path h="2971800">
                  <a:moveTo>
                    <a:pt x="0" y="0"/>
                  </a:moveTo>
                  <a:lnTo>
                    <a:pt x="0" y="2971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7161" y="2972561"/>
              <a:ext cx="2819400" cy="1981200"/>
            </a:xfrm>
            <a:custGeom>
              <a:avLst/>
              <a:gdLst/>
              <a:ahLst/>
              <a:cxnLst/>
              <a:rect l="l" t="t" r="r" b="b"/>
              <a:pathLst>
                <a:path w="2819400" h="1981200">
                  <a:moveTo>
                    <a:pt x="2819399" y="1449451"/>
                  </a:moveTo>
                  <a:lnTo>
                    <a:pt x="0" y="1447800"/>
                  </a:lnTo>
                </a:path>
                <a:path w="2819400" h="1981200">
                  <a:moveTo>
                    <a:pt x="2743199" y="0"/>
                  </a:moveTo>
                  <a:lnTo>
                    <a:pt x="76200" y="1981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3273" y="40393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5361" y="40972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8073" y="42679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0161" y="43258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88073" y="40393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30161" y="40972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1073" y="29725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73161" y="30304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5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20661" y="3944873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4273" y="4001261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59673" y="33535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01761" y="34114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9073" y="39631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1161" y="40210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21473" y="35821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63561" y="36400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16673" y="36583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761" y="37162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73873" y="30487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15961" y="31066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5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4873" y="32773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96961" y="33352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6273" y="36583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68361" y="37162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02273" y="45727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4361" y="46306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45073" y="46489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87161" y="47068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9873" y="48013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1961" y="48592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30873" y="449656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72961" y="4554473"/>
              <a:ext cx="114300" cy="1905"/>
            </a:xfrm>
            <a:custGeom>
              <a:avLst/>
              <a:gdLst/>
              <a:ahLst/>
              <a:cxnLst/>
              <a:rect l="l" t="t" r="r" b="b"/>
              <a:pathLst>
                <a:path w="114300" h="1904">
                  <a:moveTo>
                    <a:pt x="114300" y="1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5940" y="1259830"/>
            <a:ext cx="5444490" cy="99060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dirty="0">
                <a:latin typeface="Arial"/>
                <a:cs typeface="Arial"/>
              </a:rPr>
              <a:t>Hàm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tuyến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tính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Courier New"/>
                <a:cs typeface="Courier New"/>
              </a:rPr>
              <a:t>f(x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nào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phù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hợp?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60"/>
              </a:spcBef>
            </a:pPr>
            <a:r>
              <a:rPr sz="1800" spc="-20" dirty="0">
                <a:latin typeface="Courier New"/>
                <a:cs typeface="Courier New"/>
              </a:rPr>
              <a:t>f(x)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9" name="object 39"/>
          <p:cNvSpPr txBox="1"/>
          <p:nvPr/>
        </p:nvSpPr>
        <p:spPr>
          <a:xfrm>
            <a:off x="8074914" y="438950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831850" y="1974850"/>
          <a:ext cx="3810000" cy="338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0.13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0.91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1.02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0.17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3.17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1.61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2.76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3.31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1.44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0.18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5.28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3.36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1.74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2.46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7.93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5.56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374394" y="5572455"/>
            <a:ext cx="38754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2000" dirty="0">
                <a:latin typeface="Arial"/>
                <a:cs typeface="Arial"/>
              </a:rPr>
              <a:t>Ví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dụ: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Courier New"/>
                <a:cs typeface="Courier New"/>
              </a:rPr>
              <a:t>f(x)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-</a:t>
            </a:r>
            <a:r>
              <a:rPr sz="2000" dirty="0">
                <a:latin typeface="Courier New"/>
                <a:cs typeface="Courier New"/>
              </a:rPr>
              <a:t>1.02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0.83x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  <a:tabLst>
                <a:tab pos="1583690" algn="l"/>
                <a:tab pos="4502150" algn="l"/>
              </a:tabLst>
            </a:pPr>
            <a:r>
              <a:rPr sz="4200" b="0" dirty="0">
                <a:latin typeface="Garamond"/>
                <a:cs typeface="Garamond"/>
              </a:rPr>
              <a:t>Các</a:t>
            </a:r>
            <a:r>
              <a:rPr sz="4200" b="0" spc="-65" dirty="0">
                <a:latin typeface="Garamond"/>
                <a:cs typeface="Garamond"/>
              </a:rPr>
              <a:t> </a:t>
            </a:r>
            <a:r>
              <a:rPr sz="4200" b="0" spc="-25" dirty="0">
                <a:latin typeface="Garamond"/>
                <a:cs typeface="Garamond"/>
              </a:rPr>
              <a:t>ví</a:t>
            </a:r>
            <a:r>
              <a:rPr sz="4200" b="0" dirty="0">
                <a:latin typeface="Garamond"/>
                <a:cs typeface="Garamond"/>
              </a:rPr>
              <a:t>	d</a:t>
            </a:r>
            <a:r>
              <a:rPr sz="4200" b="0" dirty="0">
                <a:latin typeface="Cambria"/>
                <a:cs typeface="Cambria"/>
              </a:rPr>
              <a:t>ụ</a:t>
            </a:r>
            <a:r>
              <a:rPr sz="4200" b="0" spc="100" dirty="0">
                <a:latin typeface="Cambria"/>
                <a:cs typeface="Cambria"/>
              </a:rPr>
              <a:t> </a:t>
            </a:r>
            <a:r>
              <a:rPr sz="4200" b="0" spc="-10" dirty="0">
                <a:latin typeface="Garamond"/>
                <a:cs typeface="Garamond"/>
              </a:rPr>
              <a:t>h</a:t>
            </a:r>
            <a:r>
              <a:rPr sz="4200" b="0" spc="-10" dirty="0">
                <a:latin typeface="Cambria"/>
                <a:cs typeface="Cambria"/>
              </a:rPr>
              <a:t>ọ</a:t>
            </a:r>
            <a:r>
              <a:rPr sz="4200" b="0" spc="-10" dirty="0">
                <a:latin typeface="Garamond"/>
                <a:cs typeface="Garamond"/>
              </a:rPr>
              <a:t>c/ki</a:t>
            </a:r>
            <a:r>
              <a:rPr sz="4200" b="0" spc="-10" dirty="0">
                <a:latin typeface="Cambria"/>
                <a:cs typeface="Cambria"/>
              </a:rPr>
              <a:t>ể</a:t>
            </a:r>
            <a:r>
              <a:rPr sz="4200" b="0" spc="-10" dirty="0">
                <a:latin typeface="Garamond"/>
                <a:cs typeface="Garamond"/>
              </a:rPr>
              <a:t>m</a:t>
            </a:r>
            <a:r>
              <a:rPr sz="4200" b="0" dirty="0">
                <a:latin typeface="Garamond"/>
                <a:cs typeface="Garamond"/>
              </a:rPr>
              <a:t>	</a:t>
            </a:r>
            <a:r>
              <a:rPr sz="4200" b="0" spc="-25" dirty="0">
                <a:latin typeface="Garamond"/>
                <a:cs typeface="Garamond"/>
              </a:rPr>
              <a:t>th</a:t>
            </a:r>
            <a:r>
              <a:rPr sz="4200" b="0" spc="-25" dirty="0">
                <a:latin typeface="Cambria"/>
                <a:cs typeface="Cambria"/>
              </a:rPr>
              <a:t>ử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36752" y="2575687"/>
            <a:ext cx="4660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105"/>
              </a:spcBef>
              <a:buClr>
                <a:srgbClr val="3A812E"/>
              </a:buClr>
              <a:buChar char="•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Giá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(tính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bởi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thống)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3213652"/>
            <a:ext cx="8041640" cy="27933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225"/>
              </a:spcBef>
              <a:tabLst>
                <a:tab pos="846455" algn="l"/>
              </a:tabLst>
            </a:pPr>
            <a:r>
              <a:rPr sz="2000" spc="-50" dirty="0">
                <a:solidFill>
                  <a:srgbClr val="3A812E"/>
                </a:solidFill>
                <a:latin typeface="Arial"/>
                <a:cs typeface="Arial"/>
              </a:rPr>
              <a:t>→</a:t>
            </a:r>
            <a:r>
              <a:rPr sz="2000" dirty="0">
                <a:solidFill>
                  <a:srgbClr val="3A812E"/>
                </a:solidFill>
                <a:latin typeface="Arial"/>
                <a:cs typeface="Arial"/>
              </a:rPr>
              <a:t>	</a:t>
            </a:r>
            <a:r>
              <a:rPr sz="2000" dirty="0">
                <a:latin typeface="Courier New"/>
                <a:cs typeface="Courier New"/>
              </a:rPr>
              <a:t>w</a:t>
            </a:r>
            <a:r>
              <a:rPr sz="1950" baseline="-21367" dirty="0">
                <a:latin typeface="Courier New"/>
                <a:cs typeface="Courier New"/>
              </a:rPr>
              <a:t>i</a:t>
            </a:r>
            <a:r>
              <a:rPr sz="1950" spc="-359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thời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thống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trọng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của</a:t>
            </a:r>
            <a:endParaRPr sz="200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latin typeface="Arial"/>
                <a:cs typeface="Arial"/>
              </a:rPr>
              <a:t>thuộc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thứ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1575"/>
              </a:spcBef>
            </a:pPr>
            <a:r>
              <a:rPr sz="2000" dirty="0">
                <a:solidFill>
                  <a:srgbClr val="3A812E"/>
                </a:solidFill>
                <a:latin typeface="Arial"/>
                <a:cs typeface="Arial"/>
              </a:rPr>
              <a:t>→</a:t>
            </a:r>
            <a:r>
              <a:rPr sz="2000" spc="-25" dirty="0">
                <a:solidFill>
                  <a:srgbClr val="3A812E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y</a:t>
            </a:r>
            <a:r>
              <a:rPr sz="1950" baseline="-21367" dirty="0">
                <a:latin typeface="Courier New"/>
                <a:cs typeface="Courier New"/>
              </a:rPr>
              <a:t>x</a:t>
            </a:r>
            <a:r>
              <a:rPr sz="1950" spc="-359" baseline="-21367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muốn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(xấp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xỉ)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bằng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c</a:t>
            </a:r>
            <a:r>
              <a:rPr sz="1950" spc="-37" baseline="-21367" dirty="0">
                <a:latin typeface="Courier New"/>
                <a:cs typeface="Courier New"/>
              </a:rPr>
              <a:t>x</a:t>
            </a:r>
            <a:endParaRPr sz="1950" baseline="-21367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000">
              <a:latin typeface="Courier New"/>
              <a:cs typeface="Courier New"/>
            </a:endParaRPr>
          </a:p>
          <a:p>
            <a:pPr marL="278765" indent="-227965">
              <a:lnSpc>
                <a:spcPct val="100000"/>
              </a:lnSpc>
              <a:spcBef>
                <a:spcPts val="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78765" algn="l"/>
                <a:tab pos="4004310" algn="l"/>
              </a:tabLst>
            </a:pPr>
            <a:r>
              <a:rPr sz="2400" dirty="0">
                <a:latin typeface="Arial"/>
                <a:cs typeface="Arial"/>
              </a:rPr>
              <a:t>Đối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mỗi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kiểm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thử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Courier New"/>
                <a:cs typeface="Courier New"/>
              </a:rPr>
              <a:t>z</a:t>
            </a:r>
            <a:r>
              <a:rPr sz="2400" spc="-10" dirty="0">
                <a:latin typeface="Arial"/>
                <a:cs typeface="Arial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(z</a:t>
            </a:r>
            <a:r>
              <a:rPr sz="2400" spc="-15" baseline="-20833" dirty="0">
                <a:latin typeface="Courier New"/>
                <a:cs typeface="Courier New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z</a:t>
            </a:r>
            <a:r>
              <a:rPr sz="2400" spc="-15" baseline="-20833" dirty="0">
                <a:latin typeface="Courier New"/>
                <a:cs typeface="Courier New"/>
              </a:rPr>
              <a:t>2</a:t>
            </a:r>
            <a:r>
              <a:rPr sz="2400" spc="-10" dirty="0">
                <a:latin typeface="Arial"/>
                <a:cs typeface="Arial"/>
              </a:rPr>
              <a:t>,...,</a:t>
            </a:r>
            <a:r>
              <a:rPr sz="2400" spc="-10" dirty="0">
                <a:latin typeface="Courier New"/>
                <a:cs typeface="Courier New"/>
              </a:rPr>
              <a:t>z</a:t>
            </a:r>
            <a:r>
              <a:rPr sz="2400" spc="-15" baseline="-20833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605790" lvl="1" indent="-15430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Char char="•"/>
              <a:tabLst>
                <a:tab pos="605790" algn="l"/>
              </a:tabLst>
            </a:pPr>
            <a:r>
              <a:rPr sz="2000" dirty="0">
                <a:latin typeface="Arial"/>
                <a:cs typeface="Arial"/>
              </a:rPr>
              <a:t>Cần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dự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đoán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(tính)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ra</a:t>
            </a:r>
            <a:endParaRPr sz="2000">
              <a:latin typeface="Arial"/>
              <a:cs typeface="Arial"/>
            </a:endParaRPr>
          </a:p>
          <a:p>
            <a:pPr marL="605790" lvl="1" indent="-154305">
              <a:lnSpc>
                <a:spcPct val="100000"/>
              </a:lnSpc>
              <a:spcBef>
                <a:spcPts val="960"/>
              </a:spcBef>
              <a:buClr>
                <a:srgbClr val="3A812E"/>
              </a:buClr>
              <a:buChar char="•"/>
              <a:tabLst>
                <a:tab pos="605790" algn="l"/>
              </a:tabLst>
            </a:pPr>
            <a:r>
              <a:rPr sz="2000" dirty="0">
                <a:latin typeface="Arial"/>
                <a:cs typeface="Arial"/>
              </a:rPr>
              <a:t>Bằng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áp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mục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tiêu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đã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0492" y="2371444"/>
            <a:ext cx="104139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i="1" spc="-5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753" y="2824284"/>
            <a:ext cx="23749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i="1" spc="-25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0" y="1354472"/>
            <a:ext cx="7557770" cy="14833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146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66065" algn="l"/>
                <a:tab pos="3296920" algn="l"/>
              </a:tabLst>
            </a:pPr>
            <a:r>
              <a:rPr sz="2400" dirty="0">
                <a:latin typeface="Arial"/>
                <a:cs typeface="Arial"/>
              </a:rPr>
              <a:t>Đối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mỗi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học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dirty="0">
                <a:latin typeface="Courier New"/>
                <a:cs typeface="Courier New"/>
              </a:rPr>
              <a:t>(x</a:t>
            </a:r>
            <a:r>
              <a:rPr sz="2400" baseline="-20833" dirty="0">
                <a:latin typeface="Courier New"/>
                <a:cs typeface="Courier New"/>
              </a:rPr>
              <a:t>1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baseline="-20833" dirty="0">
                <a:latin typeface="Courier New"/>
                <a:cs typeface="Courier New"/>
              </a:rPr>
              <a:t>2</a:t>
            </a:r>
            <a:r>
              <a:rPr sz="2400" dirty="0">
                <a:latin typeface="Arial"/>
                <a:cs typeface="Arial"/>
              </a:rPr>
              <a:t>,...,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baseline="-20833" dirty="0">
                <a:latin typeface="Courier New"/>
                <a:cs typeface="Courier New"/>
              </a:rPr>
              <a:t>n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x</a:t>
            </a:r>
            <a:r>
              <a:rPr sz="2400" spc="-30" baseline="-20833" dirty="0">
                <a:latin typeface="Courier New"/>
                <a:cs typeface="Courier New"/>
              </a:rPr>
              <a:t>i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-20" dirty="0">
                <a:latin typeface="Courier New"/>
                <a:cs typeface="Courier New"/>
              </a:rPr>
              <a:t>R</a:t>
            </a:r>
            <a:endParaRPr sz="2400">
              <a:latin typeface="Courier New"/>
              <a:cs typeface="Courier New"/>
            </a:endParaRPr>
          </a:p>
          <a:p>
            <a:pPr marL="593090" lvl="1" indent="-154305">
              <a:lnSpc>
                <a:spcPct val="100000"/>
              </a:lnSpc>
              <a:spcBef>
                <a:spcPts val="1150"/>
              </a:spcBef>
              <a:buClr>
                <a:srgbClr val="3A812E"/>
              </a:buClr>
              <a:buChar char="•"/>
              <a:tabLst>
                <a:tab pos="593090" algn="l"/>
                <a:tab pos="3609340" algn="l"/>
              </a:tabLst>
            </a:pPr>
            <a:r>
              <a:rPr sz="2000" dirty="0">
                <a:latin typeface="Arial"/>
                <a:cs typeface="Arial"/>
              </a:rPr>
              <a:t>Giá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muốn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1950" baseline="-21367" dirty="0">
                <a:latin typeface="Courier New"/>
                <a:cs typeface="Courier New"/>
              </a:rPr>
              <a:t>x</a:t>
            </a:r>
            <a:r>
              <a:rPr sz="1950" spc="-315" baseline="-21367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Arial"/>
                <a:cs typeface="Arial"/>
              </a:rPr>
              <a:t>(</a:t>
            </a:r>
            <a:r>
              <a:rPr sz="2000" spc="-20" dirty="0">
                <a:latin typeface="Symbol"/>
                <a:cs typeface="Symbol"/>
              </a:rPr>
              <a:t></a:t>
            </a:r>
            <a:r>
              <a:rPr sz="2000" spc="-20" dirty="0">
                <a:latin typeface="Courier New"/>
                <a:cs typeface="Courier New"/>
              </a:rPr>
              <a:t>R</a:t>
            </a:r>
            <a:r>
              <a:rPr sz="2000" spc="-2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R="531495" algn="r">
              <a:lnSpc>
                <a:spcPct val="100000"/>
              </a:lnSpc>
              <a:spcBef>
                <a:spcPts val="745"/>
              </a:spcBef>
            </a:pPr>
            <a:r>
              <a:rPr sz="1750" i="1" spc="65" dirty="0">
                <a:latin typeface="Times New Roman"/>
                <a:cs typeface="Times New Roman"/>
              </a:rPr>
              <a:t>y</a:t>
            </a:r>
            <a:r>
              <a:rPr sz="1800" i="1" spc="97" baseline="-20833" dirty="0">
                <a:latin typeface="Times New Roman"/>
                <a:cs typeface="Times New Roman"/>
              </a:rPr>
              <a:t>x</a:t>
            </a:r>
            <a:r>
              <a:rPr sz="1800" i="1" spc="540" baseline="-20833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3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w</a:t>
            </a:r>
            <a:r>
              <a:rPr sz="1800" baseline="-20833" dirty="0">
                <a:latin typeface="Times New Roman"/>
                <a:cs typeface="Times New Roman"/>
              </a:rPr>
              <a:t>0</a:t>
            </a:r>
            <a:r>
              <a:rPr sz="1800" spc="300" baseline="-20833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3675" baseline="-7936" dirty="0">
                <a:latin typeface="Symbol"/>
                <a:cs typeface="Symbol"/>
              </a:rPr>
              <a:t></a:t>
            </a:r>
            <a:r>
              <a:rPr sz="3675" spc="-517" baseline="-7936" dirty="0">
                <a:latin typeface="Times New Roman"/>
                <a:cs typeface="Times New Roman"/>
              </a:rPr>
              <a:t> </a:t>
            </a:r>
            <a:r>
              <a:rPr sz="1750" i="1" spc="-30" dirty="0">
                <a:latin typeface="Times New Roman"/>
                <a:cs typeface="Times New Roman"/>
              </a:rPr>
              <a:t>w</a:t>
            </a:r>
            <a:r>
              <a:rPr sz="1800" i="1" spc="-44" baseline="-20833" dirty="0">
                <a:latin typeface="Times New Roman"/>
                <a:cs typeface="Times New Roman"/>
              </a:rPr>
              <a:t>i</a:t>
            </a:r>
            <a:r>
              <a:rPr sz="1800" i="1" spc="-104" baseline="-20833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x</a:t>
            </a:r>
            <a:r>
              <a:rPr sz="1800" i="1" spc="-37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45"/>
              </a:spcBef>
              <a:tabLst>
                <a:tab pos="3352165" algn="l"/>
              </a:tabLst>
            </a:pPr>
            <a:r>
              <a:rPr sz="4400" b="0" dirty="0">
                <a:latin typeface="Garamond"/>
                <a:cs typeface="Garamond"/>
              </a:rPr>
              <a:t>Hàm </a:t>
            </a:r>
            <a:r>
              <a:rPr sz="4400" b="0" spc="-35" dirty="0">
                <a:latin typeface="Garamond"/>
                <a:cs typeface="Garamond"/>
              </a:rPr>
              <a:t>đánh</a:t>
            </a:r>
            <a:r>
              <a:rPr sz="4400" b="0" spc="-5" dirty="0">
                <a:latin typeface="Garamond"/>
                <a:cs typeface="Garamond"/>
              </a:rPr>
              <a:t> </a:t>
            </a:r>
            <a:r>
              <a:rPr sz="4400" b="0" spc="-20" dirty="0">
                <a:latin typeface="Garamond"/>
                <a:cs typeface="Garamond"/>
              </a:rPr>
              <a:t>giá</a:t>
            </a:r>
            <a:r>
              <a:rPr sz="4400" b="0" dirty="0">
                <a:latin typeface="Garamond"/>
                <a:cs typeface="Garamond"/>
              </a:rPr>
              <a:t>	</a:t>
            </a:r>
            <a:r>
              <a:rPr sz="4400" b="0" spc="-15" dirty="0">
                <a:latin typeface="Garamond"/>
                <a:cs typeface="Garamond"/>
              </a:rPr>
              <a:t>l</a:t>
            </a:r>
            <a:r>
              <a:rPr sz="4400" b="0" spc="-15" dirty="0">
                <a:latin typeface="Cambria"/>
                <a:cs typeface="Cambria"/>
              </a:rPr>
              <a:t>ỗ</a:t>
            </a:r>
            <a:r>
              <a:rPr sz="4400" b="0" spc="-15" dirty="0">
                <a:latin typeface="Garamond"/>
                <a:cs typeface="Garamond"/>
              </a:rPr>
              <a:t>i</a:t>
            </a:r>
            <a:endParaRPr sz="44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3453"/>
            <a:ext cx="7812405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Giải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thuật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học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hồi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tuyến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Hàm </a:t>
            </a:r>
            <a:r>
              <a:rPr sz="2400" dirty="0">
                <a:latin typeface="Arial"/>
                <a:cs typeface="Arial"/>
              </a:rPr>
              <a:t>đánh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lỗi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(Error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function)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110"/>
              </a:spcBef>
            </a:pPr>
            <a:r>
              <a:rPr sz="2000" dirty="0">
                <a:solidFill>
                  <a:srgbClr val="3A812E"/>
                </a:solidFill>
                <a:latin typeface="Arial"/>
                <a:cs typeface="Arial"/>
              </a:rPr>
              <a:t>→</a:t>
            </a:r>
            <a:r>
              <a:rPr sz="2000" spc="-25" dirty="0">
                <a:solidFill>
                  <a:srgbClr val="3A812E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lỗi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thống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đoạn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huấn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luyện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solidFill>
                  <a:srgbClr val="3A812E"/>
                </a:solidFill>
                <a:latin typeface="Arial"/>
                <a:cs typeface="Arial"/>
              </a:rPr>
              <a:t>→</a:t>
            </a:r>
            <a:r>
              <a:rPr sz="2000" spc="-15" dirty="0">
                <a:solidFill>
                  <a:srgbClr val="3A812E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Còn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gọi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mất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mát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192847"/>
            <a:ext cx="5160010" cy="101282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5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240665" algn="l"/>
              </a:tabLst>
            </a:pPr>
            <a:r>
              <a:rPr sz="2400" dirty="0">
                <a:latin typeface="Arial"/>
                <a:cs typeface="Arial"/>
              </a:rPr>
              <a:t>Định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lỗi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567690" lvl="1" indent="-154305">
              <a:lnSpc>
                <a:spcPct val="100000"/>
              </a:lnSpc>
              <a:spcBef>
                <a:spcPts val="1135"/>
              </a:spcBef>
              <a:buClr>
                <a:srgbClr val="3A812E"/>
              </a:buClr>
              <a:buChar char="•"/>
              <a:tabLst>
                <a:tab pos="567690" algn="l"/>
              </a:tabLst>
            </a:pPr>
            <a:r>
              <a:rPr sz="2000" dirty="0">
                <a:latin typeface="Arial"/>
                <a:cs typeface="Arial"/>
              </a:rPr>
              <a:t>Lỗi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thống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x</a:t>
            </a:r>
            <a:r>
              <a:rPr sz="2000" spc="-2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5017084"/>
            <a:ext cx="5832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105"/>
              </a:spcBef>
              <a:buClr>
                <a:srgbClr val="3A812E"/>
              </a:buClr>
              <a:buChar char="•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Lỗi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hệ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thống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toàn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tập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huấn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luyện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D</a:t>
            </a:r>
            <a:r>
              <a:rPr sz="2000" spc="-2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8313" y="4559574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207" y="0"/>
                </a:lnTo>
              </a:path>
            </a:pathLst>
          </a:custGeom>
          <a:ln w="12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4630" y="455957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807" y="0"/>
                </a:lnTo>
              </a:path>
            </a:pathLst>
          </a:custGeom>
          <a:ln w="12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62065" y="4213421"/>
            <a:ext cx="14668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5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1765" y="4621937"/>
            <a:ext cx="1187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5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6365" y="4038084"/>
            <a:ext cx="26860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50" spc="52" baseline="-35087" dirty="0">
                <a:latin typeface="Symbol"/>
                <a:cs typeface="Symbol"/>
              </a:rPr>
              <a:t>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0171" y="4555896"/>
            <a:ext cx="1785620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474470" algn="l"/>
              </a:tabLst>
            </a:pPr>
            <a:r>
              <a:rPr sz="1900" spc="-50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Times New Roman"/>
                <a:cs typeface="Times New Roman"/>
              </a:rPr>
              <a:t>	2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2850" spc="-75" baseline="-14619" dirty="0">
                <a:latin typeface="Symbol"/>
                <a:cs typeface="Symbol"/>
              </a:rPr>
              <a:t></a:t>
            </a:r>
            <a:endParaRPr sz="2850" baseline="-1461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8959" y="4193546"/>
            <a:ext cx="28892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baseline="-4385" dirty="0">
                <a:latin typeface="Times New Roman"/>
                <a:cs typeface="Times New Roman"/>
              </a:rPr>
              <a:t>1</a:t>
            </a:r>
            <a:r>
              <a:rPr sz="2850" spc="-135" baseline="-438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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1939" y="4197548"/>
            <a:ext cx="1104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-5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5651" y="4687318"/>
            <a:ext cx="2540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-25" dirty="0">
                <a:latin typeface="Times New Roman"/>
                <a:cs typeface="Times New Roman"/>
              </a:rPr>
              <a:t>i</a:t>
            </a:r>
            <a:r>
              <a:rPr sz="1300" spc="-25" dirty="0">
                <a:latin typeface="Symbol"/>
                <a:cs typeface="Symbol"/>
              </a:rPr>
              <a:t></a:t>
            </a:r>
            <a:r>
              <a:rPr sz="1300" spc="-2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1162" y="4270800"/>
            <a:ext cx="426466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37260" algn="l"/>
                <a:tab pos="2370455" algn="l"/>
              </a:tabLst>
            </a:pPr>
            <a:r>
              <a:rPr sz="1900" i="1" spc="65" dirty="0">
                <a:latin typeface="Times New Roman"/>
                <a:cs typeface="Times New Roman"/>
              </a:rPr>
              <a:t>E</a:t>
            </a:r>
            <a:r>
              <a:rPr sz="1900" spc="65" dirty="0">
                <a:latin typeface="Times New Roman"/>
                <a:cs typeface="Times New Roman"/>
              </a:rPr>
              <a:t>(</a:t>
            </a:r>
            <a:r>
              <a:rPr sz="1900" i="1" spc="65" dirty="0">
                <a:latin typeface="Times New Roman"/>
                <a:cs typeface="Times New Roman"/>
              </a:rPr>
              <a:t>x</a:t>
            </a:r>
            <a:r>
              <a:rPr sz="1900" spc="65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</a:t>
            </a:r>
            <a:r>
              <a:rPr sz="1900" dirty="0">
                <a:latin typeface="Times New Roman"/>
                <a:cs typeface="Times New Roman"/>
              </a:rPr>
              <a:t>	(</a:t>
            </a:r>
            <a:r>
              <a:rPr sz="1900" i="1" dirty="0">
                <a:latin typeface="Times New Roman"/>
                <a:cs typeface="Times New Roman"/>
              </a:rPr>
              <a:t>c</a:t>
            </a:r>
            <a:r>
              <a:rPr sz="1950" i="1" baseline="-19230" dirty="0">
                <a:latin typeface="Times New Roman"/>
                <a:cs typeface="Times New Roman"/>
              </a:rPr>
              <a:t>x</a:t>
            </a:r>
            <a:r>
              <a:rPr sz="1950" i="1" spc="427" baseline="-192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y</a:t>
            </a:r>
            <a:r>
              <a:rPr sz="1950" i="1" spc="104" baseline="-19230" dirty="0">
                <a:latin typeface="Times New Roman"/>
                <a:cs typeface="Times New Roman"/>
              </a:rPr>
              <a:t>x</a:t>
            </a:r>
            <a:r>
              <a:rPr sz="1950" i="1" spc="-60" baseline="-1923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)</a:t>
            </a:r>
            <a:r>
              <a:rPr sz="1950" spc="89" baseline="36324" dirty="0">
                <a:latin typeface="Times New Roman"/>
                <a:cs typeface="Times New Roman"/>
              </a:rPr>
              <a:t>2</a:t>
            </a:r>
            <a:r>
              <a:rPr sz="1950" spc="592" baseline="36324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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2850" baseline="4385" dirty="0">
                <a:latin typeface="Symbol"/>
                <a:cs typeface="Symbol"/>
              </a:rPr>
              <a:t></a:t>
            </a:r>
            <a:r>
              <a:rPr sz="2850" spc="-434" baseline="4385" dirty="0">
                <a:latin typeface="Times New Roman"/>
                <a:cs typeface="Times New Roman"/>
              </a:rPr>
              <a:t> </a:t>
            </a:r>
            <a:r>
              <a:rPr sz="1900" i="1" spc="55" dirty="0">
                <a:latin typeface="Times New Roman"/>
                <a:cs typeface="Times New Roman"/>
              </a:rPr>
              <a:t>c</a:t>
            </a:r>
            <a:r>
              <a:rPr sz="1950" i="1" spc="82" baseline="-19230" dirty="0">
                <a:latin typeface="Times New Roman"/>
                <a:cs typeface="Times New Roman"/>
              </a:rPr>
              <a:t>x</a:t>
            </a:r>
            <a:r>
              <a:rPr sz="1950" i="1" spc="352" baseline="-192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w</a:t>
            </a:r>
            <a:r>
              <a:rPr sz="1950" baseline="-19230" dirty="0">
                <a:latin typeface="Times New Roman"/>
                <a:cs typeface="Times New Roman"/>
              </a:rPr>
              <a:t>0</a:t>
            </a:r>
            <a:r>
              <a:rPr sz="1950" spc="315" baseline="-192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3975" baseline="-8385" dirty="0">
                <a:latin typeface="Symbol"/>
                <a:cs typeface="Symbol"/>
              </a:rPr>
              <a:t></a:t>
            </a:r>
            <a:r>
              <a:rPr sz="3975" spc="-577" baseline="-8385" dirty="0">
                <a:latin typeface="Times New Roman"/>
                <a:cs typeface="Times New Roman"/>
              </a:rPr>
              <a:t> </a:t>
            </a:r>
            <a:r>
              <a:rPr sz="1900" i="1" spc="-35" dirty="0">
                <a:latin typeface="Times New Roman"/>
                <a:cs typeface="Times New Roman"/>
              </a:rPr>
              <a:t>w</a:t>
            </a:r>
            <a:r>
              <a:rPr sz="1950" i="1" spc="-52" baseline="-19230" dirty="0">
                <a:latin typeface="Times New Roman"/>
                <a:cs typeface="Times New Roman"/>
              </a:rPr>
              <a:t>i</a:t>
            </a:r>
            <a:r>
              <a:rPr sz="1950" i="1" spc="-112" baseline="-1923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50" i="1" baseline="-19230" dirty="0">
                <a:latin typeface="Times New Roman"/>
                <a:cs typeface="Times New Roman"/>
              </a:rPr>
              <a:t>i</a:t>
            </a:r>
            <a:r>
              <a:rPr sz="1950" i="1" spc="142" baseline="-19230" dirty="0">
                <a:latin typeface="Times New Roman"/>
                <a:cs typeface="Times New Roman"/>
              </a:rPr>
              <a:t> </a:t>
            </a:r>
            <a:r>
              <a:rPr sz="2850" spc="-75" baseline="4385" dirty="0">
                <a:latin typeface="Symbol"/>
                <a:cs typeface="Symbol"/>
              </a:rPr>
              <a:t></a:t>
            </a:r>
            <a:endParaRPr sz="2850" baseline="4385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45767" y="5702320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334" y="0"/>
                </a:lnTo>
              </a:path>
            </a:pathLst>
          </a:custGeom>
          <a:ln w="12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4460" y="57023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56" y="0"/>
                </a:lnTo>
              </a:path>
            </a:pathLst>
          </a:custGeom>
          <a:ln w="12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49297" y="5359786"/>
            <a:ext cx="18745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41805" algn="l"/>
              </a:tabLst>
            </a:pPr>
            <a:r>
              <a:rPr sz="1850" spc="-50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-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7346817" y="5186350"/>
            <a:ext cx="26606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75" spc="52" baseline="-36036" dirty="0">
                <a:latin typeface="Symbol"/>
                <a:cs typeface="Symbol"/>
              </a:rPr>
              <a:t>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0142" y="5340126"/>
            <a:ext cx="1174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9641" y="5344084"/>
            <a:ext cx="1092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-5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1129" y="5763869"/>
            <a:ext cx="239649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1555115" algn="l"/>
                <a:tab pos="2253615" algn="l"/>
              </a:tabLst>
            </a:pPr>
            <a:r>
              <a:rPr sz="2775" baseline="15015" dirty="0">
                <a:latin typeface="Times New Roman"/>
                <a:cs typeface="Times New Roman"/>
              </a:rPr>
              <a:t>2</a:t>
            </a:r>
            <a:r>
              <a:rPr sz="2775" spc="-262" baseline="15015" dirty="0">
                <a:latin typeface="Times New Roman"/>
                <a:cs typeface="Times New Roman"/>
              </a:rPr>
              <a:t> </a:t>
            </a:r>
            <a:r>
              <a:rPr sz="1950" i="1" spc="-30" baseline="2136" dirty="0">
                <a:latin typeface="Times New Roman"/>
                <a:cs typeface="Times New Roman"/>
              </a:rPr>
              <a:t>x</a:t>
            </a:r>
            <a:r>
              <a:rPr sz="1950" spc="-30" baseline="2136" dirty="0">
                <a:latin typeface="Symbol"/>
                <a:cs typeface="Symbol"/>
              </a:rPr>
              <a:t></a:t>
            </a:r>
            <a:r>
              <a:rPr sz="1950" i="1" spc="-30" baseline="2136" dirty="0">
                <a:latin typeface="Times New Roman"/>
                <a:cs typeface="Times New Roman"/>
              </a:rPr>
              <a:t>D</a:t>
            </a:r>
            <a:r>
              <a:rPr sz="1850" spc="-20" dirty="0">
                <a:latin typeface="Symbol"/>
                <a:cs typeface="Symbol"/>
              </a:rPr>
              <a:t>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950" i="1" spc="-37" baseline="2136" dirty="0">
                <a:latin typeface="Times New Roman"/>
                <a:cs typeface="Times New Roman"/>
              </a:rPr>
              <a:t>i</a:t>
            </a:r>
            <a:r>
              <a:rPr sz="1950" spc="-37" baseline="2136" dirty="0">
                <a:latin typeface="Symbol"/>
                <a:cs typeface="Symbol"/>
              </a:rPr>
              <a:t></a:t>
            </a:r>
            <a:r>
              <a:rPr sz="1950" spc="-37" baseline="2136" dirty="0">
                <a:latin typeface="Times New Roman"/>
                <a:cs typeface="Times New Roman"/>
              </a:rPr>
              <a:t>1</a:t>
            </a:r>
            <a:r>
              <a:rPr sz="1950" baseline="2136" dirty="0">
                <a:latin typeface="Times New Roman"/>
                <a:cs typeface="Times New Roman"/>
              </a:rPr>
              <a:t>	</a:t>
            </a:r>
            <a:r>
              <a:rPr sz="1850" spc="-50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7385" y="5756934"/>
            <a:ext cx="5613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75" baseline="13513" dirty="0">
                <a:latin typeface="Times New Roman"/>
                <a:cs typeface="Times New Roman"/>
              </a:rPr>
              <a:t>2</a:t>
            </a:r>
            <a:r>
              <a:rPr sz="2775" spc="44" baseline="13513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x</a:t>
            </a:r>
            <a:r>
              <a:rPr sz="1300" spc="-25" dirty="0">
                <a:latin typeface="Symbol"/>
                <a:cs typeface="Symbol"/>
              </a:rPr>
              <a:t></a:t>
            </a:r>
            <a:r>
              <a:rPr sz="1300" i="1" spc="-25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4647" y="5828541"/>
            <a:ext cx="32956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-25" dirty="0">
                <a:latin typeface="Times New Roman"/>
                <a:cs typeface="Times New Roman"/>
              </a:rPr>
              <a:t>x</a:t>
            </a:r>
            <a:r>
              <a:rPr sz="1300" spc="-25" dirty="0">
                <a:latin typeface="Symbol"/>
                <a:cs typeface="Symbol"/>
              </a:rPr>
              <a:t></a:t>
            </a:r>
            <a:r>
              <a:rPr sz="1300" i="1" spc="-25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3462" y="5416542"/>
            <a:ext cx="553148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694180" algn="l"/>
                <a:tab pos="3397250" algn="l"/>
              </a:tabLst>
            </a:pPr>
            <a:r>
              <a:rPr sz="1850" i="1" dirty="0">
                <a:latin typeface="Times New Roman"/>
                <a:cs typeface="Times New Roman"/>
              </a:rPr>
              <a:t>E</a:t>
            </a:r>
            <a:r>
              <a:rPr sz="1850" i="1" spc="1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335" dirty="0">
                <a:latin typeface="Times New Roman"/>
                <a:cs typeface="Times New Roman"/>
              </a:rPr>
              <a:t> </a:t>
            </a:r>
            <a:r>
              <a:rPr sz="3900" baseline="-7478" dirty="0">
                <a:latin typeface="Symbol"/>
                <a:cs typeface="Symbol"/>
              </a:rPr>
              <a:t></a:t>
            </a:r>
            <a:r>
              <a:rPr sz="3900" spc="-502" baseline="-7478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Times New Roman"/>
                <a:cs typeface="Times New Roman"/>
              </a:rPr>
              <a:t>E</a:t>
            </a:r>
            <a:r>
              <a:rPr sz="1850" spc="80" dirty="0">
                <a:latin typeface="Times New Roman"/>
                <a:cs typeface="Times New Roman"/>
              </a:rPr>
              <a:t>(</a:t>
            </a:r>
            <a:r>
              <a:rPr sz="1850" i="1" spc="80" dirty="0">
                <a:latin typeface="Times New Roman"/>
                <a:cs typeface="Times New Roman"/>
              </a:rPr>
              <a:t>x</a:t>
            </a:r>
            <a:r>
              <a:rPr sz="1850" spc="80" dirty="0">
                <a:latin typeface="Times New Roman"/>
                <a:cs typeface="Times New Roman"/>
              </a:rPr>
              <a:t>)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Symbol"/>
                <a:cs typeface="Symbol"/>
              </a:rPr>
              <a:t>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3900" spc="135" baseline="-7478" dirty="0">
                <a:latin typeface="Symbol"/>
                <a:cs typeface="Symbol"/>
              </a:rPr>
              <a:t></a:t>
            </a:r>
            <a:r>
              <a:rPr sz="1850" spc="90" dirty="0">
                <a:latin typeface="Times New Roman"/>
                <a:cs typeface="Times New Roman"/>
              </a:rPr>
              <a:t>(</a:t>
            </a:r>
            <a:r>
              <a:rPr sz="1850" i="1" spc="90" dirty="0">
                <a:latin typeface="Times New Roman"/>
                <a:cs typeface="Times New Roman"/>
              </a:rPr>
              <a:t>c</a:t>
            </a:r>
            <a:r>
              <a:rPr sz="1950" i="1" spc="135" baseline="-19230" dirty="0">
                <a:latin typeface="Times New Roman"/>
                <a:cs typeface="Times New Roman"/>
              </a:rPr>
              <a:t>x</a:t>
            </a:r>
            <a:r>
              <a:rPr sz="1950" i="1" spc="375" baseline="-192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y</a:t>
            </a:r>
            <a:r>
              <a:rPr sz="1950" i="1" spc="104" baseline="-19230" dirty="0">
                <a:latin typeface="Times New Roman"/>
                <a:cs typeface="Times New Roman"/>
              </a:rPr>
              <a:t>x</a:t>
            </a:r>
            <a:r>
              <a:rPr sz="1950" i="1" spc="-89" baseline="-1923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Times New Roman"/>
                <a:cs typeface="Times New Roman"/>
              </a:rPr>
              <a:t>)</a:t>
            </a:r>
            <a:r>
              <a:rPr sz="1950" spc="104" baseline="36324" dirty="0">
                <a:latin typeface="Times New Roman"/>
                <a:cs typeface="Times New Roman"/>
              </a:rPr>
              <a:t>2</a:t>
            </a:r>
            <a:r>
              <a:rPr sz="1950" spc="532" baseline="36324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Symbol"/>
                <a:cs typeface="Symbol"/>
              </a:rPr>
              <a:t>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3900" spc="157" baseline="-7478" dirty="0">
                <a:latin typeface="Symbol"/>
                <a:cs typeface="Symbol"/>
              </a:rPr>
              <a:t></a:t>
            </a:r>
            <a:r>
              <a:rPr sz="2775" spc="157" baseline="4504" dirty="0">
                <a:latin typeface="Symbol"/>
                <a:cs typeface="Symbol"/>
              </a:rPr>
              <a:t></a:t>
            </a:r>
            <a:r>
              <a:rPr sz="2775" spc="-412" baseline="4504" dirty="0">
                <a:latin typeface="Times New Roman"/>
                <a:cs typeface="Times New Roman"/>
              </a:rPr>
              <a:t> </a:t>
            </a:r>
            <a:r>
              <a:rPr sz="1850" i="1" spc="55" dirty="0">
                <a:latin typeface="Times New Roman"/>
                <a:cs typeface="Times New Roman"/>
              </a:rPr>
              <a:t>c</a:t>
            </a:r>
            <a:r>
              <a:rPr sz="1950" i="1" spc="82" baseline="-19230" dirty="0">
                <a:latin typeface="Times New Roman"/>
                <a:cs typeface="Times New Roman"/>
              </a:rPr>
              <a:t>x</a:t>
            </a:r>
            <a:r>
              <a:rPr sz="1950" i="1" spc="375" baseline="-192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950" baseline="-19230" dirty="0">
                <a:latin typeface="Times New Roman"/>
                <a:cs typeface="Times New Roman"/>
              </a:rPr>
              <a:t>0</a:t>
            </a:r>
            <a:r>
              <a:rPr sz="1950" spc="322" baseline="-192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3900" baseline="-7478" dirty="0">
                <a:latin typeface="Symbol"/>
                <a:cs typeface="Symbol"/>
              </a:rPr>
              <a:t></a:t>
            </a:r>
            <a:r>
              <a:rPr sz="3900" spc="-547" baseline="-7478" dirty="0">
                <a:latin typeface="Times New Roman"/>
                <a:cs typeface="Times New Roman"/>
              </a:rPr>
              <a:t> </a:t>
            </a:r>
            <a:r>
              <a:rPr sz="1850" i="1" spc="-35" dirty="0">
                <a:latin typeface="Times New Roman"/>
                <a:cs typeface="Times New Roman"/>
              </a:rPr>
              <a:t>w</a:t>
            </a:r>
            <a:r>
              <a:rPr sz="1950" i="1" spc="-52" baseline="-19230" dirty="0">
                <a:latin typeface="Times New Roman"/>
                <a:cs typeface="Times New Roman"/>
              </a:rPr>
              <a:t>i</a:t>
            </a:r>
            <a:r>
              <a:rPr sz="1950" i="1" spc="-120" baseline="-1923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x</a:t>
            </a:r>
            <a:r>
              <a:rPr sz="1950" i="1" baseline="-19230" dirty="0">
                <a:latin typeface="Times New Roman"/>
                <a:cs typeface="Times New Roman"/>
              </a:rPr>
              <a:t>i</a:t>
            </a:r>
            <a:r>
              <a:rPr sz="1950" i="1" spc="150" baseline="-19230" dirty="0">
                <a:latin typeface="Times New Roman"/>
                <a:cs typeface="Times New Roman"/>
              </a:rPr>
              <a:t> </a:t>
            </a:r>
            <a:r>
              <a:rPr sz="2775" spc="-75" baseline="4504" dirty="0">
                <a:latin typeface="Symbol"/>
                <a:cs typeface="Symbol"/>
              </a:rPr>
              <a:t></a:t>
            </a:r>
            <a:endParaRPr sz="2775" baseline="4504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61" y="229361"/>
            <a:ext cx="8229600" cy="838200"/>
          </a:xfrm>
          <a:prstGeom prst="rect">
            <a:avLst/>
          </a:prstGeom>
          <a:ln w="19050">
            <a:solidFill>
              <a:srgbClr val="CC99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65"/>
              </a:spcBef>
              <a:tabLst>
                <a:tab pos="1111250" algn="l"/>
                <a:tab pos="5699125" algn="l"/>
              </a:tabLst>
            </a:pPr>
            <a:r>
              <a:rPr sz="4200" b="0" spc="-25" dirty="0">
                <a:latin typeface="Garamond"/>
                <a:cs typeface="Garamond"/>
              </a:rPr>
              <a:t>H</a:t>
            </a:r>
            <a:r>
              <a:rPr sz="4200" b="0" spc="-25" dirty="0">
                <a:latin typeface="Cambria"/>
                <a:cs typeface="Cambria"/>
              </a:rPr>
              <a:t>ồ</a:t>
            </a:r>
            <a:r>
              <a:rPr sz="4200" b="0" spc="-25" dirty="0">
                <a:latin typeface="Garamond"/>
                <a:cs typeface="Garamond"/>
              </a:rPr>
              <a:t>i</a:t>
            </a:r>
            <a:r>
              <a:rPr sz="4200" b="0" dirty="0">
                <a:latin typeface="Garamond"/>
                <a:cs typeface="Garamond"/>
              </a:rPr>
              <a:t>	quy</a:t>
            </a:r>
            <a:r>
              <a:rPr sz="4200" b="0" spc="-4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tuy</a:t>
            </a:r>
            <a:r>
              <a:rPr sz="4200" b="0" dirty="0">
                <a:latin typeface="Cambria"/>
                <a:cs typeface="Cambria"/>
              </a:rPr>
              <a:t>ế</a:t>
            </a:r>
            <a:r>
              <a:rPr sz="4200" b="0" dirty="0">
                <a:latin typeface="Garamond"/>
                <a:cs typeface="Garamond"/>
              </a:rPr>
              <a:t>n</a:t>
            </a:r>
            <a:r>
              <a:rPr sz="4200" b="0" spc="-45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tính</a:t>
            </a:r>
            <a:r>
              <a:rPr sz="4200" b="0" spc="-50" dirty="0">
                <a:latin typeface="Garamond"/>
                <a:cs typeface="Garamond"/>
              </a:rPr>
              <a:t> </a:t>
            </a:r>
            <a:r>
              <a:rPr sz="4200" b="0" dirty="0">
                <a:latin typeface="Garamond"/>
                <a:cs typeface="Garamond"/>
              </a:rPr>
              <a:t>–</a:t>
            </a:r>
            <a:r>
              <a:rPr sz="4200" b="0" spc="-30" dirty="0">
                <a:latin typeface="Garamond"/>
                <a:cs typeface="Garamond"/>
              </a:rPr>
              <a:t> </a:t>
            </a:r>
            <a:r>
              <a:rPr sz="4200" b="0" spc="-20" dirty="0">
                <a:latin typeface="Garamond"/>
                <a:cs typeface="Garamond"/>
              </a:rPr>
              <a:t>Gi</a:t>
            </a:r>
            <a:r>
              <a:rPr sz="4200" b="0" spc="-20" dirty="0">
                <a:latin typeface="Cambria"/>
                <a:cs typeface="Cambria"/>
              </a:rPr>
              <a:t>ả</a:t>
            </a:r>
            <a:r>
              <a:rPr sz="4200" b="0" spc="-20" dirty="0">
                <a:latin typeface="Garamond"/>
                <a:cs typeface="Garamond"/>
              </a:rPr>
              <a:t>i</a:t>
            </a:r>
            <a:r>
              <a:rPr sz="4200" b="0" dirty="0">
                <a:latin typeface="Garamond"/>
                <a:cs typeface="Garamond"/>
              </a:rPr>
              <a:t>	</a:t>
            </a:r>
            <a:r>
              <a:rPr sz="4200" b="0" spc="-10" dirty="0">
                <a:latin typeface="Garamond"/>
                <a:cs typeface="Garamond"/>
              </a:rPr>
              <a:t>thu</a:t>
            </a:r>
            <a:r>
              <a:rPr sz="4200" b="0" spc="-10" dirty="0">
                <a:latin typeface="Cambria"/>
                <a:cs typeface="Cambria"/>
              </a:rPr>
              <a:t>ậ</a:t>
            </a:r>
            <a:r>
              <a:rPr sz="4200" b="0" spc="-10" dirty="0">
                <a:latin typeface="Garamond"/>
                <a:cs typeface="Garamond"/>
              </a:rPr>
              <a:t>t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35"/>
              </a:spcBef>
            </a:pPr>
            <a:r>
              <a:rPr dirty="0"/>
              <a:t>Nh</a:t>
            </a:r>
            <a:r>
              <a:rPr i="1" dirty="0">
                <a:latin typeface="Cambria"/>
                <a:cs typeface="Cambria"/>
              </a:rPr>
              <a:t>ậ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</a:t>
            </a:r>
            <a:r>
              <a:rPr i="1" dirty="0">
                <a:latin typeface="Cambria"/>
                <a:cs typeface="Cambria"/>
              </a:rPr>
              <a:t>ọ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máy</a:t>
            </a:r>
            <a:r>
              <a:rPr spc="-20" dirty="0"/>
              <a:t> </a:t>
            </a:r>
            <a:r>
              <a:rPr dirty="0"/>
              <a:t>và</a:t>
            </a:r>
            <a:r>
              <a:rPr spc="-5" dirty="0"/>
              <a:t> </a:t>
            </a:r>
            <a:r>
              <a:rPr dirty="0"/>
              <a:t>Khai</a:t>
            </a:r>
            <a:r>
              <a:rPr spc="-20" dirty="0"/>
              <a:t> </a:t>
            </a:r>
            <a:r>
              <a:rPr dirty="0"/>
              <a:t>phá</a:t>
            </a:r>
            <a:r>
              <a:rPr spc="-15" dirty="0"/>
              <a:t> </a:t>
            </a:r>
            <a:r>
              <a:rPr dirty="0"/>
              <a:t>d</a:t>
            </a:r>
            <a:r>
              <a:rPr i="1" dirty="0">
                <a:latin typeface="Cambria"/>
                <a:cs typeface="Cambria"/>
              </a:rPr>
              <a:t>ữ</a:t>
            </a:r>
            <a:r>
              <a:rPr i="1" spc="15" dirty="0">
                <a:latin typeface="Cambria"/>
                <a:cs typeface="Cambria"/>
              </a:rPr>
              <a:t> </a:t>
            </a:r>
            <a:r>
              <a:rPr dirty="0"/>
              <a:t>li</a:t>
            </a:r>
            <a:r>
              <a:rPr i="1" dirty="0">
                <a:latin typeface="Cambria"/>
                <a:cs typeface="Cambria"/>
              </a:rPr>
              <a:t>ệ</a:t>
            </a:r>
            <a:r>
              <a:rPr dirty="0"/>
              <a:t>u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1670"/>
              </a:lnSpc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mining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2766"/>
            <a:ext cx="7712075" cy="424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Việc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hàm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tiêu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f</a:t>
            </a:r>
            <a:r>
              <a:rPr sz="2200" spc="-695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là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tương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đương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việc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vectơ </a:t>
            </a:r>
            <a:r>
              <a:rPr sz="2200" dirty="0">
                <a:latin typeface="Arial"/>
                <a:cs typeface="Arial"/>
              </a:rPr>
              <a:t>trọng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số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w</a:t>
            </a:r>
            <a:r>
              <a:rPr sz="2200" b="1" spc="-710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sao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cực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tiểu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hóa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giá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trị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lỗi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huấn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luyện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solidFill>
                  <a:srgbClr val="3A812E"/>
                </a:solidFill>
                <a:latin typeface="Arial"/>
                <a:cs typeface="Arial"/>
              </a:rPr>
              <a:t>→</a:t>
            </a:r>
            <a:r>
              <a:rPr sz="1800" spc="-10" dirty="0">
                <a:solidFill>
                  <a:srgbClr val="3A812E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Phương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pháp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này có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tên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gọi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“</a:t>
            </a:r>
            <a:r>
              <a:rPr sz="1800" i="1" spc="-10" dirty="0">
                <a:latin typeface="Arial"/>
                <a:cs typeface="Arial"/>
              </a:rPr>
              <a:t>Least-</a:t>
            </a:r>
            <a:r>
              <a:rPr sz="1800" i="1" dirty="0">
                <a:latin typeface="Arial"/>
                <a:cs typeface="Arial"/>
              </a:rPr>
              <a:t>Square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Linear</a:t>
            </a:r>
            <a:r>
              <a:rPr sz="1800" i="1" spc="-10" dirty="0">
                <a:latin typeface="Arial"/>
                <a:cs typeface="Arial"/>
              </a:rPr>
              <a:t> Regression</a:t>
            </a:r>
            <a:r>
              <a:rPr sz="1800" spc="-1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9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Giai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đoạn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huấn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luyện</a:t>
            </a:r>
            <a:endParaRPr sz="2200">
              <a:latin typeface="Arial"/>
              <a:cs typeface="Arial"/>
            </a:endParaRPr>
          </a:p>
          <a:p>
            <a:pPr marL="568960" lvl="1" indent="-155575">
              <a:lnSpc>
                <a:spcPct val="100000"/>
              </a:lnSpc>
              <a:spcBef>
                <a:spcPts val="745"/>
              </a:spcBef>
              <a:buClr>
                <a:srgbClr val="3A812E"/>
              </a:buClr>
              <a:buChar char="•"/>
              <a:tabLst>
                <a:tab pos="568960" algn="l"/>
                <a:tab pos="3077845" algn="l"/>
              </a:tabLst>
            </a:pPr>
            <a:r>
              <a:rPr sz="1800" dirty="0">
                <a:latin typeface="Arial"/>
                <a:cs typeface="Arial"/>
              </a:rPr>
              <a:t>Khởi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tạo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số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b="1" spc="-50" dirty="0">
                <a:latin typeface="Courier New"/>
                <a:cs typeface="Courier New"/>
              </a:rPr>
              <a:t>w</a:t>
            </a:r>
            <a:endParaRPr sz="1800">
              <a:latin typeface="Courier New"/>
              <a:cs typeface="Courier New"/>
            </a:endParaRPr>
          </a:p>
          <a:p>
            <a:pPr marL="568960" lvl="1" indent="-155575">
              <a:lnSpc>
                <a:spcPct val="100000"/>
              </a:lnSpc>
              <a:spcBef>
                <a:spcPts val="865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1800" dirty="0">
                <a:latin typeface="Arial"/>
                <a:cs typeface="Arial"/>
              </a:rPr>
              <a:t>Tính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toán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lỗi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huấn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luyện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6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68960" lvl="1" indent="-155575">
              <a:lnSpc>
                <a:spcPct val="100000"/>
              </a:lnSpc>
              <a:spcBef>
                <a:spcPts val="865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1800" dirty="0">
                <a:latin typeface="Arial"/>
                <a:cs typeface="Arial"/>
              </a:rPr>
              <a:t>Cập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nhật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59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theo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tắc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delta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(delta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rule)</a:t>
            </a:r>
            <a:endParaRPr sz="1800">
              <a:latin typeface="Arial"/>
              <a:cs typeface="Arial"/>
            </a:endParaRPr>
          </a:p>
          <a:p>
            <a:pPr marL="568960" lvl="1" indent="-155575">
              <a:lnSpc>
                <a:spcPct val="100000"/>
              </a:lnSpc>
              <a:spcBef>
                <a:spcPts val="865"/>
              </a:spcBef>
              <a:buClr>
                <a:srgbClr val="3A812E"/>
              </a:buClr>
              <a:buChar char="•"/>
              <a:tabLst>
                <a:tab pos="568960" algn="l"/>
              </a:tabLst>
            </a:pPr>
            <a:r>
              <a:rPr sz="1800" dirty="0">
                <a:latin typeface="Arial"/>
                <a:cs typeface="Arial"/>
              </a:rPr>
              <a:t>Lặp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lại,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đến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hội tụ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về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lỗi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nhỏ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nhất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(cục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bộ)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40665" indent="-227965">
              <a:lnSpc>
                <a:spcPct val="100000"/>
              </a:lnSpc>
              <a:spcBef>
                <a:spcPts val="122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Giai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đoạn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dự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đoán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Arial"/>
                <a:cs typeface="Arial"/>
              </a:rPr>
              <a:t>Đối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ví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mới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đầu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dự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đoán </a:t>
            </a:r>
            <a:r>
              <a:rPr sz="1800" spc="-10" dirty="0">
                <a:latin typeface="Arial"/>
                <a:cs typeface="Arial"/>
              </a:rPr>
              <a:t>bằng:</a:t>
            </a:r>
            <a:endParaRPr sz="1800">
              <a:latin typeface="Arial"/>
              <a:cs typeface="Arial"/>
            </a:endParaRPr>
          </a:p>
          <a:p>
            <a:pPr marR="1941195" algn="ctr">
              <a:lnSpc>
                <a:spcPct val="100000"/>
              </a:lnSpc>
              <a:spcBef>
                <a:spcPts val="855"/>
              </a:spcBef>
            </a:pPr>
            <a:r>
              <a:rPr sz="1200" i="1" spc="-5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663" y="5315460"/>
            <a:ext cx="2351405" cy="7556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spc="85" dirty="0">
                <a:latin typeface="Times New Roman"/>
                <a:cs typeface="Times New Roman"/>
              </a:rPr>
              <a:t>(</a:t>
            </a:r>
            <a:r>
              <a:rPr sz="2050" i="1" spc="85" dirty="0">
                <a:latin typeface="Times New Roman"/>
                <a:cs typeface="Times New Roman"/>
              </a:rPr>
              <a:t>z</a:t>
            </a:r>
            <a:r>
              <a:rPr sz="2050" spc="85" dirty="0">
                <a:latin typeface="Times New Roman"/>
                <a:cs typeface="Times New Roman"/>
              </a:rPr>
              <a:t>)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w</a:t>
            </a:r>
            <a:r>
              <a:rPr sz="2050" spc="50" dirty="0">
                <a:latin typeface="Times New Roman"/>
                <a:cs typeface="Times New Roman"/>
              </a:rPr>
              <a:t>*</a:t>
            </a:r>
            <a:r>
              <a:rPr sz="1800" spc="75" baseline="-23148" dirty="0">
                <a:latin typeface="Times New Roman"/>
                <a:cs typeface="Times New Roman"/>
              </a:rPr>
              <a:t>0</a:t>
            </a:r>
            <a:r>
              <a:rPr sz="1800" spc="450" baseline="-23148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</a:t>
            </a:r>
            <a:r>
              <a:rPr sz="4650" baseline="-8960" dirty="0">
                <a:latin typeface="Symbol"/>
                <a:cs typeface="Symbol"/>
              </a:rPr>
              <a:t></a:t>
            </a:r>
            <a:r>
              <a:rPr sz="4650" spc="-675" baseline="-896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w</a:t>
            </a:r>
            <a:r>
              <a:rPr sz="2050" dirty="0">
                <a:latin typeface="Times New Roman"/>
                <a:cs typeface="Times New Roman"/>
              </a:rPr>
              <a:t>*</a:t>
            </a:r>
            <a:r>
              <a:rPr sz="1800" i="1" baseline="-23148" dirty="0">
                <a:latin typeface="Times New Roman"/>
                <a:cs typeface="Times New Roman"/>
              </a:rPr>
              <a:t>i</a:t>
            </a:r>
            <a:r>
              <a:rPr sz="1800" i="1" spc="682" baseline="-23148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z</a:t>
            </a:r>
            <a:r>
              <a:rPr sz="1800" i="1" spc="-37" baseline="-23148" dirty="0">
                <a:latin typeface="Times New Roman"/>
                <a:cs typeface="Times New Roman"/>
              </a:rPr>
              <a:t>i</a:t>
            </a:r>
            <a:endParaRPr sz="1800" baseline="-23148">
              <a:latin typeface="Times New Roman"/>
              <a:cs typeface="Times New Roman"/>
            </a:endParaRPr>
          </a:p>
          <a:p>
            <a:pPr marL="1426845">
              <a:lnSpc>
                <a:spcPct val="100000"/>
              </a:lnSpc>
              <a:spcBef>
                <a:spcPts val="170"/>
              </a:spcBef>
            </a:pPr>
            <a:r>
              <a:rPr sz="1200" i="1" spc="-25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Symbol"/>
                <a:cs typeface="Symbol"/>
              </a:rPr>
              <a:t></a:t>
            </a:r>
            <a:r>
              <a:rPr sz="1200" spc="-2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0775" y="5407863"/>
            <a:ext cx="3343275" cy="6045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  <a:tabLst>
                <a:tab pos="2801620" algn="l"/>
              </a:tabLst>
            </a:pPr>
            <a:r>
              <a:rPr sz="1800" dirty="0">
                <a:latin typeface="Arial"/>
                <a:cs typeface="Arial"/>
              </a:rPr>
              <a:t>Trong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đó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w*=(w*</a:t>
            </a:r>
            <a:r>
              <a:rPr sz="1800" spc="-15" baseline="-20833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w*</a:t>
            </a:r>
            <a:r>
              <a:rPr sz="1800" spc="-15" baseline="-20833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Arial"/>
                <a:cs typeface="Arial"/>
              </a:rPr>
              <a:t>,...,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w*</a:t>
            </a:r>
            <a:r>
              <a:rPr sz="1800" spc="-30" baseline="-20833" dirty="0">
                <a:latin typeface="Courier New"/>
                <a:cs typeface="Courier New"/>
              </a:rPr>
              <a:t>n</a:t>
            </a:r>
            <a:r>
              <a:rPr sz="1800" spc="-2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Arial"/>
                <a:cs typeface="Arial"/>
              </a:rPr>
              <a:t>là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vectơ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đã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học </a:t>
            </a:r>
            <a:r>
              <a:rPr sz="1800" spc="-20" dirty="0">
                <a:latin typeface="Arial"/>
                <a:cs typeface="Arial"/>
              </a:rPr>
              <a:t>được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1768</Words>
  <Application>Microsoft Office PowerPoint</Application>
  <PresentationFormat>On-screen Show (4:3)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</vt:lpstr>
      <vt:lpstr>Courier New</vt:lpstr>
      <vt:lpstr>Garamond</vt:lpstr>
      <vt:lpstr>Symbol</vt:lpstr>
      <vt:lpstr>Times New Roman</vt:lpstr>
      <vt:lpstr>Wingdings</vt:lpstr>
      <vt:lpstr>Office Theme</vt:lpstr>
      <vt:lpstr>Nhập môn Học máy và Khai phá dữ liệu</vt:lpstr>
      <vt:lpstr>Nội dung môn học:</vt:lpstr>
      <vt:lpstr>Bài toán hồi quy</vt:lpstr>
      <vt:lpstr>Bài toán hồi quy: Đánh giá hiệu năng</vt:lpstr>
      <vt:lpstr>Hồi quy tuyến tính – Giới thiệu</vt:lpstr>
      <vt:lpstr>Hồi quy tuyến tính – Ví dụ</vt:lpstr>
      <vt:lpstr>Các ví dụ học/kiểm thử</vt:lpstr>
      <vt:lpstr>Hàm đánh giá lỗi</vt:lpstr>
      <vt:lpstr>Hồi quy tuyến tính – Giải thuật</vt:lpstr>
      <vt:lpstr>Quy tắc delta</vt:lpstr>
      <vt:lpstr>Cập nhật theo đợt/theo từng ví dụ</vt:lpstr>
      <vt:lpstr>PowerPoint Presentation</vt:lpstr>
      <vt:lpstr>PowerPoint Presentation</vt:lpstr>
      <vt:lpstr>Các điều kiện kết thúc quá trình học</vt:lpstr>
      <vt:lpstr>Các điều kiện kết thúc quá trình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(IT4866)</dc:title>
  <dc:creator>Quang Nhat NGUYEN</dc:creator>
  <cp:lastModifiedBy>Linh Tran</cp:lastModifiedBy>
  <cp:revision>1</cp:revision>
  <dcterms:created xsi:type="dcterms:W3CDTF">2024-09-15T03:18:46Z</dcterms:created>
  <dcterms:modified xsi:type="dcterms:W3CDTF">2024-09-15T03:21:51Z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2024-09-15T00:00:00Z</vt:filetime>
  </property>
  <property fmtid="{D5CDD505-2E9C-101B-9397-08002B2CF9AE}" pid="5" name="Producer">
    <vt:lpwstr>Microsoft® PowerPoint® for Microsoft 365</vt:lpwstr>
  </property>
</Properties>
</file>