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906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46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5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5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5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5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5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5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5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5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5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5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5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5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50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50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5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5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557360" y="3749040"/>
            <a:ext cx="8253360" cy="23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LUÂN VĂN TỐT NGHIỆP KHÓA 2016-2021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090080" y="304920"/>
            <a:ext cx="485136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f5597"/>
                </a:solidFill>
                <a:latin typeface="Calibri"/>
                <a:ea typeface="DejaVu Sans"/>
              </a:rPr>
              <a:t>TRƯỜNG ĐẠI HỌC GIAO THÔNG VẬN TẢI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f5597"/>
                </a:solidFill>
                <a:latin typeface="Calibri"/>
                <a:ea typeface="DejaVu Sans"/>
              </a:rPr>
              <a:t>THÀNH PHỐ HỒ CHÍ MINH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92" name="Picture 3" descr=""/>
          <p:cNvPicPr/>
          <p:nvPr/>
        </p:nvPicPr>
        <p:blipFill>
          <a:blip r:embed="rId2"/>
          <a:stretch/>
        </p:blipFill>
        <p:spPr>
          <a:xfrm>
            <a:off x="327960" y="174960"/>
            <a:ext cx="619560" cy="84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2025720" y="-190800"/>
            <a:ext cx="85417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III.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NỘI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DUN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G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THỰ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C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HIỆN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47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9000" cy="746280"/>
          </a:xfrm>
          <a:prstGeom prst="rect">
            <a:avLst/>
          </a:prstGeom>
          <a:ln>
            <a:noFill/>
          </a:ln>
        </p:spPr>
      </p:pic>
      <p:sp>
        <p:nvSpPr>
          <p:cNvPr id="248" name="TextShape 2"/>
          <p:cNvSpPr txBox="1"/>
          <p:nvPr/>
        </p:nvSpPr>
        <p:spPr>
          <a:xfrm>
            <a:off x="495000" y="1604520"/>
            <a:ext cx="8915040" cy="269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latin typeface="Arial"/>
              </a:rPr>
              <a:t>A.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 Website quản trị viện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Thiết kế hệ thống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Biểu đồ Usecase tổng quát</a:t>
            </a:r>
            <a:endParaRPr b="0" lang="en-US" sz="3200" spc="-1" strike="noStrike">
              <a:latin typeface="Arial"/>
            </a:endParaRPr>
          </a:p>
          <a:p>
            <a:pPr lvl="3" marL="864000" indent="-216000">
              <a:buClr>
                <a:srgbClr val="000000"/>
              </a:buClr>
              <a:buFont typeface="Wingdings" charset="2"/>
              <a:buChar char=""/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2025720" y="-190800"/>
            <a:ext cx="85417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III. NỘI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DUNG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THỰC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HIỆN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50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9000" cy="746280"/>
          </a:xfrm>
          <a:prstGeom prst="rect">
            <a:avLst/>
          </a:prstGeom>
          <a:ln>
            <a:noFill/>
          </a:ln>
        </p:spPr>
      </p:pic>
      <p:sp>
        <p:nvSpPr>
          <p:cNvPr id="251" name="TextShape 2"/>
          <p:cNvSpPr txBox="1"/>
          <p:nvPr/>
        </p:nvSpPr>
        <p:spPr>
          <a:xfrm>
            <a:off x="365760" y="1280160"/>
            <a:ext cx="8915040" cy="91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latin typeface="Arial"/>
              </a:rPr>
              <a:t>A.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 Website quản trị viện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Thiết kế giao diện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2025720" y="-190800"/>
            <a:ext cx="85417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III. NỘI DUNG THỰC HIỆN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53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9000" cy="746280"/>
          </a:xfrm>
          <a:prstGeom prst="rect">
            <a:avLst/>
          </a:prstGeom>
          <a:ln>
            <a:noFill/>
          </a:ln>
        </p:spPr>
      </p:pic>
      <p:sp>
        <p:nvSpPr>
          <p:cNvPr id="254" name="TextShape 2"/>
          <p:cNvSpPr txBox="1"/>
          <p:nvPr/>
        </p:nvSpPr>
        <p:spPr>
          <a:xfrm>
            <a:off x="411840" y="1011240"/>
            <a:ext cx="8915040" cy="182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latin typeface="Arial"/>
              </a:rPr>
              <a:t>B.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 Ứng dụng chạy trên di động cho khách hàng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Xác định yêu cầu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Yêu cầu nghiệp vụ:</a:t>
            </a:r>
            <a:endParaRPr b="0" lang="en-US" sz="3200" spc="-1" strike="noStrike"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200" spc="-1" strike="noStrike">
                <a:latin typeface="Arial"/>
              </a:rPr>
              <a:t>Đối với khách hàng: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2025720" y="-190800"/>
            <a:ext cx="85417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III. NỘI DUNG THỰC HIỆN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56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9000" cy="746280"/>
          </a:xfrm>
          <a:prstGeom prst="rect">
            <a:avLst/>
          </a:prstGeom>
          <a:ln>
            <a:noFill/>
          </a:ln>
        </p:spPr>
      </p:pic>
      <p:sp>
        <p:nvSpPr>
          <p:cNvPr id="257" name="TextShape 2"/>
          <p:cNvSpPr txBox="1"/>
          <p:nvPr/>
        </p:nvSpPr>
        <p:spPr>
          <a:xfrm>
            <a:off x="548640" y="181368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latin typeface="Arial"/>
              </a:rPr>
              <a:t>B.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 Ứng dụng chạy trên di động cho khách hàng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Xác định yêu cầu của hệ thống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Yêu cầu phi chức năng: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2025720" y="-190800"/>
            <a:ext cx="85417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III. NỘI DUNG THỰC HIỆN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59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9000" cy="746280"/>
          </a:xfrm>
          <a:prstGeom prst="rect">
            <a:avLst/>
          </a:prstGeom>
          <a:ln>
            <a:noFill/>
          </a:ln>
        </p:spPr>
      </p:pic>
      <p:sp>
        <p:nvSpPr>
          <p:cNvPr id="260" name="TextShape 2"/>
          <p:cNvSpPr txBox="1"/>
          <p:nvPr/>
        </p:nvSpPr>
        <p:spPr>
          <a:xfrm>
            <a:off x="495000" y="1604520"/>
            <a:ext cx="8915040" cy="269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latin typeface="Arial"/>
              </a:rPr>
              <a:t>B.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 Ứng dụng chạy trên di động cho khách hàng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Thiết kế hệ thống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Biểu đồ Usecase tổng quát</a:t>
            </a:r>
            <a:endParaRPr b="0" lang="en-US" sz="3200" spc="-1" strike="noStrike">
              <a:latin typeface="Arial"/>
            </a:endParaRPr>
          </a:p>
          <a:p>
            <a:pPr lvl="3" marL="864000" indent="-216000">
              <a:buClr>
                <a:srgbClr val="000000"/>
              </a:buClr>
              <a:buFont typeface="Wingdings" charset="2"/>
              <a:buChar char=""/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2025720" y="-190800"/>
            <a:ext cx="85417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III. NỘI DUNG THỰC HIỆN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62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9000" cy="746280"/>
          </a:xfrm>
          <a:prstGeom prst="rect">
            <a:avLst/>
          </a:prstGeom>
          <a:ln>
            <a:noFill/>
          </a:ln>
        </p:spPr>
      </p:pic>
      <p:sp>
        <p:nvSpPr>
          <p:cNvPr id="263" name="TextShape 2"/>
          <p:cNvSpPr txBox="1"/>
          <p:nvPr/>
        </p:nvSpPr>
        <p:spPr>
          <a:xfrm>
            <a:off x="365760" y="1280160"/>
            <a:ext cx="8915040" cy="91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latin typeface="Arial"/>
              </a:rPr>
              <a:t>B.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 Ứng dụng chạy trên di động cho khách hàng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Thiết kế giao diện các màn hình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2025720" y="-190800"/>
            <a:ext cx="85417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III.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N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ỘI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D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U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N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G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TH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ỰC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HI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ỆN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65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9000" cy="746280"/>
          </a:xfrm>
          <a:prstGeom prst="rect">
            <a:avLst/>
          </a:prstGeom>
          <a:ln>
            <a:noFill/>
          </a:ln>
        </p:spPr>
      </p:pic>
      <p:sp>
        <p:nvSpPr>
          <p:cNvPr id="266" name="TextShape 2"/>
          <p:cNvSpPr txBox="1"/>
          <p:nvPr/>
        </p:nvSpPr>
        <p:spPr>
          <a:xfrm>
            <a:off x="411840" y="1011240"/>
            <a:ext cx="8915040" cy="182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latin typeface="Arial"/>
              </a:rPr>
              <a:t>C.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 Website khách hàng sử dụng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Xác định yêu cầu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Yêu cầu nghiệp vụ:</a:t>
            </a:r>
            <a:endParaRPr b="0" lang="en-US" sz="3200" spc="-1" strike="noStrike"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200" spc="-1" strike="noStrike">
                <a:latin typeface="Arial"/>
              </a:rPr>
              <a:t>Đối với khách hàng: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2025720" y="-190800"/>
            <a:ext cx="85417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III.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NỘI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DUNG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THỰC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HIỆN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68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9000" cy="746280"/>
          </a:xfrm>
          <a:prstGeom prst="rect">
            <a:avLst/>
          </a:prstGeom>
          <a:ln>
            <a:noFill/>
          </a:ln>
        </p:spPr>
      </p:pic>
      <p:sp>
        <p:nvSpPr>
          <p:cNvPr id="269" name="TextShape 2"/>
          <p:cNvSpPr txBox="1"/>
          <p:nvPr/>
        </p:nvSpPr>
        <p:spPr>
          <a:xfrm>
            <a:off x="548640" y="181368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latin typeface="Arial"/>
              </a:rPr>
              <a:t>C.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 Website khách hàng sử dụng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Xác định yêu cầu của hệ thống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Yêu cầu phi chức năng: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2025720" y="-190800"/>
            <a:ext cx="85417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III. NỘI DUNG THỰC HIỆN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71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9000" cy="746280"/>
          </a:xfrm>
          <a:prstGeom prst="rect">
            <a:avLst/>
          </a:prstGeom>
          <a:ln>
            <a:noFill/>
          </a:ln>
        </p:spPr>
      </p:pic>
      <p:sp>
        <p:nvSpPr>
          <p:cNvPr id="272" name="TextShape 2"/>
          <p:cNvSpPr txBox="1"/>
          <p:nvPr/>
        </p:nvSpPr>
        <p:spPr>
          <a:xfrm>
            <a:off x="495000" y="1604520"/>
            <a:ext cx="8915040" cy="269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latin typeface="Arial"/>
              </a:rPr>
              <a:t>C.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 Website khách hàng sử dụng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Thiết kế hệ thống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Biểu đồ Usecase tổng quát</a:t>
            </a:r>
            <a:endParaRPr b="0" lang="en-US" sz="3200" spc="-1" strike="noStrike">
              <a:latin typeface="Arial"/>
            </a:endParaRPr>
          </a:p>
          <a:p>
            <a:pPr lvl="3" marL="864000" indent="-216000">
              <a:buClr>
                <a:srgbClr val="000000"/>
              </a:buClr>
              <a:buFont typeface="Wingdings" charset="2"/>
              <a:buChar char=""/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2025720" y="-190800"/>
            <a:ext cx="85417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III. NỘI DUNG THỰC HIỆN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74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9000" cy="746280"/>
          </a:xfrm>
          <a:prstGeom prst="rect">
            <a:avLst/>
          </a:prstGeom>
          <a:ln>
            <a:noFill/>
          </a:ln>
        </p:spPr>
      </p:pic>
      <p:sp>
        <p:nvSpPr>
          <p:cNvPr id="275" name="TextShape 2"/>
          <p:cNvSpPr txBox="1"/>
          <p:nvPr/>
        </p:nvSpPr>
        <p:spPr>
          <a:xfrm>
            <a:off x="365760" y="1280160"/>
            <a:ext cx="8915040" cy="91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latin typeface="Arial"/>
              </a:rPr>
              <a:t>C.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 Website khách hàng sử dụng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Thiết kế giao diện các màn hình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2025720" y="-190800"/>
            <a:ext cx="85417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NỘI DUNG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94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9000" cy="746280"/>
          </a:xfrm>
          <a:prstGeom prst="rect">
            <a:avLst/>
          </a:prstGeom>
          <a:ln>
            <a:noFill/>
          </a:ln>
        </p:spPr>
      </p:pic>
      <p:sp>
        <p:nvSpPr>
          <p:cNvPr id="195" name="CustomShape 2"/>
          <p:cNvSpPr/>
          <p:nvPr/>
        </p:nvSpPr>
        <p:spPr>
          <a:xfrm>
            <a:off x="406800" y="1097280"/>
            <a:ext cx="9009720" cy="54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StarSymbol"/>
              <a:buAutoNum type="romanUcPeriod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TỔNG QUAN VỀ ĐỀ TÀI</a:t>
            </a:r>
            <a:endParaRPr b="0" lang="en-US" sz="3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StarSymbol"/>
              <a:buAutoNum type="romanUcPeriod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CƠ SỞ LÝ THUYẾT</a:t>
            </a:r>
            <a:endParaRPr b="0" lang="en-US" sz="3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StarSymbol"/>
              <a:buAutoNum type="romanUcPeriod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NỘI DUNG THỰC HIỆN</a:t>
            </a:r>
            <a:endParaRPr b="0" lang="en-US" sz="3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StarSymbol"/>
              <a:buAutoNum type="romanUcPeriod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KẾT LUẬN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2025720" y="-190800"/>
            <a:ext cx="85417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III. NỘI DUNG THỰC HIỆN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77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9000" cy="746280"/>
          </a:xfrm>
          <a:prstGeom prst="rect">
            <a:avLst/>
          </a:prstGeom>
          <a:ln>
            <a:noFill/>
          </a:ln>
        </p:spPr>
      </p:pic>
      <p:sp>
        <p:nvSpPr>
          <p:cNvPr id="278" name="TextShape 2"/>
          <p:cNvSpPr txBox="1"/>
          <p:nvPr/>
        </p:nvSpPr>
        <p:spPr>
          <a:xfrm>
            <a:off x="365760" y="1280160"/>
            <a:ext cx="8915040" cy="91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latin typeface="Arial"/>
              </a:rPr>
              <a:t>D. Internet of things ( IoT)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Kết nối module Esp8266 với wifi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2025720" y="-190800"/>
            <a:ext cx="85417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III. NỘI DUNG THỰC HIỆN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80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9000" cy="746280"/>
          </a:xfrm>
          <a:prstGeom prst="rect">
            <a:avLst/>
          </a:prstGeom>
          <a:ln>
            <a:noFill/>
          </a:ln>
        </p:spPr>
      </p:pic>
      <p:sp>
        <p:nvSpPr>
          <p:cNvPr id="281" name="TextShape 2"/>
          <p:cNvSpPr txBox="1"/>
          <p:nvPr/>
        </p:nvSpPr>
        <p:spPr>
          <a:xfrm>
            <a:off x="365760" y="1280160"/>
            <a:ext cx="8915040" cy="91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latin typeface="Arial"/>
              </a:rPr>
              <a:t>D. Internet of things ( IoT)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Kết nối firebase với module Esp8266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2025720" y="-190800"/>
            <a:ext cx="85417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IV. KẾT LUẬN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83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9000" cy="746280"/>
          </a:xfrm>
          <a:prstGeom prst="rect">
            <a:avLst/>
          </a:prstGeom>
          <a:ln>
            <a:noFill/>
          </a:ln>
        </p:spPr>
      </p:pic>
      <p:graphicFrame>
        <p:nvGraphicFramePr>
          <p:cNvPr id="284" name="Table 2"/>
          <p:cNvGraphicFramePr/>
          <p:nvPr/>
        </p:nvGraphicFramePr>
        <p:xfrm>
          <a:off x="548640" y="1280160"/>
          <a:ext cx="8869320" cy="5028840"/>
        </p:xfrm>
        <a:graphic>
          <a:graphicData uri="http://schemas.openxmlformats.org/drawingml/2006/table">
            <a:tbl>
              <a:tblPr/>
              <a:tblGrid>
                <a:gridCol w="4434120"/>
                <a:gridCol w="4435560"/>
              </a:tblGrid>
              <a:tr h="1005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005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05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005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08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2025720" y="-190800"/>
            <a:ext cx="85417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IV. KẾT LUẬN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86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9000" cy="746280"/>
          </a:xfrm>
          <a:prstGeom prst="rect">
            <a:avLst/>
          </a:prstGeom>
          <a:ln>
            <a:noFill/>
          </a:ln>
        </p:spPr>
      </p:pic>
      <p:sp>
        <p:nvSpPr>
          <p:cNvPr id="287" name="TextShape 2"/>
          <p:cNvSpPr txBox="1"/>
          <p:nvPr/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latin typeface="Arial"/>
              </a:rPr>
              <a:t>Kết quả đạt được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Website quản trị: 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App khách hàng: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Website khách hàng: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5427720" y="5404320"/>
            <a:ext cx="377280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 Black"/>
                <a:ea typeface="DejaVu Sans"/>
              </a:rPr>
              <a:t>THANK YOU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025720" y="-190800"/>
            <a:ext cx="85417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I. TỔNG QUAN VỀ ĐỀ TÀI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97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9000" cy="746280"/>
          </a:xfrm>
          <a:prstGeom prst="rect">
            <a:avLst/>
          </a:prstGeom>
          <a:ln>
            <a:noFill/>
          </a:ln>
        </p:spPr>
      </p:pic>
      <p:sp>
        <p:nvSpPr>
          <p:cNvPr id="198" name="CustomShape 2"/>
          <p:cNvSpPr/>
          <p:nvPr/>
        </p:nvSpPr>
        <p:spPr>
          <a:xfrm>
            <a:off x="2106720" y="2019240"/>
            <a:ext cx="1915200" cy="12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3"/>
          <p:cNvSpPr/>
          <p:nvPr/>
        </p:nvSpPr>
        <p:spPr>
          <a:xfrm>
            <a:off x="3749040" y="3297960"/>
            <a:ext cx="179280" cy="2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TextShape 4"/>
          <p:cNvSpPr txBox="1"/>
          <p:nvPr/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Lý do chọn đề tài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2025720" y="-190800"/>
            <a:ext cx="85417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I. TỔNG QUAN VỀ ĐỀ TÀI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02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9000" cy="746280"/>
          </a:xfrm>
          <a:prstGeom prst="rect">
            <a:avLst/>
          </a:prstGeom>
          <a:ln>
            <a:noFill/>
          </a:ln>
        </p:spPr>
      </p:pic>
      <p:sp>
        <p:nvSpPr>
          <p:cNvPr id="203" name="CustomShape 2"/>
          <p:cNvSpPr/>
          <p:nvPr/>
        </p:nvSpPr>
        <p:spPr>
          <a:xfrm>
            <a:off x="2106720" y="2019240"/>
            <a:ext cx="1915200" cy="12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"/>
          <p:cNvSpPr/>
          <p:nvPr/>
        </p:nvSpPr>
        <p:spPr>
          <a:xfrm>
            <a:off x="3749040" y="3297960"/>
            <a:ext cx="179280" cy="2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TextShape 4"/>
          <p:cNvSpPr txBox="1"/>
          <p:nvPr/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Mục tiêu của đề tài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2025720" y="-190800"/>
            <a:ext cx="85417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I. TỔNG QUAN VỀ ĐỀ TÀI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07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9000" cy="746280"/>
          </a:xfrm>
          <a:prstGeom prst="rect">
            <a:avLst/>
          </a:prstGeom>
          <a:ln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2106720" y="2019240"/>
            <a:ext cx="1915200" cy="12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"/>
          <p:cNvSpPr/>
          <p:nvPr/>
        </p:nvSpPr>
        <p:spPr>
          <a:xfrm>
            <a:off x="3749040" y="3297960"/>
            <a:ext cx="179280" cy="2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TextShape 4"/>
          <p:cNvSpPr txBox="1"/>
          <p:nvPr/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Giới hạn và phạm vi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2025720" y="-190800"/>
            <a:ext cx="85417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II. CƠ SỞ LÝ THUYẾT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12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9000" cy="746280"/>
          </a:xfrm>
          <a:prstGeom prst="rect">
            <a:avLst/>
          </a:prstGeom>
          <a:ln>
            <a:noFill/>
          </a:ln>
        </p:spPr>
      </p:pic>
      <p:sp>
        <p:nvSpPr>
          <p:cNvPr id="213" name="CustomShape 2"/>
          <p:cNvSpPr/>
          <p:nvPr/>
        </p:nvSpPr>
        <p:spPr>
          <a:xfrm>
            <a:off x="5105160" y="2992680"/>
            <a:ext cx="1800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3200400" y="2908080"/>
            <a:ext cx="3294720" cy="138960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3"/>
          <a:stretch/>
        </p:blipFill>
        <p:spPr>
          <a:xfrm>
            <a:off x="6752880" y="1158480"/>
            <a:ext cx="2723040" cy="1675440"/>
          </a:xfrm>
          <a:prstGeom prst="rect">
            <a:avLst/>
          </a:prstGeom>
          <a:ln>
            <a:noFill/>
          </a:ln>
        </p:spPr>
      </p:pic>
      <p:pic>
        <p:nvPicPr>
          <p:cNvPr id="216" name="" descr=""/>
          <p:cNvPicPr/>
          <p:nvPr/>
        </p:nvPicPr>
        <p:blipFill>
          <a:blip r:embed="rId4"/>
          <a:stretch/>
        </p:blipFill>
        <p:spPr>
          <a:xfrm>
            <a:off x="426960" y="1133280"/>
            <a:ext cx="2837520" cy="1608480"/>
          </a:xfrm>
          <a:prstGeom prst="rect">
            <a:avLst/>
          </a:prstGeom>
          <a:ln>
            <a:noFill/>
          </a:ln>
        </p:spPr>
      </p:pic>
      <p:sp>
        <p:nvSpPr>
          <p:cNvPr id="217" name="CustomShape 3"/>
          <p:cNvSpPr/>
          <p:nvPr/>
        </p:nvSpPr>
        <p:spPr>
          <a:xfrm>
            <a:off x="4291200" y="5774400"/>
            <a:ext cx="1800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8" name="" descr=""/>
          <p:cNvPicPr/>
          <p:nvPr/>
        </p:nvPicPr>
        <p:blipFill>
          <a:blip r:embed="rId5"/>
          <a:stretch/>
        </p:blipFill>
        <p:spPr>
          <a:xfrm>
            <a:off x="4023360" y="4908960"/>
            <a:ext cx="2193840" cy="1491840"/>
          </a:xfrm>
          <a:prstGeom prst="rect">
            <a:avLst/>
          </a:prstGeom>
          <a:ln>
            <a:noFill/>
          </a:ln>
        </p:spPr>
      </p:pic>
      <p:pic>
        <p:nvPicPr>
          <p:cNvPr id="219" name="" descr=""/>
          <p:cNvPicPr/>
          <p:nvPr/>
        </p:nvPicPr>
        <p:blipFill>
          <a:blip r:embed="rId6"/>
          <a:stretch/>
        </p:blipFill>
        <p:spPr>
          <a:xfrm>
            <a:off x="3087000" y="1325160"/>
            <a:ext cx="2202120" cy="1966680"/>
          </a:xfrm>
          <a:prstGeom prst="rect">
            <a:avLst/>
          </a:prstGeom>
          <a:ln>
            <a:noFill/>
          </a:ln>
        </p:spPr>
      </p:pic>
      <p:pic>
        <p:nvPicPr>
          <p:cNvPr id="220" name="" descr=""/>
          <p:cNvPicPr/>
          <p:nvPr/>
        </p:nvPicPr>
        <p:blipFill>
          <a:blip r:embed="rId7"/>
          <a:stretch/>
        </p:blipFill>
        <p:spPr>
          <a:xfrm>
            <a:off x="5070600" y="1410480"/>
            <a:ext cx="1737000" cy="160704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8"/>
          <a:stretch/>
        </p:blipFill>
        <p:spPr>
          <a:xfrm>
            <a:off x="4729320" y="4284000"/>
            <a:ext cx="757080" cy="65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2025720" y="-190800"/>
            <a:ext cx="85417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II. CƠ SỞ LÝ THUYẾT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23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9000" cy="746280"/>
          </a:xfrm>
          <a:prstGeom prst="rect">
            <a:avLst/>
          </a:prstGeom>
          <a:ln>
            <a:noFill/>
          </a:ln>
        </p:spPr>
      </p:pic>
      <p:sp>
        <p:nvSpPr>
          <p:cNvPr id="224" name="CustomShape 2"/>
          <p:cNvSpPr/>
          <p:nvPr/>
        </p:nvSpPr>
        <p:spPr>
          <a:xfrm>
            <a:off x="686160" y="914400"/>
            <a:ext cx="8914680" cy="53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4642920" y="3708360"/>
            <a:ext cx="1803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4"/>
          <p:cNvSpPr/>
          <p:nvPr/>
        </p:nvSpPr>
        <p:spPr>
          <a:xfrm>
            <a:off x="91440" y="1188720"/>
            <a:ext cx="2122560" cy="11883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Pc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2160" y="2633040"/>
            <a:ext cx="2466360" cy="18471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Phone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4"/>
          <a:stretch/>
        </p:blipFill>
        <p:spPr>
          <a:xfrm>
            <a:off x="2463480" y="2595960"/>
            <a:ext cx="2199600" cy="1884240"/>
          </a:xfrm>
          <a:prstGeom prst="rect">
            <a:avLst/>
          </a:prstGeom>
          <a:ln>
            <a:noFill/>
          </a:ln>
        </p:spPr>
      </p:pic>
      <p:sp>
        <p:nvSpPr>
          <p:cNvPr id="229" name="CustomShape 6"/>
          <p:cNvSpPr/>
          <p:nvPr/>
        </p:nvSpPr>
        <p:spPr>
          <a:xfrm>
            <a:off x="5671440" y="1811880"/>
            <a:ext cx="1551960" cy="33998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Server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8405280" y="1476720"/>
            <a:ext cx="1012680" cy="127980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Database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7"/>
          <a:stretch/>
        </p:blipFill>
        <p:spPr>
          <a:xfrm>
            <a:off x="7955280" y="3577680"/>
            <a:ext cx="1737000" cy="1847160"/>
          </a:xfrm>
          <a:prstGeom prst="rect">
            <a:avLst/>
          </a:prstGeom>
          <a:ln>
            <a:noFill/>
          </a:ln>
        </p:spPr>
      </p:pic>
      <p:sp>
        <p:nvSpPr>
          <p:cNvPr id="232" name="CustomShape 8"/>
          <p:cNvSpPr/>
          <p:nvPr/>
        </p:nvSpPr>
        <p:spPr>
          <a:xfrm>
            <a:off x="548640" y="4920840"/>
            <a:ext cx="1479600" cy="147960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Module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9"/>
          <a:stretch/>
        </p:blipFill>
        <p:spPr>
          <a:xfrm rot="2156400">
            <a:off x="1724040" y="1548360"/>
            <a:ext cx="1580400" cy="466200"/>
          </a:xfrm>
          <a:prstGeom prst="rect">
            <a:avLst/>
          </a:prstGeom>
          <a:ln>
            <a:noFill/>
          </a:ln>
        </p:spPr>
      </p:pic>
      <p:pic>
        <p:nvPicPr>
          <p:cNvPr id="234" name="" descr=""/>
          <p:cNvPicPr/>
          <p:nvPr/>
        </p:nvPicPr>
        <p:blipFill>
          <a:blip r:embed="rId10"/>
          <a:stretch/>
        </p:blipFill>
        <p:spPr>
          <a:xfrm>
            <a:off x="2011680" y="4297680"/>
            <a:ext cx="1188360" cy="1371240"/>
          </a:xfrm>
          <a:prstGeom prst="rect">
            <a:avLst/>
          </a:prstGeom>
          <a:ln>
            <a:noFill/>
          </a:ln>
        </p:spPr>
      </p:pic>
      <p:pic>
        <p:nvPicPr>
          <p:cNvPr id="235" name="" descr=""/>
          <p:cNvPicPr/>
          <p:nvPr/>
        </p:nvPicPr>
        <p:blipFill>
          <a:blip r:embed="rId11"/>
          <a:stretch/>
        </p:blipFill>
        <p:spPr>
          <a:xfrm>
            <a:off x="1537560" y="3200400"/>
            <a:ext cx="930960" cy="480240"/>
          </a:xfrm>
          <a:prstGeom prst="rect">
            <a:avLst/>
          </a:prstGeom>
          <a:ln>
            <a:noFill/>
          </a:ln>
        </p:spPr>
      </p:pic>
      <p:pic>
        <p:nvPicPr>
          <p:cNvPr id="236" name="" descr=""/>
          <p:cNvPicPr/>
          <p:nvPr/>
        </p:nvPicPr>
        <p:blipFill>
          <a:blip r:embed="rId12"/>
          <a:stretch/>
        </p:blipFill>
        <p:spPr>
          <a:xfrm>
            <a:off x="4715640" y="3227760"/>
            <a:ext cx="930960" cy="480240"/>
          </a:xfrm>
          <a:prstGeom prst="rect">
            <a:avLst/>
          </a:prstGeom>
          <a:ln>
            <a:noFill/>
          </a:ln>
        </p:spPr>
      </p:pic>
      <p:pic>
        <p:nvPicPr>
          <p:cNvPr id="237" name="" descr=""/>
          <p:cNvPicPr/>
          <p:nvPr/>
        </p:nvPicPr>
        <p:blipFill>
          <a:blip r:embed="rId13"/>
          <a:stretch/>
        </p:blipFill>
        <p:spPr>
          <a:xfrm>
            <a:off x="7223760" y="1698480"/>
            <a:ext cx="1181160" cy="1554120"/>
          </a:xfrm>
          <a:prstGeom prst="rect">
            <a:avLst/>
          </a:prstGeom>
          <a:ln>
            <a:noFill/>
          </a:ln>
        </p:spPr>
      </p:pic>
      <p:pic>
        <p:nvPicPr>
          <p:cNvPr id="238" name="" descr=""/>
          <p:cNvPicPr/>
          <p:nvPr/>
        </p:nvPicPr>
        <p:blipFill>
          <a:blip r:embed="rId14"/>
          <a:stretch/>
        </p:blipFill>
        <p:spPr>
          <a:xfrm>
            <a:off x="2011680" y="4297680"/>
            <a:ext cx="1188360" cy="1371240"/>
          </a:xfrm>
          <a:prstGeom prst="rect">
            <a:avLst/>
          </a:prstGeom>
          <a:ln>
            <a:noFill/>
          </a:ln>
        </p:spPr>
      </p:pic>
      <p:pic>
        <p:nvPicPr>
          <p:cNvPr id="239" name="" descr=""/>
          <p:cNvPicPr/>
          <p:nvPr/>
        </p:nvPicPr>
        <p:blipFill>
          <a:blip r:embed="rId15"/>
          <a:stretch/>
        </p:blipFill>
        <p:spPr>
          <a:xfrm rot="4006800">
            <a:off x="7143480" y="3697200"/>
            <a:ext cx="1398600" cy="103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025720" y="-190800"/>
            <a:ext cx="85417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III. NỘI DUNG THỰC HIỆN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41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9000" cy="746280"/>
          </a:xfrm>
          <a:prstGeom prst="rect">
            <a:avLst/>
          </a:prstGeom>
          <a:ln>
            <a:noFill/>
          </a:ln>
        </p:spPr>
      </p:pic>
      <p:sp>
        <p:nvSpPr>
          <p:cNvPr id="242" name="TextShape 2"/>
          <p:cNvSpPr txBox="1"/>
          <p:nvPr/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just">
              <a:buClr>
                <a:srgbClr val="000000"/>
              </a:buClr>
              <a:buFont typeface="StarSymbol"/>
              <a:buAutoNum type="alphaUcParenR"/>
            </a:pPr>
            <a:r>
              <a:rPr b="0" lang="en-US" sz="3200" spc="-1" strike="noStrike">
                <a:latin typeface="Arial"/>
              </a:rPr>
              <a:t>A.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 Website quản trị viện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Xác định yêu cầu của hệ thống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Yêu cầu nghiệp vụ: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Đối với người quản trị: Là người có quyền lực cao nhất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Đối với người quản trị 1 khu vực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025720" y="-190800"/>
            <a:ext cx="854172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III.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NỘI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DUN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G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THỰ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C 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HIỆN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44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9000" cy="746280"/>
          </a:xfrm>
          <a:prstGeom prst="rect">
            <a:avLst/>
          </a:prstGeom>
          <a:ln>
            <a:noFill/>
          </a:ln>
        </p:spPr>
      </p:pic>
      <p:sp>
        <p:nvSpPr>
          <p:cNvPr id="245" name="TextShape 2"/>
          <p:cNvSpPr txBox="1"/>
          <p:nvPr/>
        </p:nvSpPr>
        <p:spPr>
          <a:xfrm>
            <a:off x="548640" y="1295640"/>
            <a:ext cx="8915040" cy="501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latin typeface="Arial"/>
              </a:rPr>
              <a:t>A.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 Website quản trị viên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Xác định yêu cầu của hệ thống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Yêu cầu phi chức năng: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Website phải có dung lượng không quá lớn, tốc độ xử lý nhanh.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Công việc tính toán chính xác, không chấp nhận sai sót.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latin typeface="Arial"/>
              </a:rPr>
              <a:t>Thông tin khách hàng phải bảo mật, an toàn.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Đảm bảo dữ liệu an toàn khi chạy trên server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latin typeface="Arial"/>
              </a:rPr>
              <a:t>Sử dụng Rails 6.0.3.2, Ruby 2.5.1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Application>LibreOffice/6.0.7.3$Linux_X86_64 LibreOffice_project/00m0$Build-3</Application>
  <Words>24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2017-08-14T10:40:52Z</dcterms:created>
  <dc:creator>Sua Laptop 24h</dc:creator>
  <dc:description/>
  <dc:language>en-US</dc:language>
  <cp:lastModifiedBy/>
  <dcterms:modified xsi:type="dcterms:W3CDTF">2020-11-23T15:51:07Z</dcterms:modified>
  <cp:revision>29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 Paper (210x297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