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4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1/19/15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1/19/15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1/19/15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etanh@vnu.edu.v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bc.vnu.edu.v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" TargetMode="External"/><Relationship Id="rId4" Type="http://schemas.openxmlformats.org/officeDocument/2006/relationships/hyperlink" Target="http://w3school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Phát triển ứng dụng 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INT3306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Lý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thuyết</a:t>
            </a:r>
            <a:r>
              <a:rPr lang="en-US" dirty="0" smtClean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Nắm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được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nguyên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tắc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xây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dựng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web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Một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số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mô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hình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phát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triển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web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Một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số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công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nghệ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phát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triển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web</a:t>
            </a:r>
          </a:p>
          <a:p>
            <a:r>
              <a:rPr lang="en-US" dirty="0" err="1" smtClean="0">
                <a:latin typeface="Palatino Linotype" panose="02040502050505030304" pitchFamily="18" charset="0"/>
              </a:rPr>
              <a:t>Thực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hành</a:t>
            </a:r>
            <a:r>
              <a:rPr lang="en-US" dirty="0" smtClean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Có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kỹ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năng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triển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khai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một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web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Kỹ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năng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làm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việc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nhóm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dirty="0" err="1" smtClean="0">
                <a:latin typeface="Palatino Linotype" panose="02040502050505030304" pitchFamily="18" charset="0"/>
              </a:rPr>
              <a:t>hợp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tác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Anh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vietanh@vnu.edu.vn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: 3 7547 463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modeling</a:t>
            </a:r>
          </a:p>
          <a:p>
            <a:pPr lvl="1"/>
            <a:r>
              <a:rPr lang="en-US" dirty="0" smtClean="0"/>
              <a:t>E-learning /M-learning</a:t>
            </a:r>
          </a:p>
          <a:p>
            <a:pPr lvl="1"/>
            <a:r>
              <a:rPr lang="en-US" dirty="0" err="1" smtClean="0"/>
              <a:t>Personalizied</a:t>
            </a:r>
            <a:r>
              <a:rPr lang="en-US" dirty="0" smtClean="0"/>
              <a:t> </a:t>
            </a:r>
            <a:r>
              <a:rPr lang="en-US" dirty="0" smtClean="0"/>
              <a:t>Systems/ Recommender Systems</a:t>
            </a:r>
            <a:endParaRPr lang="en-US" dirty="0" smtClean="0"/>
          </a:p>
          <a:p>
            <a:pPr lvl="1"/>
            <a:r>
              <a:rPr lang="en-US" dirty="0" smtClean="0"/>
              <a:t>CMS: Drupal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r>
              <a:rPr lang="en-US" dirty="0" smtClean="0"/>
              <a:t>: http://uet.vnu.edu.vn/~anhnv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G</a:t>
            </a:r>
            <a:r>
              <a:rPr lang="vi-VN" dirty="0" smtClean="0">
                <a:latin typeface="Palatino Linotype" panose="02040502050505030304" pitchFamily="18" charset="0"/>
              </a:rPr>
              <a:t>iới thiệu mô hình lập trình Khách/Phục vụ, ứng dụng của mô hình này trong xây dựng ứng dụng trên nền Web 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Kỹ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vi-VN" dirty="0" smtClean="0">
                <a:latin typeface="Palatino Linotype" panose="02040502050505030304" pitchFamily="18" charset="0"/>
              </a:rPr>
              <a:t>thuật và công nghệ xử lý ở các máy Khách, máy Phục vụ. 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Tập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chung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chủ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yếu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vi-VN" dirty="0" smtClean="0">
                <a:latin typeface="Palatino Linotype" panose="02040502050505030304" pitchFamily="18" charset="0"/>
              </a:rPr>
              <a:t>công nghệ dựa trên nền tảng công nghệ mã nguồn mở: máy chủ web Apache, ngôn ngữ lập trình PHP, hệ quản trị cơ sở dữ liệu MySQL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Phát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triển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trên</a:t>
            </a:r>
            <a:r>
              <a:rPr lang="en-US" dirty="0" smtClean="0">
                <a:latin typeface="Palatino Linotype" panose="02040502050505030304" pitchFamily="18" charset="0"/>
              </a:rPr>
              <a:t> framework </a:t>
            </a:r>
            <a:r>
              <a:rPr lang="en-US" dirty="0" err="1" smtClean="0">
                <a:latin typeface="Palatino Linotype" panose="02040502050505030304" pitchFamily="18" charset="0"/>
              </a:rPr>
              <a:t>với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mô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hình</a:t>
            </a:r>
            <a:r>
              <a:rPr lang="en-US" dirty="0" smtClean="0">
                <a:latin typeface="Palatino Linotype" panose="02040502050505030304" pitchFamily="18" charset="0"/>
              </a:rPr>
              <a:t> Model-View-Controller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về môn học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Mọi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thông</a:t>
            </a:r>
            <a:r>
              <a:rPr lang="en-US" dirty="0" smtClean="0">
                <a:latin typeface="Palatino Linotype" panose="02040502050505030304" pitchFamily="18" charset="0"/>
              </a:rPr>
              <a:t> tin </a:t>
            </a:r>
            <a:r>
              <a:rPr lang="en-US" dirty="0" err="1" smtClean="0">
                <a:latin typeface="Palatino Linotype" panose="02040502050505030304" pitchFamily="18" charset="0"/>
              </a:rPr>
              <a:t>chính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thức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trên</a:t>
            </a:r>
            <a:r>
              <a:rPr lang="en-US" dirty="0" smtClean="0">
                <a:latin typeface="Palatino Linotype" panose="02040502050505030304" pitchFamily="18" charset="0"/>
              </a:rPr>
              <a:t> website </a:t>
            </a:r>
            <a:r>
              <a:rPr lang="en-US" dirty="0" err="1" smtClean="0">
                <a:latin typeface="Palatino Linotype" panose="02040502050505030304" pitchFamily="18" charset="0"/>
              </a:rPr>
              <a:t>môn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r>
              <a:rPr lang="en-US" dirty="0" smtClean="0">
                <a:latin typeface="Palatino Linotype" panose="02040502050505030304" pitchFamily="18" charset="0"/>
              </a:rPr>
              <a:t>:</a:t>
            </a:r>
          </a:p>
          <a:p>
            <a:r>
              <a:rPr lang="en-US" dirty="0" smtClean="0">
                <a:latin typeface="Palatino Linotype" panose="02040502050505030304" pitchFamily="18" charset="0"/>
                <a:hlinkClick r:id="rId2"/>
              </a:rPr>
              <a:t>http://bbc.vnu.edu.vn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Chọn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Năm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r>
              <a:rPr lang="en-US" dirty="0" smtClean="0">
                <a:latin typeface="Palatino Linotype" panose="02040502050505030304" pitchFamily="18" charset="0"/>
              </a:rPr>
              <a:t> 2014-2015| </a:t>
            </a:r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kỳ</a:t>
            </a:r>
            <a:r>
              <a:rPr lang="en-US" dirty="0" smtClean="0">
                <a:latin typeface="Palatino Linotype" panose="02040502050505030304" pitchFamily="18" charset="0"/>
              </a:rPr>
              <a:t> II</a:t>
            </a:r>
          </a:p>
          <a:p>
            <a:r>
              <a:rPr lang="en-US" dirty="0" err="1" smtClean="0">
                <a:latin typeface="Palatino Linotype" panose="02040502050505030304" pitchFamily="18" charset="0"/>
              </a:rPr>
              <a:t>Mã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môn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r>
              <a:rPr lang="en-US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HKII_1415_INT3306_3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ĐỀ CƯƠNG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Xem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trên</a:t>
            </a:r>
            <a:r>
              <a:rPr lang="en-US" dirty="0" smtClean="0">
                <a:latin typeface="Palatino Linotype" panose="02040502050505030304" pitchFamily="18" charset="0"/>
              </a:rPr>
              <a:t> website </a:t>
            </a:r>
            <a:r>
              <a:rPr lang="en-US" dirty="0" err="1" smtClean="0">
                <a:latin typeface="Palatino Linotype" panose="02040502050505030304" pitchFamily="18" charset="0"/>
              </a:rPr>
              <a:t>môn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Học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giảng</a:t>
            </a:r>
            <a:r>
              <a:rPr lang="en-US" dirty="0" smtClean="0">
                <a:latin typeface="Palatino Linotype" panose="02040502050505030304" pitchFamily="18" charset="0"/>
              </a:rPr>
              <a:t>: 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Nguyễn</a:t>
            </a:r>
            <a:r>
              <a:rPr lang="en-US" dirty="0" smtClean="0">
                <a:latin typeface="Palatino Linotype" panose="02040502050505030304" pitchFamily="18" charset="0"/>
              </a:rPr>
              <a:t> Nam </a:t>
            </a:r>
            <a:r>
              <a:rPr lang="en-US" dirty="0" err="1" smtClean="0">
                <a:latin typeface="Palatino Linotype" panose="02040502050505030304" pitchFamily="18" charset="0"/>
              </a:rPr>
              <a:t>Hải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dirty="0" err="1" smtClean="0">
                <a:latin typeface="Palatino Linotype" panose="02040502050505030304" pitchFamily="18" charset="0"/>
              </a:rPr>
              <a:t>Nguyễn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Việt</a:t>
            </a:r>
            <a:r>
              <a:rPr lang="en-US" dirty="0" smtClean="0">
                <a:latin typeface="Palatino Linotype" panose="02040502050505030304" pitchFamily="18" charset="0"/>
              </a:rPr>
              <a:t> Anh, “</a:t>
            </a:r>
            <a:r>
              <a:rPr lang="en-US" dirty="0" err="1" smtClean="0">
                <a:latin typeface="Palatino Linotype" panose="02040502050505030304" pitchFamily="18" charset="0"/>
              </a:rPr>
              <a:t>Phát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triển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ứng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dụng</a:t>
            </a:r>
            <a:r>
              <a:rPr lang="en-US" dirty="0" smtClean="0">
                <a:latin typeface="Palatino Linotype" panose="02040502050505030304" pitchFamily="18" charset="0"/>
              </a:rPr>
              <a:t> web”, </a:t>
            </a:r>
            <a:r>
              <a:rPr lang="en-US" dirty="0" err="1" smtClean="0">
                <a:latin typeface="Palatino Linotype" panose="02040502050505030304" pitchFamily="18" charset="0"/>
              </a:rPr>
              <a:t>năm</a:t>
            </a:r>
            <a:r>
              <a:rPr lang="en-US" dirty="0" smtClean="0">
                <a:latin typeface="Palatino Linotype" panose="02040502050505030304" pitchFamily="18" charset="0"/>
              </a:rPr>
              <a:t> 2012</a:t>
            </a:r>
          </a:p>
          <a:p>
            <a:r>
              <a:rPr lang="en-US" dirty="0" err="1" smtClean="0">
                <a:latin typeface="Palatino Linotype" panose="02040502050505030304" pitchFamily="18" charset="0"/>
              </a:rPr>
              <a:t>Tham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khảo</a:t>
            </a:r>
            <a:r>
              <a:rPr lang="en-US" dirty="0" smtClean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1.	Luke Welling, Laura Thompson (2008), PHP and MySQL Web development, Sams</a:t>
            </a: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2.	Marty Hall, Larry Brown (2001), Core Web Programming, Sun Microsystems</a:t>
            </a: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3.	Larry Ullman(2008), PHP and MySQL for Dynamic Web Sites: Visual QuickPro Guide, Peachpit Press</a:t>
            </a: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4.	Hugh E.Williams, David Lane (2004), Web Database Applications with PHP &amp; MySQL, O’Relly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5.	Nguyễn Trường Sinh, Lê Minh Hoàng, Hoàng Đức Hải (2010), “ Sử dụng PHP và MySQL thiết kế web động”, Nhà Xuất bản Thống kê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/>
            <a:r>
              <a:rPr lang="en-US" dirty="0" smtClean="0">
                <a:latin typeface="Palatino Linotype" panose="02040502050505030304" pitchFamily="18" charset="0"/>
              </a:rPr>
              <a:t>6</a:t>
            </a:r>
            <a:r>
              <a:rPr lang="en-US" dirty="0">
                <a:latin typeface="Palatino Linotype" panose="02040502050505030304" pitchFamily="18" charset="0"/>
              </a:rPr>
              <a:t>. David Upton 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dirty="0" err="1" smtClean="0">
                <a:latin typeface="Palatino Linotype" panose="02040502050505030304" pitchFamily="18" charset="0"/>
              </a:rPr>
              <a:t>CodeIgniter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for Rapid </a:t>
            </a:r>
            <a:r>
              <a:rPr lang="en-US" dirty="0" err="1">
                <a:latin typeface="Palatino Linotype" panose="02040502050505030304" pitchFamily="18" charset="0"/>
              </a:rPr>
              <a:t>PHP</a:t>
            </a:r>
            <a:r>
              <a:rPr lang="en-US" dirty="0">
                <a:latin typeface="Palatino Linotype" panose="02040502050505030304" pitchFamily="18" charset="0"/>
              </a:rPr>
              <a:t> Application Development</a:t>
            </a:r>
            <a:endParaRPr lang="vi-VN" dirty="0" smtClean="0">
              <a:latin typeface="Palatino Linotype" panose="02040502050505030304" pitchFamily="18" charset="0"/>
            </a:endParaRPr>
          </a:p>
          <a:p>
            <a:pPr lvl="1"/>
            <a:r>
              <a:rPr lang="vi-VN" dirty="0" smtClean="0">
                <a:latin typeface="Palatino Linotype" panose="02040502050505030304" pitchFamily="18" charset="0"/>
              </a:rPr>
              <a:t>Website: </a:t>
            </a:r>
            <a:r>
              <a:rPr lang="vi-VN" dirty="0" smtClean="0">
                <a:latin typeface="Palatino Linotype" panose="02040502050505030304" pitchFamily="18" charset="0"/>
                <a:hlinkClick r:id="rId2"/>
              </a:rPr>
              <a:t>http://php.net</a:t>
            </a:r>
            <a:r>
              <a:rPr lang="en-US" dirty="0" smtClean="0">
                <a:latin typeface="Palatino Linotype" panose="02040502050505030304" pitchFamily="18" charset="0"/>
              </a:rPr>
              <a:t> ;</a:t>
            </a:r>
            <a:r>
              <a:rPr lang="vi-VN" dirty="0" smtClean="0">
                <a:latin typeface="Palatino Linotype" panose="02040502050505030304" pitchFamily="18" charset="0"/>
              </a:rPr>
              <a:t> </a:t>
            </a:r>
            <a:r>
              <a:rPr lang="vi-VN" dirty="0" smtClean="0">
                <a:latin typeface="Palatino Linotype" panose="02040502050505030304" pitchFamily="18" charset="0"/>
                <a:hlinkClick r:id="rId3"/>
              </a:rPr>
              <a:t>http://www.mysql.com</a:t>
            </a:r>
            <a:r>
              <a:rPr lang="en-US" dirty="0" smtClean="0">
                <a:latin typeface="Palatino Linotype" panose="02040502050505030304" pitchFamily="18" charset="0"/>
              </a:rPr>
              <a:t> ;</a:t>
            </a:r>
            <a:r>
              <a:rPr lang="vi-VN" dirty="0" smtClean="0">
                <a:latin typeface="Palatino Linotype" panose="02040502050505030304" pitchFamily="18" charset="0"/>
              </a:rPr>
              <a:t> </a:t>
            </a:r>
            <a:r>
              <a:rPr lang="vi-VN" dirty="0" smtClean="0">
                <a:latin typeface="Palatino Linotype" panose="02040502050505030304" pitchFamily="18" charset="0"/>
                <a:hlinkClick r:id="rId4"/>
              </a:rPr>
              <a:t>http://w3schools.com</a:t>
            </a:r>
            <a:r>
              <a:rPr lang="en-US" dirty="0" smtClean="0">
                <a:latin typeface="Palatino Linotype" panose="02040502050505030304" pitchFamily="18" charset="0"/>
              </a:rPr>
              <a:t> ;</a:t>
            </a:r>
            <a:r>
              <a:rPr lang="vi-VN" dirty="0" smtClean="0">
                <a:latin typeface="Palatino Linotype" panose="02040502050505030304" pitchFamily="18" charset="0"/>
              </a:rPr>
              <a:t> http://codeigniter.com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học tập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Tổng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số</a:t>
            </a:r>
            <a:r>
              <a:rPr lang="en-US" dirty="0" smtClean="0">
                <a:latin typeface="Palatino Linotype" panose="02040502050505030304" pitchFamily="18" charset="0"/>
              </a:rPr>
              <a:t> 3 </a:t>
            </a:r>
            <a:r>
              <a:rPr lang="en-US" dirty="0" err="1" smtClean="0">
                <a:latin typeface="Palatino Linotype" panose="02040502050505030304" pitchFamily="18" charset="0"/>
              </a:rPr>
              <a:t>tín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chỉ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Lý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thuyết</a:t>
            </a:r>
            <a:r>
              <a:rPr lang="en-US" dirty="0" smtClean="0">
                <a:latin typeface="Palatino Linotype" panose="02040502050505030304" pitchFamily="18" charset="0"/>
              </a:rPr>
              <a:t>: 3 </a:t>
            </a:r>
            <a:r>
              <a:rPr lang="en-US" dirty="0" err="1" smtClean="0">
                <a:latin typeface="Palatino Linotype" panose="02040502050505030304" pitchFamily="18" charset="0"/>
              </a:rPr>
              <a:t>tín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chỉ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Nghe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giảng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trên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lớp</a:t>
            </a:r>
            <a:r>
              <a:rPr lang="en-US" dirty="0" smtClean="0">
                <a:latin typeface="Palatino Linotype" panose="02040502050505030304" pitchFamily="18" charset="0"/>
              </a:rPr>
              <a:t>: 11 </a:t>
            </a:r>
            <a:r>
              <a:rPr lang="en-US" dirty="0" err="1" smtClean="0">
                <a:latin typeface="Palatino Linotype" panose="02040502050505030304" pitchFamily="18" charset="0"/>
              </a:rPr>
              <a:t>buổi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Tự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nghiên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cứu</a:t>
            </a:r>
            <a:r>
              <a:rPr lang="en-US" dirty="0" smtClean="0">
                <a:latin typeface="Palatino Linotype" panose="02040502050505030304" pitchFamily="18" charset="0"/>
              </a:rPr>
              <a:t>: 1 </a:t>
            </a:r>
            <a:r>
              <a:rPr lang="en-US" dirty="0" err="1" smtClean="0">
                <a:latin typeface="Palatino Linotype" panose="02040502050505030304" pitchFamily="18" charset="0"/>
              </a:rPr>
              <a:t>buổi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Kiểm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tra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giữa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kỳ</a:t>
            </a:r>
            <a:r>
              <a:rPr lang="en-US" dirty="0" smtClean="0">
                <a:latin typeface="Palatino Linotype" panose="02040502050505030304" pitchFamily="18" charset="0"/>
              </a:rPr>
              <a:t>: 1 </a:t>
            </a:r>
            <a:r>
              <a:rPr lang="en-US" dirty="0" err="1" smtClean="0">
                <a:latin typeface="Palatino Linotype" panose="02040502050505030304" pitchFamily="18" charset="0"/>
              </a:rPr>
              <a:t>buổi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Trình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bày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báo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cáo</a:t>
            </a:r>
            <a:r>
              <a:rPr lang="en-US" dirty="0" smtClean="0">
                <a:latin typeface="Palatino Linotype" panose="02040502050505030304" pitchFamily="18" charset="0"/>
              </a:rPr>
              <a:t>: 2 </a:t>
            </a:r>
            <a:r>
              <a:rPr lang="en-US" dirty="0" err="1" smtClean="0">
                <a:latin typeface="Palatino Linotype" panose="02040502050505030304" pitchFamily="18" charset="0"/>
              </a:rPr>
              <a:t>buổi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Để học tốt môn này cần…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Học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với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phương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châm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tự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nghiên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cứu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Chuẩn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bị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trước</a:t>
            </a:r>
            <a:r>
              <a:rPr lang="en-US" dirty="0" smtClean="0">
                <a:latin typeface="Palatino Linotype" panose="02040502050505030304" pitchFamily="18" charset="0"/>
              </a:rPr>
              <a:t> ở </a:t>
            </a:r>
            <a:r>
              <a:rPr lang="en-US" dirty="0" err="1" smtClean="0">
                <a:latin typeface="Palatino Linotype" panose="02040502050505030304" pitchFamily="18" charset="0"/>
              </a:rPr>
              <a:t>nhà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Tìm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kiếm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thông</a:t>
            </a:r>
            <a:r>
              <a:rPr lang="en-US" dirty="0" smtClean="0">
                <a:latin typeface="Palatino Linotype" panose="02040502050505030304" pitchFamily="18" charset="0"/>
              </a:rPr>
              <a:t> tin </a:t>
            </a:r>
            <a:r>
              <a:rPr lang="en-US" dirty="0" err="1" smtClean="0">
                <a:latin typeface="Palatino Linotype" panose="02040502050505030304" pitchFamily="18" charset="0"/>
              </a:rPr>
              <a:t>nhiều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nguồn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</a:p>
          <a:p>
            <a:r>
              <a:rPr lang="en-US" dirty="0" err="1" smtClean="0">
                <a:latin typeface="Palatino Linotype" panose="02040502050505030304" pitchFamily="18" charset="0"/>
              </a:rPr>
              <a:t>Tích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cực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làm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các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tập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 smtClean="0">
                <a:latin typeface="Palatino Linotype" panose="02040502050505030304" pitchFamily="18" charset="0"/>
              </a:rPr>
              <a:t>Tham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gia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vào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các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dự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án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phần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mềm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>
              <a:buNone/>
            </a:pP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và</a:t>
            </a:r>
            <a:r>
              <a:rPr lang="en-US" dirty="0" smtClean="0">
                <a:latin typeface="Palatino Linotype" panose="02040502050505030304" pitchFamily="18" charset="0"/>
              </a:rPr>
              <a:t> …. </a:t>
            </a:r>
            <a:r>
              <a:rPr lang="en-US" dirty="0" err="1" smtClean="0">
                <a:latin typeface="Palatino Linotype" panose="02040502050505030304" pitchFamily="18" charset="0"/>
              </a:rPr>
              <a:t>ĐAM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MÊ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LẬP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TRÌNH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anose="02040502050505030304" pitchFamily="18" charset="0"/>
              </a:rPr>
              <a:t>Điểm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thành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phần</a:t>
            </a:r>
            <a:r>
              <a:rPr lang="en-US" dirty="0" smtClean="0">
                <a:latin typeface="Palatino Linotype" panose="02040502050505030304" pitchFamily="18" charset="0"/>
              </a:rPr>
              <a:t> (40%):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kiểm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tra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giữa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kỳ</a:t>
            </a:r>
            <a:r>
              <a:rPr lang="en-US" dirty="0" smtClean="0">
                <a:latin typeface="Palatino Linotype" panose="02040502050505030304" pitchFamily="18" charset="0"/>
              </a:rPr>
              <a:t> (15%)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tập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nhóm</a:t>
            </a:r>
            <a:r>
              <a:rPr lang="en-US" dirty="0" smtClean="0">
                <a:latin typeface="Palatino Linotype" panose="02040502050505030304" pitchFamily="18" charset="0"/>
              </a:rPr>
              <a:t> (15%)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Bài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tập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cá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nhân</a:t>
            </a:r>
            <a:r>
              <a:rPr lang="en-US" dirty="0" smtClean="0">
                <a:latin typeface="Palatino Linotype" panose="02040502050505030304" pitchFamily="18" charset="0"/>
              </a:rPr>
              <a:t> (10%)</a:t>
            </a:r>
          </a:p>
          <a:p>
            <a:r>
              <a:rPr lang="en-US" dirty="0" err="1" smtClean="0">
                <a:latin typeface="Palatino Linotype" panose="02040502050505030304" pitchFamily="18" charset="0"/>
              </a:rPr>
              <a:t>Thi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cuối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kỳ</a:t>
            </a:r>
            <a:r>
              <a:rPr lang="en-US" dirty="0" smtClean="0">
                <a:latin typeface="Palatino Linotype" panose="02040502050505030304" pitchFamily="18" charset="0"/>
              </a:rPr>
              <a:t> (60%):</a:t>
            </a:r>
          </a:p>
          <a:p>
            <a:pPr lvl="1"/>
            <a:r>
              <a:rPr lang="en-US" dirty="0" err="1" smtClean="0">
                <a:latin typeface="Palatino Linotype" panose="02040502050505030304" pitchFamily="18" charset="0"/>
              </a:rPr>
              <a:t>Vấn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đáp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trên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máy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tính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417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Phát triển ứng dụng web</vt:lpstr>
      <vt:lpstr>About me…</vt:lpstr>
      <vt:lpstr>Mục tiêu môn học</vt:lpstr>
      <vt:lpstr>Thông tin về môn học </vt:lpstr>
      <vt:lpstr>ĐỀ CƯƠNG</vt:lpstr>
      <vt:lpstr>Học liệu</vt:lpstr>
      <vt:lpstr>Tổ chức học tập </vt:lpstr>
      <vt:lpstr>Để học tốt môn này cần…</vt:lpstr>
      <vt:lpstr>Kiểm tra đánh giá</vt:lpstr>
      <vt:lpstr>Yêu cầu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</dc:title>
  <dc:creator>Nguyen Viet Anh</dc:creator>
  <cp:lastModifiedBy>Viet Anh NGUYEN</cp:lastModifiedBy>
  <cp:revision>13</cp:revision>
  <dcterms:created xsi:type="dcterms:W3CDTF">2013-01-24T02:47:46Z</dcterms:created>
  <dcterms:modified xsi:type="dcterms:W3CDTF">2015-01-19T01:21:56Z</dcterms:modified>
</cp:coreProperties>
</file>