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3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2018/5/11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2018/5/11</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 name="Picture 26" descr="ãjavascriptãã®ç»åæ¤ç´¢çµæ">
            <a:extLst>
              <a:ext uri="{FF2B5EF4-FFF2-40B4-BE49-F238E27FC236}">
                <a16:creationId xmlns:a16="http://schemas.microsoft.com/office/drawing/2014/main" id="{9B9FB13B-54A4-4E03-A07B-F1D650513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629" y="963777"/>
            <a:ext cx="1386452" cy="103850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A430975D-7228-4891-B510-EA4A3C7575DC}"/>
              </a:ext>
            </a:extLst>
          </p:cNvPr>
          <p:cNvSpPr>
            <a:spLocks noGrp="1"/>
          </p:cNvSpPr>
          <p:nvPr>
            <p:ph type="ctrTitle"/>
          </p:nvPr>
        </p:nvSpPr>
        <p:spPr>
          <a:xfrm>
            <a:off x="179512" y="188641"/>
            <a:ext cx="7772400" cy="504056"/>
          </a:xfrm>
        </p:spPr>
        <p:txBody>
          <a:bodyPr>
            <a:normAutofit/>
          </a:bodyPr>
          <a:lstStyle/>
          <a:p>
            <a:r>
              <a:rPr kumimoji="1" lang="ja-JP" altLang="en-US" sz="2400" dirty="0"/>
              <a:t>ゲーム対戦</a:t>
            </a:r>
            <a:r>
              <a:rPr kumimoji="1" lang="en-US" altLang="ja-JP" sz="2400" dirty="0" err="1"/>
              <a:t>WebService</a:t>
            </a:r>
            <a:r>
              <a:rPr kumimoji="1" lang="ja-JP" altLang="en-US" sz="2400" dirty="0"/>
              <a:t>　システム構成</a:t>
            </a:r>
          </a:p>
        </p:txBody>
      </p:sp>
      <p:sp>
        <p:nvSpPr>
          <p:cNvPr id="5" name="テキスト ボックス 4">
            <a:extLst>
              <a:ext uri="{FF2B5EF4-FFF2-40B4-BE49-F238E27FC236}">
                <a16:creationId xmlns:a16="http://schemas.microsoft.com/office/drawing/2014/main" id="{65C0318E-4860-449F-A3D1-A41C0F61D80A}"/>
              </a:ext>
            </a:extLst>
          </p:cNvPr>
          <p:cNvSpPr txBox="1"/>
          <p:nvPr/>
        </p:nvSpPr>
        <p:spPr>
          <a:xfrm>
            <a:off x="7074" y="705780"/>
            <a:ext cx="1519238" cy="369332"/>
          </a:xfrm>
          <a:prstGeom prst="rect">
            <a:avLst/>
          </a:prstGeom>
          <a:noFill/>
        </p:spPr>
        <p:txBody>
          <a:bodyPr wrap="square" rtlCol="0">
            <a:spAutoFit/>
          </a:bodyPr>
          <a:lstStyle/>
          <a:p>
            <a:r>
              <a:rPr kumimoji="1" lang="ja-JP" altLang="en-US" dirty="0"/>
              <a:t>クライアント </a:t>
            </a:r>
            <a:r>
              <a:rPr kumimoji="1" lang="en-US" altLang="ja-JP" dirty="0"/>
              <a:t>A</a:t>
            </a:r>
            <a:endParaRPr kumimoji="1" lang="ja-JP" altLang="en-US" dirty="0"/>
          </a:p>
        </p:txBody>
      </p:sp>
      <p:sp>
        <p:nvSpPr>
          <p:cNvPr id="7" name="テキスト ボックス 6">
            <a:extLst>
              <a:ext uri="{FF2B5EF4-FFF2-40B4-BE49-F238E27FC236}">
                <a16:creationId xmlns:a16="http://schemas.microsoft.com/office/drawing/2014/main" id="{1E86F5E4-FD15-4D76-9DFE-5FAAD61B141F}"/>
              </a:ext>
            </a:extLst>
          </p:cNvPr>
          <p:cNvSpPr txBox="1"/>
          <p:nvPr/>
        </p:nvSpPr>
        <p:spPr>
          <a:xfrm>
            <a:off x="-8823" y="2537729"/>
            <a:ext cx="1519238" cy="369332"/>
          </a:xfrm>
          <a:prstGeom prst="rect">
            <a:avLst/>
          </a:prstGeom>
          <a:noFill/>
        </p:spPr>
        <p:txBody>
          <a:bodyPr wrap="square" rtlCol="0">
            <a:spAutoFit/>
          </a:bodyPr>
          <a:lstStyle/>
          <a:p>
            <a:r>
              <a:rPr kumimoji="1" lang="ja-JP" altLang="en-US" dirty="0"/>
              <a:t>クライアント </a:t>
            </a:r>
            <a:r>
              <a:rPr kumimoji="1" lang="en-US" altLang="ja-JP" dirty="0"/>
              <a:t>B</a:t>
            </a:r>
            <a:endParaRPr kumimoji="1" lang="ja-JP" altLang="en-US" dirty="0"/>
          </a:p>
        </p:txBody>
      </p:sp>
      <p:sp>
        <p:nvSpPr>
          <p:cNvPr id="9" name="円柱 8">
            <a:extLst>
              <a:ext uri="{FF2B5EF4-FFF2-40B4-BE49-F238E27FC236}">
                <a16:creationId xmlns:a16="http://schemas.microsoft.com/office/drawing/2014/main" id="{0AA8F85E-BE76-46F8-B398-1F84B494A451}"/>
              </a:ext>
            </a:extLst>
          </p:cNvPr>
          <p:cNvSpPr/>
          <p:nvPr/>
        </p:nvSpPr>
        <p:spPr>
          <a:xfrm>
            <a:off x="5186838" y="1327507"/>
            <a:ext cx="1375222" cy="11126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2459C4-EBA0-432C-8C1A-583908BC33D4}"/>
              </a:ext>
            </a:extLst>
          </p:cNvPr>
          <p:cNvSpPr txBox="1"/>
          <p:nvPr/>
        </p:nvSpPr>
        <p:spPr>
          <a:xfrm>
            <a:off x="5146269" y="958175"/>
            <a:ext cx="864096" cy="369332"/>
          </a:xfrm>
          <a:prstGeom prst="rect">
            <a:avLst/>
          </a:prstGeom>
          <a:noFill/>
        </p:spPr>
        <p:txBody>
          <a:bodyPr wrap="square" rtlCol="0">
            <a:spAutoFit/>
          </a:bodyPr>
          <a:lstStyle/>
          <a:p>
            <a:r>
              <a:rPr lang="ja-JP" altLang="en-US" dirty="0"/>
              <a:t>サーバ</a:t>
            </a:r>
            <a:endParaRPr kumimoji="1" lang="ja-JP" altLang="en-US" dirty="0"/>
          </a:p>
        </p:txBody>
      </p:sp>
      <p:pic>
        <p:nvPicPr>
          <p:cNvPr id="12" name="図 11">
            <a:extLst>
              <a:ext uri="{FF2B5EF4-FFF2-40B4-BE49-F238E27FC236}">
                <a16:creationId xmlns:a16="http://schemas.microsoft.com/office/drawing/2014/main" id="{DF75F5BB-59FB-4B28-81CB-D6CFA51EB6D0}"/>
              </a:ext>
            </a:extLst>
          </p:cNvPr>
          <p:cNvPicPr>
            <a:picLocks noChangeAspect="1"/>
          </p:cNvPicPr>
          <p:nvPr/>
        </p:nvPicPr>
        <p:blipFill>
          <a:blip r:embed="rId3"/>
          <a:stretch>
            <a:fillRect/>
          </a:stretch>
        </p:blipFill>
        <p:spPr>
          <a:xfrm>
            <a:off x="6034698" y="4417765"/>
            <a:ext cx="2745489" cy="1098196"/>
          </a:xfrm>
          <a:prstGeom prst="rect">
            <a:avLst/>
          </a:prstGeom>
        </p:spPr>
      </p:pic>
      <p:sp>
        <p:nvSpPr>
          <p:cNvPr id="13" name="テキスト ボックス 12">
            <a:extLst>
              <a:ext uri="{FF2B5EF4-FFF2-40B4-BE49-F238E27FC236}">
                <a16:creationId xmlns:a16="http://schemas.microsoft.com/office/drawing/2014/main" id="{17842B28-3065-4B4A-A813-750D2656980F}"/>
              </a:ext>
            </a:extLst>
          </p:cNvPr>
          <p:cNvSpPr txBox="1"/>
          <p:nvPr/>
        </p:nvSpPr>
        <p:spPr>
          <a:xfrm>
            <a:off x="5868003" y="5590865"/>
            <a:ext cx="3078878" cy="923330"/>
          </a:xfrm>
          <a:prstGeom prst="rect">
            <a:avLst/>
          </a:prstGeom>
          <a:noFill/>
        </p:spPr>
        <p:txBody>
          <a:bodyPr wrap="square" rtlCol="0">
            <a:spAutoFit/>
          </a:bodyPr>
          <a:lstStyle/>
          <a:p>
            <a:r>
              <a:rPr kumimoji="1" lang="en-US" altLang="ja-JP" dirty="0" err="1"/>
              <a:t>demo_data</a:t>
            </a:r>
            <a:r>
              <a:rPr kumimoji="1" lang="en-US" altLang="ja-JP" dirty="0"/>
              <a:t>:</a:t>
            </a:r>
            <a:r>
              <a:rPr kumimoji="1" lang="ja-JP" altLang="en-US" dirty="0"/>
              <a:t>チャットデータ</a:t>
            </a:r>
            <a:endParaRPr kumimoji="1" lang="en-US" altLang="ja-JP" dirty="0"/>
          </a:p>
          <a:p>
            <a:r>
              <a:rPr lang="en-US" altLang="ja-JP" dirty="0" err="1"/>
              <a:t>demo_user</a:t>
            </a:r>
            <a:r>
              <a:rPr lang="en-US" altLang="ja-JP" dirty="0"/>
              <a:t>:</a:t>
            </a:r>
            <a:r>
              <a:rPr lang="ja-JP" altLang="en-US" dirty="0"/>
              <a:t>ユーザ情報</a:t>
            </a:r>
            <a:endParaRPr lang="en-US" altLang="ja-JP" dirty="0"/>
          </a:p>
          <a:p>
            <a:r>
              <a:rPr kumimoji="1" lang="en-US" altLang="ja-JP" dirty="0" err="1"/>
              <a:t>game_data</a:t>
            </a:r>
            <a:r>
              <a:rPr kumimoji="1" lang="en-US" altLang="ja-JP" dirty="0"/>
              <a:t>:</a:t>
            </a:r>
            <a:r>
              <a:rPr kumimoji="1" lang="ja-JP" altLang="en-US" dirty="0"/>
              <a:t>ゲームの勝敗</a:t>
            </a:r>
          </a:p>
        </p:txBody>
      </p:sp>
      <p:sp>
        <p:nvSpPr>
          <p:cNvPr id="18" name="テキスト ボックス 17">
            <a:extLst>
              <a:ext uri="{FF2B5EF4-FFF2-40B4-BE49-F238E27FC236}">
                <a16:creationId xmlns:a16="http://schemas.microsoft.com/office/drawing/2014/main" id="{7E4ED00D-7576-449F-AEA1-B19701C0A611}"/>
              </a:ext>
            </a:extLst>
          </p:cNvPr>
          <p:cNvSpPr txBox="1"/>
          <p:nvPr/>
        </p:nvSpPr>
        <p:spPr>
          <a:xfrm>
            <a:off x="6315764" y="2471928"/>
            <a:ext cx="2646930" cy="646331"/>
          </a:xfrm>
          <a:prstGeom prst="rect">
            <a:avLst/>
          </a:prstGeom>
          <a:noFill/>
        </p:spPr>
        <p:txBody>
          <a:bodyPr wrap="square" rtlCol="0">
            <a:spAutoFit/>
          </a:bodyPr>
          <a:lstStyle/>
          <a:p>
            <a:r>
              <a:rPr kumimoji="1" lang="en-US" altLang="ja-JP" dirty="0"/>
              <a:t>Spring Boot + </a:t>
            </a:r>
            <a:r>
              <a:rPr kumimoji="1" lang="en-US" altLang="ja-JP" dirty="0" err="1"/>
              <a:t>thymeleaf</a:t>
            </a:r>
            <a:endParaRPr kumimoji="1" lang="en-US" altLang="ja-JP" dirty="0"/>
          </a:p>
          <a:p>
            <a:r>
              <a:rPr kumimoji="1" lang="en-US" altLang="ja-JP" dirty="0"/>
              <a:t>JPA</a:t>
            </a:r>
            <a:r>
              <a:rPr lang="ja-JP" altLang="en-US" dirty="0"/>
              <a:t> </a:t>
            </a:r>
            <a:r>
              <a:rPr lang="en-US" altLang="ja-JP" dirty="0"/>
              <a:t>+ Jackson</a:t>
            </a:r>
            <a:endParaRPr kumimoji="1" lang="ja-JP" altLang="en-US" dirty="0"/>
          </a:p>
        </p:txBody>
      </p:sp>
      <p:cxnSp>
        <p:nvCxnSpPr>
          <p:cNvPr id="24" name="直線矢印コネクタ 23">
            <a:extLst>
              <a:ext uri="{FF2B5EF4-FFF2-40B4-BE49-F238E27FC236}">
                <a16:creationId xmlns:a16="http://schemas.microsoft.com/office/drawing/2014/main" id="{13D91653-1CEA-49FB-A03E-9AC63E7EE163}"/>
              </a:ext>
            </a:extLst>
          </p:cNvPr>
          <p:cNvCxnSpPr>
            <a:cxnSpLocks/>
            <a:stCxn id="11" idx="1"/>
          </p:cNvCxnSpPr>
          <p:nvPr/>
        </p:nvCxnSpPr>
        <p:spPr>
          <a:xfrm flipV="1">
            <a:off x="6178714" y="2701524"/>
            <a:ext cx="131832" cy="11390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AB199A8-7497-4B92-8E44-B21643F253F2}"/>
              </a:ext>
            </a:extLst>
          </p:cNvPr>
          <p:cNvSpPr txBox="1"/>
          <p:nvPr/>
        </p:nvSpPr>
        <p:spPr>
          <a:xfrm>
            <a:off x="155289" y="4771319"/>
            <a:ext cx="1519238" cy="369332"/>
          </a:xfrm>
          <a:prstGeom prst="rect">
            <a:avLst/>
          </a:prstGeom>
          <a:noFill/>
        </p:spPr>
        <p:txBody>
          <a:bodyPr wrap="square" rtlCol="0">
            <a:spAutoFit/>
          </a:bodyPr>
          <a:lstStyle/>
          <a:p>
            <a:r>
              <a:rPr kumimoji="1" lang="ja-JP" altLang="en-US" dirty="0"/>
              <a:t>クライアント </a:t>
            </a:r>
            <a:r>
              <a:rPr kumimoji="1" lang="en-US" altLang="ja-JP" dirty="0"/>
              <a:t>C</a:t>
            </a:r>
            <a:endParaRPr kumimoji="1" lang="ja-JP" altLang="en-US" dirty="0"/>
          </a:p>
        </p:txBody>
      </p:sp>
      <p:sp>
        <p:nvSpPr>
          <p:cNvPr id="27" name="テキスト ボックス 26">
            <a:extLst>
              <a:ext uri="{FF2B5EF4-FFF2-40B4-BE49-F238E27FC236}">
                <a16:creationId xmlns:a16="http://schemas.microsoft.com/office/drawing/2014/main" id="{315789DD-7A0D-4299-872D-81397D4D1A9B}"/>
              </a:ext>
            </a:extLst>
          </p:cNvPr>
          <p:cNvSpPr txBox="1"/>
          <p:nvPr/>
        </p:nvSpPr>
        <p:spPr>
          <a:xfrm>
            <a:off x="4793916" y="2313093"/>
            <a:ext cx="1519239" cy="1200329"/>
          </a:xfrm>
          <a:prstGeom prst="rect">
            <a:avLst/>
          </a:prstGeom>
          <a:noFill/>
        </p:spPr>
        <p:txBody>
          <a:bodyPr wrap="square" rtlCol="0">
            <a:spAutoFit/>
          </a:bodyPr>
          <a:lstStyle/>
          <a:p>
            <a:r>
              <a:rPr kumimoji="1" lang="en-US" altLang="ja-JP" dirty="0"/>
              <a:t>REST API</a:t>
            </a:r>
          </a:p>
          <a:p>
            <a:r>
              <a:rPr lang="en-US" altLang="ja-JP" dirty="0"/>
              <a:t> </a:t>
            </a:r>
            <a:r>
              <a:rPr lang="en-US" altLang="ja-JP" dirty="0" err="1"/>
              <a:t>api</a:t>
            </a:r>
            <a:r>
              <a:rPr lang="en-US" altLang="ja-JP" dirty="0"/>
              <a:t>/users</a:t>
            </a:r>
          </a:p>
          <a:p>
            <a:r>
              <a:rPr lang="en-US" altLang="ja-JP" dirty="0"/>
              <a:t> </a:t>
            </a:r>
            <a:r>
              <a:rPr lang="en-US" altLang="ja-JP" dirty="0" err="1"/>
              <a:t>api</a:t>
            </a:r>
            <a:r>
              <a:rPr lang="en-US" altLang="ja-JP" dirty="0"/>
              <a:t>/chatlog</a:t>
            </a:r>
          </a:p>
          <a:p>
            <a:r>
              <a:rPr lang="en-US" altLang="ja-JP" dirty="0" err="1"/>
              <a:t>api</a:t>
            </a:r>
            <a:r>
              <a:rPr lang="en-US" altLang="ja-JP" dirty="0"/>
              <a:t>/</a:t>
            </a:r>
            <a:r>
              <a:rPr lang="en-US" altLang="ja-JP" dirty="0" err="1"/>
              <a:t>gamedata</a:t>
            </a:r>
            <a:endParaRPr kumimoji="1" lang="ja-JP" altLang="en-US" dirty="0"/>
          </a:p>
        </p:txBody>
      </p:sp>
      <p:cxnSp>
        <p:nvCxnSpPr>
          <p:cNvPr id="28" name="直線矢印コネクタ 27">
            <a:extLst>
              <a:ext uri="{FF2B5EF4-FFF2-40B4-BE49-F238E27FC236}">
                <a16:creationId xmlns:a16="http://schemas.microsoft.com/office/drawing/2014/main" id="{731D26E6-C70D-4692-92E6-C181D9F3AF52}"/>
              </a:ext>
            </a:extLst>
          </p:cNvPr>
          <p:cNvCxnSpPr>
            <a:stCxn id="26" idx="3"/>
            <a:endCxn id="27" idx="1"/>
          </p:cNvCxnSpPr>
          <p:nvPr/>
        </p:nvCxnSpPr>
        <p:spPr>
          <a:xfrm flipV="1">
            <a:off x="1674527" y="2913258"/>
            <a:ext cx="3119389" cy="2042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14942667-6F2E-46B7-B0DB-A14DB99BBD96}"/>
              </a:ext>
            </a:extLst>
          </p:cNvPr>
          <p:cNvPicPr>
            <a:picLocks noChangeAspect="1"/>
          </p:cNvPicPr>
          <p:nvPr/>
        </p:nvPicPr>
        <p:blipFill>
          <a:blip r:embed="rId4"/>
          <a:stretch>
            <a:fillRect/>
          </a:stretch>
        </p:blipFill>
        <p:spPr>
          <a:xfrm>
            <a:off x="766693" y="5072288"/>
            <a:ext cx="2014563" cy="1569397"/>
          </a:xfrm>
          <a:prstGeom prst="rect">
            <a:avLst/>
          </a:prstGeom>
        </p:spPr>
      </p:pic>
      <p:pic>
        <p:nvPicPr>
          <p:cNvPr id="1040" name="Picture 16" descr="ãspring boot thymeleafãã®ç»åæ¤ç´¢çµæ">
            <a:extLst>
              <a:ext uri="{FF2B5EF4-FFF2-40B4-BE49-F238E27FC236}">
                <a16:creationId xmlns:a16="http://schemas.microsoft.com/office/drawing/2014/main" id="{DFDE9B7E-293B-4DFB-8D3A-02219D0AF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847" y="1844182"/>
            <a:ext cx="1812141" cy="517755"/>
          </a:xfrm>
          <a:prstGeom prst="rect">
            <a:avLst/>
          </a:prstGeom>
          <a:noFill/>
          <a:extLst>
            <a:ext uri="{909E8E84-426E-40DD-AFC4-6F175D3DCCD1}">
              <a14:hiddenFill xmlns:a14="http://schemas.microsoft.com/office/drawing/2010/main">
                <a:solidFill>
                  <a:srgbClr val="FFFFFF"/>
                </a:solidFill>
              </a14:hiddenFill>
            </a:ext>
          </a:extLst>
        </p:spPr>
      </p:pic>
      <p:sp>
        <p:nvSpPr>
          <p:cNvPr id="11" name="円柱 10">
            <a:extLst>
              <a:ext uri="{FF2B5EF4-FFF2-40B4-BE49-F238E27FC236}">
                <a16:creationId xmlns:a16="http://schemas.microsoft.com/office/drawing/2014/main" id="{F44BA132-C673-4E12-A22D-3C5AB557B6AC}"/>
              </a:ext>
            </a:extLst>
          </p:cNvPr>
          <p:cNvSpPr/>
          <p:nvPr/>
        </p:nvSpPr>
        <p:spPr>
          <a:xfrm>
            <a:off x="5458634" y="3840568"/>
            <a:ext cx="1440160" cy="7857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PostgreSQL</a:t>
            </a:r>
            <a:endParaRPr kumimoji="1" lang="ja-JP" altLang="en-US" dirty="0"/>
          </a:p>
        </p:txBody>
      </p:sp>
      <p:pic>
        <p:nvPicPr>
          <p:cNvPr id="1026" name="図 1025">
            <a:extLst>
              <a:ext uri="{FF2B5EF4-FFF2-40B4-BE49-F238E27FC236}">
                <a16:creationId xmlns:a16="http://schemas.microsoft.com/office/drawing/2014/main" id="{64D25E1D-8365-4820-AF93-AE1E4449F70F}"/>
              </a:ext>
            </a:extLst>
          </p:cNvPr>
          <p:cNvPicPr>
            <a:picLocks noChangeAspect="1"/>
          </p:cNvPicPr>
          <p:nvPr/>
        </p:nvPicPr>
        <p:blipFill>
          <a:blip r:embed="rId6"/>
          <a:stretch>
            <a:fillRect/>
          </a:stretch>
        </p:blipFill>
        <p:spPr>
          <a:xfrm>
            <a:off x="383306" y="1112222"/>
            <a:ext cx="1698750" cy="1258180"/>
          </a:xfrm>
          <a:prstGeom prst="rect">
            <a:avLst/>
          </a:prstGeom>
        </p:spPr>
      </p:pic>
      <p:pic>
        <p:nvPicPr>
          <p:cNvPr id="4" name="図 3">
            <a:extLst>
              <a:ext uri="{FF2B5EF4-FFF2-40B4-BE49-F238E27FC236}">
                <a16:creationId xmlns:a16="http://schemas.microsoft.com/office/drawing/2014/main" id="{468EC06D-0846-4A50-83B5-A247D9556DC3}"/>
              </a:ext>
            </a:extLst>
          </p:cNvPr>
          <p:cNvPicPr>
            <a:picLocks noChangeAspect="1"/>
          </p:cNvPicPr>
          <p:nvPr/>
        </p:nvPicPr>
        <p:blipFill>
          <a:blip r:embed="rId7"/>
          <a:stretch>
            <a:fillRect/>
          </a:stretch>
        </p:blipFill>
        <p:spPr>
          <a:xfrm>
            <a:off x="185238" y="1052736"/>
            <a:ext cx="378968" cy="187702"/>
          </a:xfrm>
          <a:prstGeom prst="rect">
            <a:avLst/>
          </a:prstGeom>
        </p:spPr>
      </p:pic>
      <p:pic>
        <p:nvPicPr>
          <p:cNvPr id="37" name="図 36">
            <a:extLst>
              <a:ext uri="{FF2B5EF4-FFF2-40B4-BE49-F238E27FC236}">
                <a16:creationId xmlns:a16="http://schemas.microsoft.com/office/drawing/2014/main" id="{1E222197-F445-4B3A-9AFC-147866FF453B}"/>
              </a:ext>
            </a:extLst>
          </p:cNvPr>
          <p:cNvPicPr>
            <a:picLocks noChangeAspect="1"/>
          </p:cNvPicPr>
          <p:nvPr/>
        </p:nvPicPr>
        <p:blipFill>
          <a:blip r:embed="rId6"/>
          <a:stretch>
            <a:fillRect/>
          </a:stretch>
        </p:blipFill>
        <p:spPr>
          <a:xfrm>
            <a:off x="314355" y="2958025"/>
            <a:ext cx="1698750" cy="1258180"/>
          </a:xfrm>
          <a:prstGeom prst="rect">
            <a:avLst/>
          </a:prstGeom>
        </p:spPr>
      </p:pic>
      <p:pic>
        <p:nvPicPr>
          <p:cNvPr id="38" name="図 37">
            <a:extLst>
              <a:ext uri="{FF2B5EF4-FFF2-40B4-BE49-F238E27FC236}">
                <a16:creationId xmlns:a16="http://schemas.microsoft.com/office/drawing/2014/main" id="{04EDE5C2-171F-4407-97D9-ACD4829FDB99}"/>
              </a:ext>
            </a:extLst>
          </p:cNvPr>
          <p:cNvPicPr>
            <a:picLocks noChangeAspect="1"/>
          </p:cNvPicPr>
          <p:nvPr/>
        </p:nvPicPr>
        <p:blipFill>
          <a:blip r:embed="rId7"/>
          <a:stretch>
            <a:fillRect/>
          </a:stretch>
        </p:blipFill>
        <p:spPr>
          <a:xfrm>
            <a:off x="116287" y="2898539"/>
            <a:ext cx="378968" cy="187702"/>
          </a:xfrm>
          <a:prstGeom prst="rect">
            <a:avLst/>
          </a:prstGeom>
        </p:spPr>
      </p:pic>
      <p:cxnSp>
        <p:nvCxnSpPr>
          <p:cNvPr id="1028" name="直線矢印コネクタ 1027">
            <a:extLst>
              <a:ext uri="{FF2B5EF4-FFF2-40B4-BE49-F238E27FC236}">
                <a16:creationId xmlns:a16="http://schemas.microsoft.com/office/drawing/2014/main" id="{B8BE045A-4CAA-46FB-8D69-78D7CDA9C09D}"/>
              </a:ext>
            </a:extLst>
          </p:cNvPr>
          <p:cNvCxnSpPr>
            <a:cxnSpLocks/>
            <a:stCxn id="37" idx="3"/>
            <a:endCxn id="9" idx="2"/>
          </p:cNvCxnSpPr>
          <p:nvPr/>
        </p:nvCxnSpPr>
        <p:spPr>
          <a:xfrm flipV="1">
            <a:off x="2013105" y="1883843"/>
            <a:ext cx="3173733" cy="170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9" name="テキスト ボックス 1028">
            <a:extLst>
              <a:ext uri="{FF2B5EF4-FFF2-40B4-BE49-F238E27FC236}">
                <a16:creationId xmlns:a16="http://schemas.microsoft.com/office/drawing/2014/main" id="{7D8F332A-A7BD-495A-894C-5B5F014A60DA}"/>
              </a:ext>
            </a:extLst>
          </p:cNvPr>
          <p:cNvSpPr txBox="1"/>
          <p:nvPr/>
        </p:nvSpPr>
        <p:spPr>
          <a:xfrm>
            <a:off x="2398410" y="1340460"/>
            <a:ext cx="2441338" cy="800219"/>
          </a:xfrm>
          <a:prstGeom prst="rect">
            <a:avLst/>
          </a:prstGeom>
          <a:noFill/>
        </p:spPr>
        <p:txBody>
          <a:bodyPr wrap="square" rtlCol="0">
            <a:spAutoFit/>
          </a:bodyPr>
          <a:lstStyle/>
          <a:p>
            <a:r>
              <a:rPr kumimoji="1" lang="ja-JP" altLang="en-US" sz="1400" dirty="0"/>
              <a:t>ログイン時にリアルタイム通信用の</a:t>
            </a:r>
            <a:r>
              <a:rPr kumimoji="1" lang="en-US" altLang="ja-JP" sz="1400" dirty="0"/>
              <a:t>WebSocket</a:t>
            </a:r>
            <a:r>
              <a:rPr kumimoji="1" lang="ja-JP" altLang="en-US" sz="1400" dirty="0"/>
              <a:t>をオープン</a:t>
            </a:r>
            <a:endParaRPr kumimoji="1" lang="en-US" altLang="ja-JP" sz="1400" dirty="0"/>
          </a:p>
          <a:p>
            <a:r>
              <a:rPr lang="en-US" altLang="ja-JP" dirty="0"/>
              <a:t>/</a:t>
            </a:r>
            <a:r>
              <a:rPr lang="en-US" altLang="ja-JP" dirty="0" err="1"/>
              <a:t>websocket</a:t>
            </a:r>
            <a:r>
              <a:rPr lang="en-US" altLang="ja-JP" dirty="0"/>
              <a:t>/game</a:t>
            </a:r>
            <a:endParaRPr kumimoji="1" lang="ja-JP" altLang="en-US" sz="1400" dirty="0"/>
          </a:p>
        </p:txBody>
      </p:sp>
      <p:cxnSp>
        <p:nvCxnSpPr>
          <p:cNvPr id="44" name="直線矢印コネクタ 43">
            <a:extLst>
              <a:ext uri="{FF2B5EF4-FFF2-40B4-BE49-F238E27FC236}">
                <a16:creationId xmlns:a16="http://schemas.microsoft.com/office/drawing/2014/main" id="{B4CA6621-0D85-4403-92C2-5AB7E75E08FA}"/>
              </a:ext>
            </a:extLst>
          </p:cNvPr>
          <p:cNvCxnSpPr>
            <a:cxnSpLocks/>
            <a:stCxn id="1026" idx="3"/>
            <a:endCxn id="9" idx="2"/>
          </p:cNvCxnSpPr>
          <p:nvPr/>
        </p:nvCxnSpPr>
        <p:spPr>
          <a:xfrm>
            <a:off x="2082056" y="1741312"/>
            <a:ext cx="3104782" cy="142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32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571BEA-5039-49D6-BABF-2ABED2D9B93F}"/>
              </a:ext>
            </a:extLst>
          </p:cNvPr>
          <p:cNvSpPr>
            <a:spLocks noGrp="1"/>
          </p:cNvSpPr>
          <p:nvPr>
            <p:ph type="title"/>
          </p:nvPr>
        </p:nvSpPr>
        <p:spPr>
          <a:xfrm>
            <a:off x="457200" y="274638"/>
            <a:ext cx="8229600" cy="562074"/>
          </a:xfrm>
        </p:spPr>
        <p:txBody>
          <a:bodyPr>
            <a:normAutofit/>
          </a:bodyPr>
          <a:lstStyle/>
          <a:p>
            <a:pPr algn="l"/>
            <a:r>
              <a:rPr kumimoji="1" lang="ja-JP" altLang="en-US" sz="2800" dirty="0"/>
              <a:t>今回実装した機能</a:t>
            </a:r>
          </a:p>
        </p:txBody>
      </p:sp>
      <p:sp>
        <p:nvSpPr>
          <p:cNvPr id="3" name="コンテンツ プレースホルダー 2">
            <a:extLst>
              <a:ext uri="{FF2B5EF4-FFF2-40B4-BE49-F238E27FC236}">
                <a16:creationId xmlns:a16="http://schemas.microsoft.com/office/drawing/2014/main" id="{FB3D8BF9-748A-4516-A040-9314A293C708}"/>
              </a:ext>
            </a:extLst>
          </p:cNvPr>
          <p:cNvSpPr>
            <a:spLocks noGrp="1"/>
          </p:cNvSpPr>
          <p:nvPr>
            <p:ph idx="1"/>
          </p:nvPr>
        </p:nvSpPr>
        <p:spPr>
          <a:xfrm>
            <a:off x="323528" y="852659"/>
            <a:ext cx="8229600" cy="4525963"/>
          </a:xfrm>
        </p:spPr>
        <p:txBody>
          <a:bodyPr>
            <a:normAutofit fontScale="47500" lnSpcReduction="20000"/>
          </a:bodyPr>
          <a:lstStyle/>
          <a:p>
            <a:r>
              <a:rPr kumimoji="1" lang="ja-JP" altLang="en-US" sz="2500" dirty="0"/>
              <a:t>ログイン認証</a:t>
            </a:r>
            <a:endParaRPr kumimoji="1" lang="en-US" altLang="ja-JP" sz="2500" dirty="0"/>
          </a:p>
          <a:p>
            <a:pPr marL="0" indent="0">
              <a:buNone/>
            </a:pPr>
            <a:r>
              <a:rPr kumimoji="1" lang="ja-JP" altLang="en-US" sz="2500" dirty="0"/>
              <a:t>　　</a:t>
            </a:r>
            <a:r>
              <a:rPr kumimoji="1" lang="en-US" altLang="ja-JP" sz="2500" dirty="0"/>
              <a:t>PostgreSQL</a:t>
            </a:r>
            <a:r>
              <a:rPr kumimoji="1" lang="ja-JP" altLang="en-US" sz="2500" dirty="0"/>
              <a:t>に格納されたユーザ情報を使用し、ログインの認証を行う</a:t>
            </a:r>
            <a:br>
              <a:rPr kumimoji="1" lang="en-US" altLang="ja-JP" sz="2500" dirty="0"/>
            </a:br>
            <a:endParaRPr kumimoji="1" lang="en-US" altLang="ja-JP" sz="2500" dirty="0"/>
          </a:p>
          <a:p>
            <a:r>
              <a:rPr lang="ja-JP" altLang="en-US" sz="2500" dirty="0"/>
              <a:t>ログインユーザ一覧の表示</a:t>
            </a:r>
            <a:br>
              <a:rPr lang="en-US" altLang="ja-JP" sz="2500" dirty="0"/>
            </a:br>
            <a:r>
              <a:rPr lang="ja-JP" altLang="en-US" sz="2500" dirty="0"/>
              <a:t>当初、セッションの管理は</a:t>
            </a:r>
            <a:r>
              <a:rPr lang="en-US" altLang="ja-JP" sz="2500" dirty="0"/>
              <a:t>PostgreSQL</a:t>
            </a:r>
            <a:r>
              <a:rPr lang="ja-JP" altLang="en-US" sz="2500" dirty="0"/>
              <a:t>を使っていたが、リアルタイム性を高めるため、</a:t>
            </a:r>
            <a:r>
              <a:rPr lang="en-US" altLang="ja-JP" sz="2500" dirty="0"/>
              <a:t>WebSocket</a:t>
            </a:r>
            <a:r>
              <a:rPr lang="ja-JP" altLang="en-US" sz="2500" dirty="0"/>
              <a:t>を使った方法に変更。</a:t>
            </a:r>
            <a:br>
              <a:rPr lang="en-US" altLang="ja-JP" sz="2500" dirty="0"/>
            </a:br>
            <a:r>
              <a:rPr lang="ja-JP" altLang="en-US" sz="2500" dirty="0"/>
              <a:t>これにより、リアルタイムにログインユーザのステータスを取得・更新できるようになっている</a:t>
            </a:r>
            <a:endParaRPr lang="en-US" altLang="ja-JP" sz="2500" dirty="0"/>
          </a:p>
          <a:p>
            <a:pPr marL="0" indent="0">
              <a:buNone/>
            </a:pPr>
            <a:r>
              <a:rPr lang="ja-JP" altLang="en-US" sz="2500" dirty="0"/>
              <a:t>　　</a:t>
            </a:r>
            <a:endParaRPr kumimoji="1" lang="en-US" altLang="ja-JP" sz="2500" dirty="0"/>
          </a:p>
          <a:p>
            <a:r>
              <a:rPr lang="ja-JP" altLang="en-US" sz="2500" dirty="0"/>
              <a:t>ユーザ管理</a:t>
            </a:r>
            <a:endParaRPr lang="en-US" altLang="ja-JP" sz="2500" dirty="0"/>
          </a:p>
          <a:p>
            <a:pPr marL="0" indent="0">
              <a:buNone/>
            </a:pPr>
            <a:r>
              <a:rPr lang="ja-JP" altLang="en-US" sz="2500" dirty="0"/>
              <a:t>　　ユーザの登録、更新、削除を行う</a:t>
            </a:r>
            <a:br>
              <a:rPr lang="en-US" altLang="ja-JP" sz="2500" dirty="0"/>
            </a:br>
            <a:endParaRPr lang="en-US" altLang="ja-JP" sz="2500" dirty="0"/>
          </a:p>
          <a:p>
            <a:r>
              <a:rPr kumimoji="1" lang="ja-JP" altLang="en-US" sz="2500" dirty="0"/>
              <a:t>チャット</a:t>
            </a:r>
            <a:br>
              <a:rPr kumimoji="1" lang="en-US" altLang="ja-JP" sz="2500" dirty="0"/>
            </a:br>
            <a:r>
              <a:rPr kumimoji="1" lang="en-US" altLang="ja-JP" sz="2500" dirty="0"/>
              <a:t>WebSocket</a:t>
            </a:r>
            <a:r>
              <a:rPr kumimoji="1" lang="ja-JP" altLang="en-US" sz="2500" dirty="0"/>
              <a:t>を使ったサンプルのため機能はシンプル</a:t>
            </a:r>
            <a:br>
              <a:rPr kumimoji="1" lang="en-US" altLang="ja-JP" sz="2500" dirty="0"/>
            </a:br>
            <a:r>
              <a:rPr kumimoji="1" lang="ja-JP" altLang="en-US" sz="2500" dirty="0"/>
              <a:t>ただし、チャットの内容を逐次</a:t>
            </a:r>
            <a:r>
              <a:rPr kumimoji="1" lang="en-US" altLang="ja-JP" sz="2500" dirty="0"/>
              <a:t>DB</a:t>
            </a:r>
            <a:r>
              <a:rPr kumimoji="1" lang="ja-JP" altLang="en-US" sz="2500" dirty="0" err="1"/>
              <a:t>に保</a:t>
            </a:r>
            <a:r>
              <a:rPr kumimoji="1" lang="ja-JP" altLang="en-US" sz="2500" dirty="0"/>
              <a:t>存するようにしており、</a:t>
            </a:r>
            <a:r>
              <a:rPr kumimoji="1" lang="en-US" altLang="ja-JP" sz="2500" dirty="0"/>
              <a:t>REST API</a:t>
            </a:r>
            <a:r>
              <a:rPr kumimoji="1" lang="ja-JP" altLang="en-US" sz="2500" dirty="0"/>
              <a:t>を使って、チャットのデータを取得することが可能</a:t>
            </a:r>
            <a:br>
              <a:rPr kumimoji="1" lang="en-US" altLang="ja-JP" sz="2500" dirty="0"/>
            </a:br>
            <a:endParaRPr kumimoji="1" lang="en-US" altLang="ja-JP" sz="2500" dirty="0"/>
          </a:p>
          <a:p>
            <a:r>
              <a:rPr kumimoji="1" lang="ja-JP" altLang="en-US" sz="2500" dirty="0"/>
              <a:t>ゲーム対戦</a:t>
            </a:r>
            <a:br>
              <a:rPr kumimoji="1" lang="en-US" altLang="ja-JP" sz="2500" dirty="0"/>
            </a:br>
            <a:r>
              <a:rPr kumimoji="1" lang="en-US" altLang="ja-JP" sz="2500" dirty="0"/>
              <a:t>WebSocket</a:t>
            </a:r>
            <a:r>
              <a:rPr lang="ja-JP" altLang="en-US" sz="2500" dirty="0"/>
              <a:t>を使ったリアルタイム対戦</a:t>
            </a:r>
            <a:r>
              <a:rPr lang="en-US" altLang="ja-JP" sz="2500" dirty="0"/>
              <a:t>(</a:t>
            </a:r>
            <a:r>
              <a:rPr lang="ja-JP" altLang="en-US" sz="2500" dirty="0"/>
              <a:t>今回はターン制</a:t>
            </a:r>
            <a:r>
              <a:rPr lang="en-US" altLang="ja-JP" sz="2500" dirty="0"/>
              <a:t>)</a:t>
            </a:r>
            <a:r>
              <a:rPr lang="ja-JP" altLang="en-US" sz="2500" dirty="0"/>
              <a:t>を実装</a:t>
            </a:r>
            <a:br>
              <a:rPr lang="en-US" altLang="ja-JP" sz="2500" dirty="0"/>
            </a:br>
            <a:r>
              <a:rPr lang="ja-JP" altLang="en-US" sz="2500" dirty="0"/>
              <a:t>対戦相手のマッチングから対戦結果の保存まで一通りの機能を実装した。</a:t>
            </a:r>
            <a:br>
              <a:rPr lang="en-US" altLang="ja-JP" sz="2500" dirty="0"/>
            </a:br>
            <a:r>
              <a:rPr lang="en-US" altLang="ja-JP" sz="2500" dirty="0"/>
              <a:t>(</a:t>
            </a:r>
            <a:r>
              <a:rPr lang="ja-JP" altLang="en-US" sz="2500" dirty="0"/>
              <a:t>マッチングから対戦終了までのプロトコルを設計・実装　通信データは</a:t>
            </a:r>
            <a:r>
              <a:rPr lang="en-US" altLang="ja-JP" sz="2500" dirty="0"/>
              <a:t>JSON</a:t>
            </a:r>
            <a:r>
              <a:rPr lang="ja-JP" altLang="en-US" sz="2500" dirty="0"/>
              <a:t>形式</a:t>
            </a:r>
            <a:r>
              <a:rPr lang="en-US" altLang="ja-JP" sz="2500" dirty="0"/>
              <a:t>)</a:t>
            </a:r>
            <a:br>
              <a:rPr lang="en-US" altLang="ja-JP" sz="2500" dirty="0"/>
            </a:br>
            <a:r>
              <a:rPr lang="ja-JP" altLang="en-US" sz="2500" dirty="0"/>
              <a:t>対戦コンテンツはサーバ側は非依存で作られているので、コンテンツを変更することで違う対戦サーバを作ることができる</a:t>
            </a:r>
            <a:br>
              <a:rPr lang="en-US" altLang="ja-JP" sz="2500" dirty="0"/>
            </a:br>
            <a:endParaRPr kumimoji="1" lang="en-US" altLang="ja-JP" sz="2500" dirty="0"/>
          </a:p>
          <a:p>
            <a:r>
              <a:rPr kumimoji="1" lang="en-US" altLang="ja-JP" sz="2500" dirty="0"/>
              <a:t>REST API</a:t>
            </a:r>
            <a:br>
              <a:rPr kumimoji="1" lang="en-US" altLang="ja-JP" sz="2500" dirty="0"/>
            </a:br>
            <a:r>
              <a:rPr kumimoji="1" lang="ja-JP" altLang="en-US" sz="2500" dirty="0"/>
              <a:t>ユーザ情報、チャットデータ、対戦データは</a:t>
            </a:r>
            <a:r>
              <a:rPr kumimoji="1" lang="en-US" altLang="ja-JP" sz="2500" dirty="0"/>
              <a:t>REST API</a:t>
            </a:r>
            <a:r>
              <a:rPr kumimoji="1" lang="ja-JP" altLang="en-US" sz="2500" dirty="0"/>
              <a:t>で取得可能</a:t>
            </a:r>
            <a:br>
              <a:rPr lang="en-US" altLang="ja-JP" sz="2500" dirty="0"/>
            </a:br>
            <a:r>
              <a:rPr lang="ja-JP" altLang="en-US" sz="2500" dirty="0"/>
              <a:t>ユーザ情報については、</a:t>
            </a:r>
            <a:r>
              <a:rPr lang="en-US" altLang="ja-JP" sz="2500" dirty="0"/>
              <a:t>API</a:t>
            </a:r>
            <a:r>
              <a:rPr lang="ja-JP" altLang="en-US" sz="2500" dirty="0"/>
              <a:t>で登録、更新、削除も可能</a:t>
            </a:r>
            <a:endParaRPr kumimoji="1" lang="en-US" altLang="ja-JP" sz="2500" dirty="0"/>
          </a:p>
          <a:p>
            <a:endParaRPr kumimoji="1" lang="ja-JP" altLang="en-US" sz="2000" dirty="0"/>
          </a:p>
        </p:txBody>
      </p:sp>
    </p:spTree>
    <p:extLst>
      <p:ext uri="{BB962C8B-B14F-4D97-AF65-F5344CB8AC3E}">
        <p14:creationId xmlns:p14="http://schemas.microsoft.com/office/powerpoint/2010/main" val="41612602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68</Words>
  <Application>Microsoft Office PowerPoint</Application>
  <PresentationFormat>画面に合わせる (4:3)</PresentationFormat>
  <Paragraphs>27</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ＭＳ Ｐゴシック</vt:lpstr>
      <vt:lpstr>Arial</vt:lpstr>
      <vt:lpstr>Calibri</vt:lpstr>
      <vt:lpstr>Office テーマ</vt:lpstr>
      <vt:lpstr>ゲーム対戦WebService　システム構成</vt:lpstr>
      <vt:lpstr>今回実装した機能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構成</dc:title>
  <dc:creator>庄司 吉徳</dc:creator>
  <cp:lastModifiedBy>庄司 吉徳</cp:lastModifiedBy>
  <cp:revision>43</cp:revision>
  <dcterms:created xsi:type="dcterms:W3CDTF">2018-05-11T05:11:58Z</dcterms:created>
  <dcterms:modified xsi:type="dcterms:W3CDTF">2018-05-11T06:15:49Z</dcterms:modified>
</cp:coreProperties>
</file>