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80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5" r:id="rId23"/>
    <p:sldId id="276" r:id="rId24"/>
    <p:sldId id="278" r:id="rId25"/>
    <p:sldId id="274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A744-FA9A-45BF-950B-26E560F14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1026-6B93-463B-8531-7DDA5FC7C6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2185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中索引、锁的基本概念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索引下推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在索引遍历过程中，对索引中包含的字段先做判断，直接过滤掉不满足条件的记录，减少回表次数</a:t>
            </a:r>
            <a:endParaRPr lang="en-US" altLang="zh-CN" dirty="0"/>
          </a:p>
          <a:p>
            <a:r>
              <a:rPr lang="en-US" altLang="zh-CN" dirty="0"/>
              <a:t>MySQL5.6</a:t>
            </a:r>
            <a:r>
              <a:rPr lang="zh-CN" altLang="en-US" dirty="0"/>
              <a:t>时加入的功能</a:t>
            </a:r>
            <a:endParaRPr lang="en-US" altLang="zh-CN" dirty="0"/>
          </a:p>
          <a:p>
            <a:r>
              <a:rPr lang="zh-CN" altLang="en-US" dirty="0"/>
              <a:t>上面说到最左前缀可以用于在索引中定位记录，但是在</a:t>
            </a:r>
            <a:r>
              <a:rPr lang="en-US" altLang="zh-CN" dirty="0"/>
              <a:t>5.6</a:t>
            </a:r>
            <a:r>
              <a:rPr lang="zh-CN" altLang="en-US" dirty="0"/>
              <a:t>之前，没有索引下推功能，只能回表。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看一个案例：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Primary key(‘a’, ‘b’)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key ‘c’(‘c’), key ‘ca’(‘c’, ’a’), key ‘</a:t>
            </a:r>
            <a:r>
              <a:rPr lang="en-US" altLang="zh-CN" dirty="0" err="1"/>
              <a:t>cb</a:t>
            </a:r>
            <a:r>
              <a:rPr lang="en-US" altLang="zh-CN" dirty="0"/>
              <a:t>’(‘c’, ‘b’)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* from geek where c=N order by a limit 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* from geek where c=N order by b limit 1;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普通索引和唯一索引：选谁？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查询过程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id from T where k = 5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对于普通索引，查找到第一个记录后，需要查找下一个，直到不满足</a:t>
            </a:r>
            <a:r>
              <a:rPr lang="en-US" altLang="zh-CN" dirty="0"/>
              <a:t>k=5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对于唯一索引，查找到第一个记录后，就会停止检索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但是，</a:t>
            </a:r>
            <a:r>
              <a:rPr lang="en-US" altLang="zh-CN" dirty="0" err="1"/>
              <a:t>InnoDB</a:t>
            </a:r>
            <a:r>
              <a:rPr lang="zh-CN" altLang="en-US" dirty="0"/>
              <a:t>是以数据页为单位读写的，因此，对于普通索引的查找无非是多几个内存内指针寻址和计算；对于数据刚好跨数据的情况概率并不大</a:t>
            </a:r>
            <a:r>
              <a:rPr lang="en-US" altLang="zh-CN" dirty="0"/>
              <a:t>(1200</a:t>
            </a:r>
            <a:r>
              <a:rPr lang="zh-CN" altLang="en-US" dirty="0"/>
              <a:t>叉</a:t>
            </a:r>
            <a:r>
              <a:rPr lang="en-US" altLang="zh-CN" dirty="0"/>
              <a:t>)</a:t>
            </a:r>
            <a:r>
              <a:rPr lang="zh-CN" altLang="en-US" dirty="0"/>
              <a:t>，所以两种查找性能差异忽略不计。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普通索引和唯一索引：选谁？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插入过程</a:t>
            </a:r>
            <a:r>
              <a:rPr lang="en-US" altLang="zh-CN" dirty="0"/>
              <a:t>-</a:t>
            </a:r>
            <a:r>
              <a:rPr lang="zh-CN" altLang="en-US" dirty="0"/>
              <a:t>前提：业务代码已经保证不会写入重复数据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Change buffer</a:t>
            </a:r>
            <a:r>
              <a:rPr lang="zh-CN" altLang="en-US" dirty="0"/>
              <a:t>，持久化数据</a:t>
            </a:r>
            <a:endParaRPr lang="en-US" altLang="zh-CN" dirty="0"/>
          </a:p>
          <a:p>
            <a:r>
              <a:rPr lang="zh-CN" altLang="en-US" dirty="0"/>
              <a:t>第一种情况是，这个记录要更新的目标页在内存中</a:t>
            </a:r>
            <a:endParaRPr lang="zh-CN" altLang="en-US" dirty="0"/>
          </a:p>
          <a:p>
            <a:pPr lvl="1"/>
            <a:r>
              <a:rPr lang="zh-CN" altLang="en-US" dirty="0"/>
              <a:t>对于唯一索引来说，找到 </a:t>
            </a:r>
            <a:r>
              <a:rPr lang="en-US" altLang="zh-CN" dirty="0"/>
              <a:t>3 </a:t>
            </a:r>
            <a:r>
              <a:rPr lang="zh-CN" altLang="en-US" dirty="0"/>
              <a:t>和 </a:t>
            </a:r>
            <a:r>
              <a:rPr lang="en-US" altLang="zh-CN" dirty="0"/>
              <a:t>5 </a:t>
            </a:r>
            <a:r>
              <a:rPr lang="zh-CN" altLang="en-US" dirty="0"/>
              <a:t>之间的位置，判断到没有冲突，插入这个值，语句执行结束；</a:t>
            </a:r>
            <a:endParaRPr lang="zh-CN" altLang="en-US" dirty="0"/>
          </a:p>
          <a:p>
            <a:pPr lvl="1"/>
            <a:r>
              <a:rPr lang="zh-CN" altLang="en-US" dirty="0"/>
              <a:t>对于普通索引来说，找到 </a:t>
            </a:r>
            <a:r>
              <a:rPr lang="en-US" altLang="zh-CN" dirty="0"/>
              <a:t>3 </a:t>
            </a:r>
            <a:r>
              <a:rPr lang="zh-CN" altLang="en-US" dirty="0"/>
              <a:t>和 </a:t>
            </a:r>
            <a:r>
              <a:rPr lang="en-US" altLang="zh-CN" dirty="0"/>
              <a:t>5 </a:t>
            </a:r>
            <a:r>
              <a:rPr lang="zh-CN" altLang="en-US" dirty="0"/>
              <a:t>之间的位置，插入这个值，语句执行结束；</a:t>
            </a:r>
            <a:endParaRPr lang="en-US" altLang="zh-CN" dirty="0"/>
          </a:p>
          <a:p>
            <a:r>
              <a:rPr lang="zh-CN" altLang="en-US" dirty="0"/>
              <a:t>第二种情况是，这个记录要更新的目标页不在内存中</a:t>
            </a:r>
            <a:endParaRPr lang="en-US" altLang="zh-CN" dirty="0"/>
          </a:p>
          <a:p>
            <a:pPr lvl="1"/>
            <a:r>
              <a:rPr lang="zh-CN" altLang="en-US" dirty="0"/>
              <a:t>对于唯一索引来说，需要将数据页读入内存，判断到没有冲突，插入这个值</a:t>
            </a:r>
            <a:endParaRPr lang="en-US" altLang="zh-CN" dirty="0"/>
          </a:p>
          <a:p>
            <a:pPr lvl="1"/>
            <a:r>
              <a:rPr lang="zh-CN" altLang="en-US" dirty="0"/>
              <a:t>对于普通索引来说，则是将更新记录在 </a:t>
            </a:r>
            <a:r>
              <a:rPr lang="en-US" altLang="zh-CN" dirty="0"/>
              <a:t>change buffer</a:t>
            </a:r>
            <a:r>
              <a:rPr lang="zh-CN" altLang="en-US" dirty="0"/>
              <a:t>，语句执行结束；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Change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8687"/>
            <a:ext cx="10515600" cy="55751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当需要更新一个数据页时，如果数据页在内存中就直接更新，而如果这个数据页还没有在内存中的话，在不影响数据一致性的前提下，</a:t>
            </a:r>
            <a:r>
              <a:rPr lang="en-US" altLang="zh-CN" dirty="0" err="1"/>
              <a:t>InooDB</a:t>
            </a:r>
            <a:r>
              <a:rPr lang="en-US" altLang="zh-CN" dirty="0"/>
              <a:t> </a:t>
            </a:r>
            <a:r>
              <a:rPr lang="zh-CN" altLang="en-US" dirty="0"/>
              <a:t>会将这些更新操作缓存在 </a:t>
            </a:r>
            <a:r>
              <a:rPr lang="en-US" altLang="zh-CN" dirty="0"/>
              <a:t>change buffer 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在下次查询需要访问这个数据页的时候将数据页读入内存，然后执行 </a:t>
            </a:r>
            <a:r>
              <a:rPr lang="en-US" altLang="zh-CN" dirty="0"/>
              <a:t>change buffer </a:t>
            </a:r>
            <a:r>
              <a:rPr lang="zh-CN" altLang="en-US" dirty="0"/>
              <a:t>中与这个页有关的操作。通过这种方式就能保证这个数据逻辑的正确性。</a:t>
            </a:r>
            <a:endParaRPr lang="en-US" altLang="zh-CN" dirty="0"/>
          </a:p>
          <a:p>
            <a:r>
              <a:rPr lang="en-US" altLang="zh-CN" dirty="0"/>
              <a:t>change buffer</a:t>
            </a:r>
            <a:r>
              <a:rPr lang="zh-CN" altLang="en-US" dirty="0"/>
              <a:t>，实际上是可以持久化的数据。也就是说，</a:t>
            </a:r>
            <a:r>
              <a:rPr lang="en-US" altLang="zh-CN" dirty="0"/>
              <a:t>change buffer </a:t>
            </a:r>
            <a:r>
              <a:rPr lang="zh-CN" altLang="en-US" dirty="0"/>
              <a:t>在内存中有拷贝，也会被写入到磁盘上。</a:t>
            </a:r>
            <a:endParaRPr lang="zh-CN" altLang="en-US" dirty="0"/>
          </a:p>
          <a:p>
            <a:r>
              <a:rPr lang="zh-CN" altLang="en-US" dirty="0"/>
              <a:t>如果能够将更新操作先记录在 </a:t>
            </a:r>
            <a:r>
              <a:rPr lang="en-US" altLang="zh-CN" dirty="0"/>
              <a:t>change buffer</a:t>
            </a:r>
            <a:r>
              <a:rPr lang="zh-CN" altLang="en-US" dirty="0"/>
              <a:t>，减少读磁盘，语句的执行速度会得到明显的提升。</a:t>
            </a:r>
            <a:endParaRPr lang="zh-CN" altLang="en-US" dirty="0"/>
          </a:p>
          <a:p>
            <a:r>
              <a:rPr lang="zh-CN" altLang="en-US" dirty="0"/>
              <a:t>使用场景：</a:t>
            </a:r>
            <a:endParaRPr lang="zh-CN" altLang="en-US" dirty="0"/>
          </a:p>
          <a:p>
            <a:pPr lvl="1"/>
            <a:r>
              <a:rPr lang="zh-CN" altLang="en-US" dirty="0"/>
              <a:t>写多读少的业务，如账单类、日志类的系统。</a:t>
            </a:r>
            <a:endParaRPr lang="zh-CN" altLang="en-US" dirty="0"/>
          </a:p>
          <a:p>
            <a:pPr lvl="1"/>
            <a:r>
              <a:rPr lang="zh-CN" altLang="en-US" dirty="0"/>
              <a:t>反过来，假设一个业务的更新模式是写入之后马上会做查询，会立即触发 </a:t>
            </a:r>
            <a:r>
              <a:rPr lang="en-US" altLang="zh-CN" dirty="0"/>
              <a:t>merge </a:t>
            </a:r>
            <a:r>
              <a:rPr lang="zh-CN" altLang="en-US" dirty="0"/>
              <a:t>过程。这样随机访问 </a:t>
            </a:r>
            <a:r>
              <a:rPr lang="en-US" altLang="zh-CN" dirty="0"/>
              <a:t>IO </a:t>
            </a:r>
            <a:r>
              <a:rPr lang="zh-CN" altLang="en-US" dirty="0"/>
              <a:t>的次数不会减少，反而增加了 </a:t>
            </a:r>
            <a:r>
              <a:rPr lang="en-US" altLang="zh-CN" dirty="0"/>
              <a:t>change buffer </a:t>
            </a:r>
            <a:r>
              <a:rPr lang="zh-CN" altLang="en-US" dirty="0"/>
              <a:t>的维护代价。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给字符串加索引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直接创建完整索引，这样可能比较占用空间</a:t>
            </a:r>
            <a:endParaRPr lang="zh-CN" altLang="en-US" dirty="0"/>
          </a:p>
          <a:p>
            <a:r>
              <a:rPr lang="zh-CN" altLang="en-US" dirty="0"/>
              <a:t>创建前缀索引，节省空间，但会增加查询扫描次数，并且不能使用覆盖索引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count(distinct left(email,6))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endParaRPr lang="en-US" altLang="zh-CN" dirty="0"/>
          </a:p>
          <a:p>
            <a:r>
              <a:rPr lang="zh-CN" altLang="en-US" dirty="0"/>
              <a:t>倒序存储，再创建前缀索引，用于绕过字符串本身前缀的区分度不够的问题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* from T where </a:t>
            </a:r>
            <a:r>
              <a:rPr lang="en-US" altLang="zh-CN" dirty="0" err="1"/>
              <a:t>id_card</a:t>
            </a:r>
            <a:r>
              <a:rPr lang="en-US" altLang="zh-CN" dirty="0"/>
              <a:t> = reverse(‘</a:t>
            </a:r>
            <a:r>
              <a:rPr lang="en-US" altLang="zh-CN" dirty="0" err="1"/>
              <a:t>idCard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zh-CN" altLang="en-US" dirty="0"/>
              <a:t>创建 </a:t>
            </a:r>
            <a:r>
              <a:rPr lang="en-US" altLang="zh-CN" dirty="0"/>
              <a:t>hash </a:t>
            </a:r>
            <a:r>
              <a:rPr lang="zh-CN" altLang="en-US" dirty="0"/>
              <a:t>字段索引，查询性能稳定，有额外的存储和计算消耗，跟第三种方式一样，都不支持范围扫描</a:t>
            </a:r>
            <a:r>
              <a:rPr lang="en-US" altLang="zh-CN" dirty="0"/>
              <a:t>()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alter table T add </a:t>
            </a:r>
            <a:r>
              <a:rPr lang="en-US" altLang="zh-CN" dirty="0" err="1"/>
              <a:t>id_card_crc</a:t>
            </a:r>
            <a:r>
              <a:rPr lang="en-US" altLang="zh-CN" dirty="0"/>
              <a:t> int unsigned, add index(</a:t>
            </a:r>
            <a:r>
              <a:rPr lang="en-US" altLang="zh-CN" dirty="0" err="1"/>
              <a:t>id_card_crc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 * from T where </a:t>
            </a:r>
            <a:r>
              <a:rPr lang="en-US" altLang="zh-CN" dirty="0" err="1"/>
              <a:t>id_card_crc</a:t>
            </a:r>
            <a:r>
              <a:rPr lang="en-US" altLang="zh-CN" dirty="0"/>
              <a:t>=crc32('</a:t>
            </a:r>
            <a:r>
              <a:rPr lang="en-US" altLang="zh-CN" dirty="0" err="1"/>
              <a:t>id_card_str</a:t>
            </a:r>
            <a:r>
              <a:rPr lang="en-US" altLang="zh-CN" dirty="0"/>
              <a:t>') and </a:t>
            </a:r>
            <a:r>
              <a:rPr lang="en-US" altLang="zh-CN" dirty="0" err="1"/>
              <a:t>id_card</a:t>
            </a:r>
            <a:r>
              <a:rPr lang="en-US" altLang="zh-CN" dirty="0"/>
              <a:t>='</a:t>
            </a:r>
            <a:r>
              <a:rPr lang="en-US" altLang="zh-CN" dirty="0" err="1"/>
              <a:t>id_card_str</a:t>
            </a:r>
            <a:r>
              <a:rPr lang="en-US" altLang="zh-CN" dirty="0"/>
              <a:t>'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中的锁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数据库锁设计的初衷是处理并发问题。作为多用户共享的资源，当出现并发访问的时候，数据库需要合理地控制资源的访问规则。而锁就是用来实现这些访问规则的重要数据结构。</a:t>
            </a:r>
            <a:endParaRPr lang="zh-CN" altLang="en-US" dirty="0"/>
          </a:p>
          <a:p>
            <a:r>
              <a:rPr lang="zh-CN" altLang="en-US" dirty="0"/>
              <a:t>根据加锁的范围，</a:t>
            </a:r>
            <a:r>
              <a:rPr lang="en-US" altLang="zh-CN" dirty="0"/>
              <a:t>MySQL</a:t>
            </a:r>
            <a:r>
              <a:rPr lang="zh-CN" altLang="en-US" dirty="0"/>
              <a:t>里面的锁大致可以分为全局锁、表级锁和行锁三类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全局锁就是对整个数据库实例加锁。</a:t>
            </a:r>
            <a:endParaRPr lang="en-US" altLang="zh-CN" dirty="0"/>
          </a:p>
          <a:p>
            <a:pPr lvl="1"/>
            <a:r>
              <a:rPr lang="en-US" altLang="zh-CN" dirty="0"/>
              <a:t>MySQL </a:t>
            </a:r>
            <a:r>
              <a:rPr lang="zh-CN" altLang="en-US" dirty="0"/>
              <a:t>提供了一个加全局读锁的方法，命令是 </a:t>
            </a:r>
            <a:r>
              <a:rPr lang="en-US" altLang="zh-CN" dirty="0"/>
              <a:t>Flush tables with read lock (FTWRL)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当你需要让整个库处于只读状态的时候，可以使用这个命令，之后其他线程的以下语句会被阻塞：数据更新语句（数据的增删改）、数据定义语句（包括建表、修改表结构等）和更新类事务的提交语句。</a:t>
            </a:r>
            <a:endParaRPr lang="en-US" altLang="zh-CN" dirty="0"/>
          </a:p>
          <a:p>
            <a:r>
              <a:rPr lang="zh-CN" altLang="en-US" dirty="0"/>
              <a:t>全局锁的典型使用场景是，做全库逻辑备份。</a:t>
            </a:r>
            <a:endParaRPr lang="en-US" altLang="zh-CN" dirty="0"/>
          </a:p>
          <a:p>
            <a:r>
              <a:rPr lang="zh-CN" altLang="en-US" dirty="0"/>
              <a:t>官方自带的逻辑备份工具是 </a:t>
            </a:r>
            <a:r>
              <a:rPr lang="en-US" altLang="zh-CN" dirty="0" err="1"/>
              <a:t>mysqldump</a:t>
            </a:r>
            <a:r>
              <a:rPr lang="zh-CN" altLang="en-US" dirty="0"/>
              <a:t>，其未使用全局锁。当 </a:t>
            </a:r>
            <a:r>
              <a:rPr lang="en-US" altLang="zh-CN" dirty="0" err="1"/>
              <a:t>mysqldump</a:t>
            </a:r>
            <a:r>
              <a:rPr lang="en-US" altLang="zh-CN" dirty="0"/>
              <a:t> </a:t>
            </a:r>
            <a:r>
              <a:rPr lang="zh-CN" altLang="en-US" dirty="0"/>
              <a:t>使用参数</a:t>
            </a:r>
            <a:r>
              <a:rPr lang="en-US" altLang="zh-CN" dirty="0"/>
              <a:t>–single-transaction </a:t>
            </a:r>
            <a:r>
              <a:rPr lang="zh-CN" altLang="en-US" dirty="0"/>
              <a:t>的时候，导数据之前就会启动一个事务，来确保拿到一致性视图。而由于 </a:t>
            </a:r>
            <a:r>
              <a:rPr lang="en-US" altLang="zh-CN" dirty="0"/>
              <a:t>MVCC </a:t>
            </a:r>
            <a:r>
              <a:rPr lang="zh-CN" altLang="en-US" dirty="0"/>
              <a:t>的支持，这个过程中数据是可以正常更新的。</a:t>
            </a:r>
            <a:r>
              <a:rPr lang="en-US" altLang="zh-CN" dirty="0"/>
              <a:t>(</a:t>
            </a:r>
            <a:r>
              <a:rPr lang="en-US" altLang="zh-CN" dirty="0" err="1"/>
              <a:t>MyISAM</a:t>
            </a:r>
            <a:r>
              <a:rPr lang="zh-CN" altLang="en-US" dirty="0"/>
              <a:t>不支持事务，自然不支持</a:t>
            </a:r>
            <a:r>
              <a:rPr lang="en-US" altLang="zh-CN" dirty="0"/>
              <a:t>MVCC</a:t>
            </a:r>
            <a:r>
              <a:rPr lang="zh-CN" altLang="en-US" dirty="0"/>
              <a:t>，所以其需要全局锁来全库备份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表级锁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MySQL </a:t>
            </a:r>
            <a:r>
              <a:rPr lang="zh-CN" altLang="en-US" dirty="0"/>
              <a:t>里面表级别的锁有两种：一种是表锁，一种是元数据锁（</a:t>
            </a:r>
            <a:r>
              <a:rPr lang="en-US" altLang="zh-CN" dirty="0"/>
              <a:t>meta data lock</a:t>
            </a:r>
            <a:r>
              <a:rPr lang="zh-CN" altLang="en-US" dirty="0"/>
              <a:t>，</a:t>
            </a:r>
            <a:r>
              <a:rPr lang="en-US" altLang="zh-CN" dirty="0"/>
              <a:t>MDL)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表锁的语法是 </a:t>
            </a:r>
            <a:r>
              <a:rPr lang="en-US" altLang="zh-CN" dirty="0"/>
              <a:t>lock tables … read/writ...</a:t>
            </a:r>
            <a:endParaRPr lang="en-US" altLang="zh-CN" dirty="0"/>
          </a:p>
          <a:p>
            <a:r>
              <a:rPr lang="zh-CN" altLang="en-US" dirty="0"/>
              <a:t>另一类表级的锁是 </a:t>
            </a:r>
            <a:r>
              <a:rPr lang="en-US" altLang="zh-CN" dirty="0"/>
              <a:t>MDL</a:t>
            </a:r>
            <a:r>
              <a:rPr lang="zh-CN" altLang="en-US" dirty="0"/>
              <a:t>（</a:t>
            </a:r>
            <a:r>
              <a:rPr lang="en-US" altLang="zh-CN" dirty="0"/>
              <a:t>metadata lock)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当对一个表做增删改查操作的时候，加 </a:t>
            </a:r>
            <a:r>
              <a:rPr lang="en-US" altLang="zh-CN" dirty="0"/>
              <a:t>MDL </a:t>
            </a:r>
            <a:r>
              <a:rPr lang="zh-CN" altLang="en-US" dirty="0"/>
              <a:t>读锁；当要对表做结构变更操作的时候，加 </a:t>
            </a:r>
            <a:r>
              <a:rPr lang="en-US" altLang="zh-CN" dirty="0"/>
              <a:t>MDL </a:t>
            </a:r>
            <a:r>
              <a:rPr lang="zh-CN" altLang="en-US" dirty="0"/>
              <a:t>写锁。</a:t>
            </a:r>
            <a:endParaRPr lang="en-US" altLang="zh-CN" dirty="0"/>
          </a:p>
          <a:p>
            <a:pPr lvl="1"/>
            <a:r>
              <a:rPr lang="zh-CN" altLang="en-US" dirty="0"/>
              <a:t>读锁之间不互斥，因此你可以有多个线程同时对一张表增删改查。</a:t>
            </a:r>
            <a:endParaRPr lang="zh-CN" altLang="en-US" dirty="0"/>
          </a:p>
          <a:p>
            <a:pPr lvl="1"/>
            <a:r>
              <a:rPr lang="zh-CN" altLang="en-US" dirty="0"/>
              <a:t>读写锁之间、写锁之间是互斥的，用来保证变更表结构操作的安全性。因此，如果有两个线程要同时给一个表加字段，其中一个要等另一个执行完才能开始执行。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表级锁</a:t>
            </a:r>
            <a:r>
              <a:rPr lang="en-US" altLang="zh-CN" dirty="0"/>
              <a:t>-</a:t>
            </a:r>
            <a:r>
              <a:rPr lang="zh-CN" altLang="en-US" dirty="0"/>
              <a:t>给一个小表加个字段，导致整个库挂了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37" y="1690688"/>
            <a:ext cx="3480816" cy="2609088"/>
          </a:xfrm>
        </p:spPr>
      </p:pic>
      <p:sp>
        <p:nvSpPr>
          <p:cNvPr id="6" name="文本框 5"/>
          <p:cNvSpPr txBox="1"/>
          <p:nvPr/>
        </p:nvSpPr>
        <p:spPr>
          <a:xfrm>
            <a:off x="838199" y="1766656"/>
            <a:ext cx="5970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给一个表加字段，或者修改字段，或者加索引，需要扫描全表的数据。在对大表操作的时候，你肯定会特别小心，以免对线上服务造成影响。而实际上，即使是小表，操作不慎也会出问题。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我们可以看到 </a:t>
            </a:r>
            <a:r>
              <a:rPr lang="en-US" altLang="zh-CN" dirty="0"/>
              <a:t>session A </a:t>
            </a:r>
            <a:r>
              <a:rPr lang="zh-CN" altLang="en-US" dirty="0"/>
              <a:t>先启动，这时候会对表 </a:t>
            </a:r>
            <a:r>
              <a:rPr lang="en-US" altLang="zh-CN" dirty="0"/>
              <a:t>t </a:t>
            </a:r>
            <a:r>
              <a:rPr lang="zh-CN" altLang="en-US" dirty="0"/>
              <a:t>加一个 </a:t>
            </a:r>
            <a:r>
              <a:rPr lang="en-US" altLang="zh-CN" dirty="0"/>
              <a:t>MDL </a:t>
            </a:r>
            <a:r>
              <a:rPr lang="zh-CN" altLang="en-US" dirty="0"/>
              <a:t>读锁。由于 </a:t>
            </a:r>
            <a:r>
              <a:rPr lang="en-US" altLang="zh-CN" dirty="0"/>
              <a:t>session B </a:t>
            </a:r>
            <a:r>
              <a:rPr lang="zh-CN" altLang="en-US" dirty="0"/>
              <a:t>需要的也是 </a:t>
            </a:r>
            <a:r>
              <a:rPr lang="en-US" altLang="zh-CN" dirty="0"/>
              <a:t>MDL </a:t>
            </a:r>
            <a:r>
              <a:rPr lang="zh-CN" altLang="en-US" dirty="0"/>
              <a:t>读锁，因此可以正常执行。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 </a:t>
            </a:r>
            <a:r>
              <a:rPr lang="en-US" altLang="zh-CN" dirty="0"/>
              <a:t>session C </a:t>
            </a:r>
            <a:r>
              <a:rPr lang="zh-CN" altLang="en-US" dirty="0"/>
              <a:t>会被 </a:t>
            </a:r>
            <a:r>
              <a:rPr lang="en-US" altLang="zh-CN" dirty="0"/>
              <a:t>blocked</a:t>
            </a:r>
            <a:r>
              <a:rPr lang="zh-CN" altLang="en-US" dirty="0"/>
              <a:t>，是因为 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 err="1"/>
              <a:t>ssion</a:t>
            </a:r>
            <a:r>
              <a:rPr lang="en-US" altLang="zh-CN" dirty="0"/>
              <a:t> A </a:t>
            </a:r>
            <a:r>
              <a:rPr lang="zh-CN" altLang="en-US" dirty="0"/>
              <a:t>的 </a:t>
            </a:r>
            <a:r>
              <a:rPr lang="en-US" altLang="zh-CN" dirty="0"/>
              <a:t>MDL </a:t>
            </a:r>
            <a:r>
              <a:rPr lang="zh-CN" altLang="en-US" dirty="0"/>
              <a:t>读锁还没有释放，而 </a:t>
            </a:r>
            <a:r>
              <a:rPr lang="en-US" altLang="zh-CN" dirty="0"/>
              <a:t>session C </a:t>
            </a:r>
            <a:r>
              <a:rPr lang="zh-CN" altLang="en-US" dirty="0"/>
              <a:t>需要 </a:t>
            </a:r>
            <a:r>
              <a:rPr lang="en-US" altLang="zh-CN" dirty="0"/>
              <a:t>MDL </a:t>
            </a:r>
            <a:r>
              <a:rPr lang="zh-CN" altLang="en-US" dirty="0"/>
              <a:t>写锁，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如果只有 </a:t>
            </a:r>
            <a:r>
              <a:rPr lang="en-US" altLang="zh-CN" dirty="0"/>
              <a:t>session C </a:t>
            </a:r>
            <a:r>
              <a:rPr lang="zh-CN" altLang="en-US" dirty="0"/>
              <a:t>自己被阻塞还没什么关系，但是之后所有要在表 </a:t>
            </a:r>
            <a:r>
              <a:rPr lang="en-US" altLang="zh-CN" dirty="0"/>
              <a:t>t </a:t>
            </a:r>
            <a:r>
              <a:rPr lang="zh-CN" altLang="en-US" dirty="0"/>
              <a:t>上新申请 </a:t>
            </a:r>
            <a:r>
              <a:rPr lang="en-US" altLang="zh-CN" dirty="0"/>
              <a:t>MDL </a:t>
            </a:r>
            <a:r>
              <a:rPr lang="zh-CN" altLang="en-US" dirty="0"/>
              <a:t>读锁的请求也会被 </a:t>
            </a:r>
            <a:r>
              <a:rPr lang="en-US" altLang="zh-CN" dirty="0" err="1"/>
              <a:t>ses</a:t>
            </a:r>
            <a:r>
              <a:rPr lang="zh-CN" altLang="en-US" dirty="0"/>
              <a:t> </a:t>
            </a:r>
            <a:r>
              <a:rPr lang="en-US" altLang="zh-CN" dirty="0" err="1"/>
              <a:t>sion</a:t>
            </a:r>
            <a:r>
              <a:rPr lang="en-US" altLang="zh-CN" dirty="0"/>
              <a:t> C </a:t>
            </a:r>
            <a:r>
              <a:rPr lang="zh-CN" altLang="en-US" dirty="0"/>
              <a:t>阻塞。这个表现在完全不可读写了。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7235301" y="4651898"/>
            <a:ext cx="3406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解决长事务，事务不提交，就会一直占着 </a:t>
            </a:r>
            <a:r>
              <a:rPr lang="en-US" altLang="zh-CN" dirty="0"/>
              <a:t>MDL </a:t>
            </a:r>
            <a:r>
              <a:rPr lang="zh-CN" altLang="en-US" dirty="0"/>
              <a:t>锁：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尽量错开执行长事务和</a:t>
            </a:r>
            <a:r>
              <a:rPr lang="en-US" altLang="zh-CN" dirty="0"/>
              <a:t>DDL</a:t>
            </a:r>
            <a:r>
              <a:rPr lang="zh-CN" altLang="en-US" dirty="0"/>
              <a:t>变更。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拆解长事务，减少持有时间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两阶段锁协议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75664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事务 </a:t>
            </a:r>
            <a:r>
              <a:rPr lang="en-US" altLang="zh-CN" dirty="0"/>
              <a:t>B </a:t>
            </a:r>
            <a:r>
              <a:rPr lang="zh-CN" altLang="en-US" dirty="0"/>
              <a:t>的 </a:t>
            </a:r>
            <a:r>
              <a:rPr lang="en-US" altLang="zh-CN" dirty="0"/>
              <a:t>update </a:t>
            </a:r>
            <a:r>
              <a:rPr lang="zh-CN" altLang="en-US" dirty="0"/>
              <a:t>语句会被阻塞，直到事务 </a:t>
            </a:r>
            <a:r>
              <a:rPr lang="en-US" altLang="zh-CN" dirty="0"/>
              <a:t>A</a:t>
            </a:r>
            <a:r>
              <a:rPr lang="zh-CN" altLang="en-US" dirty="0"/>
              <a:t>执行 </a:t>
            </a:r>
            <a:r>
              <a:rPr lang="en-US" altLang="zh-CN" dirty="0"/>
              <a:t>commit </a:t>
            </a:r>
            <a:r>
              <a:rPr lang="zh-CN" altLang="en-US" dirty="0"/>
              <a:t>之后，事务 </a:t>
            </a:r>
            <a:r>
              <a:rPr lang="en-US" altLang="zh-CN" dirty="0"/>
              <a:t>B </a:t>
            </a:r>
            <a:r>
              <a:rPr lang="zh-CN" altLang="en-US" dirty="0"/>
              <a:t>才能继续执行。</a:t>
            </a:r>
            <a:endParaRPr lang="en-US" altLang="zh-CN" dirty="0"/>
          </a:p>
          <a:p>
            <a:r>
              <a:rPr lang="zh-CN" altLang="en-US" dirty="0"/>
              <a:t>两阶段锁协议：在 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事务中，行锁是在需要的时候才加上的，但并不是不需要了就立刻释放，而是要等到事务结束时才释放。</a:t>
            </a:r>
            <a:endParaRPr lang="en-US" altLang="zh-CN" dirty="0"/>
          </a:p>
          <a:p>
            <a:r>
              <a:rPr lang="zh-CN" altLang="en-US" dirty="0"/>
              <a:t>如果你的事务中需要锁多个行，要把最可能造成锁冲突、最可能影响并发度的锁尽量往后放。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37" y="1825624"/>
            <a:ext cx="4315382" cy="32346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常见索引模型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4198"/>
            <a:ext cx="6104138" cy="568170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哈希表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以键值存储数据的结构</a:t>
            </a:r>
            <a:r>
              <a:rPr lang="en-US" altLang="zh-CN" dirty="0"/>
              <a:t>(</a:t>
            </a:r>
            <a:r>
              <a:rPr lang="zh-CN" altLang="en-US" dirty="0"/>
              <a:t>哈希数组</a:t>
            </a:r>
            <a:r>
              <a:rPr lang="en-US" altLang="zh-CN" dirty="0"/>
              <a:t>+</a:t>
            </a:r>
            <a:r>
              <a:rPr lang="zh-CN" altLang="en-US" dirty="0"/>
              <a:t>链表</a:t>
            </a:r>
            <a:r>
              <a:rPr lang="en-US" altLang="zh-CN" dirty="0"/>
              <a:t>)</a:t>
            </a:r>
            <a:r>
              <a:rPr lang="zh-CN" altLang="en-US" dirty="0"/>
              <a:t>，适用于等值查询的场景</a:t>
            </a:r>
            <a:endParaRPr lang="en-US" altLang="zh-CN" dirty="0"/>
          </a:p>
          <a:p>
            <a:r>
              <a:rPr lang="zh-CN" altLang="en-US" dirty="0"/>
              <a:t>有序数组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以数组元素存储数据的结构，适用于等值查询和范围查询，只适用于静态存储引擎</a:t>
            </a:r>
            <a:r>
              <a:rPr lang="en-US" altLang="zh-CN" dirty="0"/>
              <a:t>(</a:t>
            </a:r>
            <a:r>
              <a:rPr lang="zh-CN" altLang="en-US" dirty="0"/>
              <a:t>即不会被修改的数据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搜索树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二叉搜索树，时间复杂度</a:t>
            </a:r>
            <a:r>
              <a:rPr lang="en-US" altLang="zh-CN" dirty="0"/>
              <a:t>O(lg(N))</a:t>
            </a:r>
            <a:r>
              <a:rPr lang="zh-CN" altLang="en-US" dirty="0"/>
              <a:t>，对于</a:t>
            </a:r>
            <a:r>
              <a:rPr lang="en-US" altLang="zh-CN" dirty="0"/>
              <a:t>100</a:t>
            </a:r>
            <a:r>
              <a:rPr lang="zh-CN" altLang="en-US" dirty="0"/>
              <a:t>万数据，树高</a:t>
            </a:r>
            <a:r>
              <a:rPr lang="en-US" altLang="zh-CN" dirty="0"/>
              <a:t>20</a:t>
            </a:r>
            <a:r>
              <a:rPr lang="zh-CN" altLang="en-US" dirty="0"/>
              <a:t>，机械硬盘为例，从磁盘随机读一个数据块需要</a:t>
            </a:r>
            <a:r>
              <a:rPr lang="en-US" altLang="zh-CN" dirty="0"/>
              <a:t>10ms</a:t>
            </a:r>
            <a:r>
              <a:rPr lang="zh-CN" altLang="en-US" dirty="0"/>
              <a:t>的寻址之间，最坏情况下找到一个数据需要</a:t>
            </a:r>
            <a:r>
              <a:rPr lang="en-US" altLang="zh-CN" dirty="0"/>
              <a:t>20 * 10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r>
              <a:rPr lang="zh-CN" altLang="en-US" dirty="0"/>
              <a:t>耗时。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叉搜索树，以</a:t>
            </a:r>
            <a:r>
              <a:rPr lang="en-US" altLang="zh-CN" dirty="0" err="1"/>
              <a:t>InnoDB</a:t>
            </a:r>
            <a:r>
              <a:rPr lang="zh-CN" altLang="en-US" dirty="0"/>
              <a:t>的整数索引为例，</a:t>
            </a:r>
            <a:r>
              <a:rPr lang="en-US" altLang="zh-CN" dirty="0"/>
              <a:t>N</a:t>
            </a:r>
            <a:r>
              <a:rPr lang="zh-CN" altLang="en-US" dirty="0"/>
              <a:t>差不多为</a:t>
            </a:r>
            <a:r>
              <a:rPr lang="en-US" altLang="zh-CN" dirty="0"/>
              <a:t>1200</a:t>
            </a:r>
            <a:r>
              <a:rPr lang="zh-CN" altLang="en-US" dirty="0"/>
              <a:t>，树高为</a:t>
            </a:r>
            <a:r>
              <a:rPr lang="en-US" altLang="zh-CN" dirty="0"/>
              <a:t>4</a:t>
            </a:r>
            <a:r>
              <a:rPr lang="zh-CN" altLang="en-US" dirty="0"/>
              <a:t>即可存储</a:t>
            </a:r>
            <a:r>
              <a:rPr lang="en-US" altLang="zh-CN" dirty="0"/>
              <a:t>17</a:t>
            </a:r>
            <a:r>
              <a:rPr lang="zh-CN" altLang="en-US" dirty="0"/>
              <a:t>亿数据</a:t>
            </a:r>
            <a:endParaRPr lang="en-US" altLang="zh-CN" dirty="0"/>
          </a:p>
          <a:p>
            <a:r>
              <a:rPr lang="zh-CN" altLang="en-US" dirty="0"/>
              <a:t>跳表、</a:t>
            </a:r>
            <a:r>
              <a:rPr lang="en-US" altLang="zh-CN" dirty="0"/>
              <a:t>LSM</a:t>
            </a:r>
            <a:r>
              <a:rPr lang="zh-CN" altLang="en-US" dirty="0"/>
              <a:t>树等 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3" y="0"/>
            <a:ext cx="3062506" cy="22955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2" y="2382146"/>
            <a:ext cx="3062507" cy="21105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3" y="4562461"/>
            <a:ext cx="3062507" cy="229553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两阶段锁协议案例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3726"/>
          </a:xfrm>
        </p:spPr>
        <p:txBody>
          <a:bodyPr>
            <a:normAutofit/>
          </a:bodyPr>
          <a:lstStyle/>
          <a:p>
            <a:r>
              <a:rPr lang="zh-CN" altLang="en-US" dirty="0"/>
              <a:t>一个电影票在线交易业务，顾客 </a:t>
            </a:r>
            <a:r>
              <a:rPr lang="en-US" altLang="zh-CN" dirty="0"/>
              <a:t>A </a:t>
            </a:r>
            <a:r>
              <a:rPr lang="zh-CN" altLang="en-US" dirty="0"/>
              <a:t>要在影院 </a:t>
            </a:r>
            <a:r>
              <a:rPr lang="en-US" altLang="zh-CN" dirty="0"/>
              <a:t>B </a:t>
            </a:r>
            <a:r>
              <a:rPr lang="zh-CN" altLang="en-US" dirty="0"/>
              <a:t>购买电影票。我们简化一点，这个业务需要涉及到以下操作：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从顾客 </a:t>
            </a:r>
            <a:r>
              <a:rPr lang="en-US" altLang="zh-CN" dirty="0"/>
              <a:t>A </a:t>
            </a:r>
            <a:r>
              <a:rPr lang="zh-CN" altLang="en-US" dirty="0"/>
              <a:t>账户余额中扣除电影票价；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给影院 </a:t>
            </a:r>
            <a:r>
              <a:rPr lang="en-US" altLang="zh-CN" dirty="0"/>
              <a:t>B </a:t>
            </a:r>
            <a:r>
              <a:rPr lang="zh-CN" altLang="en-US" dirty="0"/>
              <a:t>的账户余额增加这张电影票价；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记录一条交易日志。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那么应该以什么样的顺序组织这三个操作，以减少事务间锁等待？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89103" y="5044289"/>
            <a:ext cx="79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 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 </a:t>
            </a:r>
            <a:r>
              <a:rPr lang="zh-CN" altLang="en-US" dirty="0"/>
              <a:t>这样的顺序，那么影院账户余额这一行的锁时间就最少。这就最大程度地减少了事务之间的锁等待，提升了并发度。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89103" y="5690718"/>
            <a:ext cx="935706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50442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共享锁、排他锁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08472" cy="1476868"/>
          </a:xfrm>
        </p:spPr>
        <p:txBody>
          <a:bodyPr/>
          <a:lstStyle/>
          <a:p>
            <a:r>
              <a:rPr lang="zh-CN" altLang="en-US" dirty="0"/>
              <a:t>共享锁（</a:t>
            </a:r>
            <a:r>
              <a:rPr lang="en-US" altLang="zh-CN" dirty="0"/>
              <a:t>S Lock</a:t>
            </a:r>
            <a:r>
              <a:rPr lang="zh-CN" altLang="en-US" dirty="0"/>
              <a:t>），允许事务读一行数据</a:t>
            </a:r>
            <a:endParaRPr lang="en-US" altLang="zh-CN" dirty="0"/>
          </a:p>
          <a:p>
            <a:r>
              <a:rPr lang="zh-CN" altLang="en-US" dirty="0"/>
              <a:t>排他锁（</a:t>
            </a:r>
            <a:r>
              <a:rPr lang="en-US" altLang="zh-CN" dirty="0"/>
              <a:t>X Lock</a:t>
            </a:r>
            <a:r>
              <a:rPr lang="zh-CN" altLang="en-US" dirty="0"/>
              <a:t>），允许事务删除或更新一行记录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22" y="3648630"/>
            <a:ext cx="96202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一致性非锁定读、一致性锁定读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61769" cy="4351338"/>
          </a:xfrm>
        </p:spPr>
        <p:txBody>
          <a:bodyPr/>
          <a:lstStyle/>
          <a:p>
            <a:r>
              <a:rPr lang="zh-CN" altLang="en-US" dirty="0"/>
              <a:t>一致性非锁定读</a:t>
            </a:r>
            <a:endParaRPr lang="en-US" altLang="zh-CN" dirty="0"/>
          </a:p>
          <a:p>
            <a:pPr lvl="1"/>
            <a:r>
              <a:rPr lang="en-US" altLang="zh-CN" dirty="0"/>
              <a:t>MVCC</a:t>
            </a:r>
            <a:r>
              <a:rPr lang="zh-CN" altLang="en-US" dirty="0"/>
              <a:t>多版本控制，每条数据都有</a:t>
            </a:r>
            <a:r>
              <a:rPr lang="en-US" altLang="zh-CN" dirty="0" err="1"/>
              <a:t>trx_id</a:t>
            </a:r>
            <a:r>
              <a:rPr lang="zh-CN" altLang="en-US" dirty="0"/>
              <a:t>，快照记录通过</a:t>
            </a:r>
            <a:r>
              <a:rPr lang="en-US" altLang="zh-CN" dirty="0"/>
              <a:t>undo log</a:t>
            </a:r>
            <a:r>
              <a:rPr lang="zh-CN" altLang="en-US" dirty="0"/>
              <a:t>计算得到，无需对记录加锁</a:t>
            </a:r>
            <a:endParaRPr lang="en-US" altLang="zh-CN" dirty="0"/>
          </a:p>
          <a:p>
            <a:r>
              <a:rPr lang="zh-CN" altLang="en-US" dirty="0"/>
              <a:t>一致性锁定读</a:t>
            </a:r>
            <a:endParaRPr lang="en-US" altLang="zh-CN" dirty="0"/>
          </a:p>
          <a:p>
            <a:pPr lvl="1"/>
            <a:r>
              <a:rPr lang="en-US" altLang="zh-CN" dirty="0"/>
              <a:t>Select … for update </a:t>
            </a:r>
            <a:r>
              <a:rPr lang="zh-CN" altLang="en-US" dirty="0"/>
              <a:t>显示添加</a:t>
            </a:r>
            <a:r>
              <a:rPr lang="en-US" altLang="zh-CN" dirty="0"/>
              <a:t>X</a:t>
            </a:r>
            <a:r>
              <a:rPr lang="zh-CN" altLang="en-US" dirty="0"/>
              <a:t>锁</a:t>
            </a:r>
            <a:endParaRPr lang="en-US" altLang="zh-CN" dirty="0"/>
          </a:p>
          <a:p>
            <a:pPr lvl="1"/>
            <a:r>
              <a:rPr lang="en-US" altLang="zh-CN" dirty="0"/>
              <a:t>Select … lock in share mode </a:t>
            </a:r>
            <a:r>
              <a:rPr lang="zh-CN" altLang="en-US" dirty="0"/>
              <a:t>显示添加</a:t>
            </a:r>
            <a:r>
              <a:rPr lang="en-US" altLang="zh-CN" dirty="0"/>
              <a:t>S</a:t>
            </a:r>
            <a:r>
              <a:rPr lang="zh-CN" altLang="en-US" dirty="0"/>
              <a:t>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62" y="1825625"/>
            <a:ext cx="5440543" cy="4078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间隙锁</a:t>
            </a:r>
            <a:r>
              <a:rPr lang="en-US" altLang="zh-CN" dirty="0"/>
              <a:t>(Gap Lock, Next-Key Lock)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定义：间隙锁是一个在索引记录之间的间隙上的锁</a:t>
            </a:r>
            <a:endParaRPr lang="en-US" altLang="zh-CN" dirty="0"/>
          </a:p>
          <a:p>
            <a:r>
              <a:rPr lang="zh-CN" altLang="en-US" dirty="0"/>
              <a:t>间隙锁的作用：保证某个间隙内的数据在锁定情况下不会发生任何变化</a:t>
            </a:r>
            <a:endParaRPr lang="en-US" altLang="zh-CN" dirty="0"/>
          </a:p>
          <a:p>
            <a:r>
              <a:rPr lang="zh-CN" altLang="en-US" dirty="0"/>
              <a:t>间隙的范围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根据检索条件向下寻找最靠近检索条件的记录值</a:t>
            </a:r>
            <a:r>
              <a:rPr lang="en-US" altLang="zh-CN" dirty="0"/>
              <a:t>A</a:t>
            </a:r>
            <a:r>
              <a:rPr lang="zh-CN" altLang="en-US" dirty="0"/>
              <a:t>作为左区间，向上寻找最靠近检索条件的记录值</a:t>
            </a:r>
            <a:r>
              <a:rPr lang="en-US" altLang="zh-CN" dirty="0"/>
              <a:t>B</a:t>
            </a:r>
            <a:r>
              <a:rPr lang="zh-CN" altLang="en-US" dirty="0"/>
              <a:t>作为右区间，即锁定的间隙为（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r>
              <a:rPr lang="en-US" altLang="zh-CN" dirty="0"/>
              <a:t>1, 2, 3, 4, 5, 6, 6, 6, 6, 11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* from t where number=6; </a:t>
            </a:r>
            <a:r>
              <a:rPr lang="zh-CN" altLang="en-US" dirty="0"/>
              <a:t>那么间隙锁锁定的间隙为：（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），所以你再想插入</a:t>
            </a:r>
            <a:r>
              <a:rPr lang="en-US" altLang="zh-CN" dirty="0"/>
              <a:t>5</a:t>
            </a:r>
            <a:r>
              <a:rPr lang="zh-CN" altLang="en-US" dirty="0"/>
              <a:t>到</a:t>
            </a:r>
            <a:r>
              <a:rPr lang="en-US" altLang="zh-CN" dirty="0"/>
              <a:t>11</a:t>
            </a:r>
            <a:r>
              <a:rPr lang="zh-CN" altLang="en-US" dirty="0"/>
              <a:t>之间的数就会被阻塞。</a:t>
            </a:r>
            <a:endParaRPr lang="en-US" altLang="zh-CN" dirty="0"/>
          </a:p>
          <a:p>
            <a:r>
              <a:rPr lang="zh-CN" altLang="en-US" dirty="0"/>
              <a:t>各种场景下，间隙锁的加锁情况，略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行锁</a:t>
            </a:r>
            <a:r>
              <a:rPr lang="en-US" altLang="zh-CN" dirty="0"/>
              <a:t>-</a:t>
            </a:r>
            <a:r>
              <a:rPr lang="zh-CN" altLang="en-US" dirty="0"/>
              <a:t>死锁与死锁检测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368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事务 </a:t>
            </a:r>
            <a:r>
              <a:rPr lang="en-US" altLang="zh-CN" dirty="0"/>
              <a:t>A </a:t>
            </a:r>
            <a:r>
              <a:rPr lang="zh-CN" altLang="en-US" dirty="0"/>
              <a:t>在等待事务 </a:t>
            </a:r>
            <a:r>
              <a:rPr lang="en-US" altLang="zh-CN" dirty="0"/>
              <a:t>B </a:t>
            </a:r>
            <a:r>
              <a:rPr lang="zh-CN" altLang="en-US" dirty="0"/>
              <a:t>释放 </a:t>
            </a:r>
            <a:r>
              <a:rPr lang="en-US" altLang="zh-CN" dirty="0"/>
              <a:t>id=2 </a:t>
            </a:r>
            <a:r>
              <a:rPr lang="zh-CN" altLang="en-US" dirty="0"/>
              <a:t>的行锁，而事务 </a:t>
            </a:r>
            <a:r>
              <a:rPr lang="en-US" altLang="zh-CN" dirty="0"/>
              <a:t>B</a:t>
            </a:r>
            <a:r>
              <a:rPr lang="zh-CN" altLang="en-US" dirty="0"/>
              <a:t>在等待事务 </a:t>
            </a:r>
            <a:r>
              <a:rPr lang="en-US" altLang="zh-CN" dirty="0"/>
              <a:t>A </a:t>
            </a:r>
            <a:r>
              <a:rPr lang="zh-CN" altLang="en-US" dirty="0"/>
              <a:t>释放 </a:t>
            </a:r>
            <a:r>
              <a:rPr lang="en-US" altLang="zh-CN" dirty="0"/>
              <a:t>id=1 </a:t>
            </a:r>
            <a:r>
              <a:rPr lang="zh-CN" altLang="en-US" dirty="0"/>
              <a:t>的行锁。 事务 </a:t>
            </a:r>
            <a:r>
              <a:rPr lang="en-US" altLang="zh-CN" dirty="0"/>
              <a:t>A </a:t>
            </a:r>
            <a:r>
              <a:rPr lang="zh-CN" altLang="en-US" dirty="0"/>
              <a:t>和事务 </a:t>
            </a:r>
            <a:r>
              <a:rPr lang="en-US" altLang="zh-CN" dirty="0"/>
              <a:t>B </a:t>
            </a:r>
            <a:r>
              <a:rPr lang="zh-CN" altLang="en-US" dirty="0"/>
              <a:t>在互相等待对方的资源释放，就是进入了死锁状态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当出现死锁以后，有两种策略：</a:t>
            </a:r>
            <a:endParaRPr lang="zh-CN" altLang="en-US" dirty="0"/>
          </a:p>
          <a:p>
            <a:pPr lvl="1"/>
            <a:r>
              <a:rPr lang="zh-CN" altLang="en-US" dirty="0"/>
              <a:t>一是，直接进入等待，直到超时。</a:t>
            </a:r>
            <a:endParaRPr lang="en-US" altLang="zh-CN" dirty="0"/>
          </a:p>
          <a:p>
            <a:pPr lvl="1"/>
            <a:r>
              <a:rPr lang="zh-CN" altLang="en-US" dirty="0"/>
              <a:t>二是，发起死锁检测，发现死锁后，主动回滚死锁链条中的某一个事务，让其他事务得以继续执行。</a:t>
            </a:r>
            <a:r>
              <a:rPr lang="en-US" altLang="zh-CN" dirty="0"/>
              <a:t>(</a:t>
            </a:r>
            <a:r>
              <a:rPr lang="zh-CN" altLang="en-US" dirty="0"/>
              <a:t>默认开启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10" y="1902515"/>
            <a:ext cx="5160306" cy="38679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不论是索引还是锁，涉及的背景知识都较多，应用也多。特别的，对于锁分析，往往需要列举“不同隔离级别”、“不同索引类型”、“不同操作类型</a:t>
            </a:r>
            <a:r>
              <a:rPr lang="en-US" altLang="zh-CN" dirty="0"/>
              <a:t>CRUD</a:t>
            </a:r>
            <a:r>
              <a:rPr lang="zh-CN" altLang="en-US" dirty="0"/>
              <a:t>”、“事务先后顺序”来进行统一分析。需要大家下来自行查看相关文章。</a:t>
            </a:r>
            <a:endParaRPr lang="en-US" altLang="zh-CN" dirty="0"/>
          </a:p>
          <a:p>
            <a:r>
              <a:rPr lang="zh-CN" altLang="en-US" dirty="0"/>
              <a:t>除开当前已介绍的知识点类型，对于</a:t>
            </a:r>
            <a:r>
              <a:rPr lang="en-US" altLang="zh-CN" dirty="0"/>
              <a:t>MySQL</a:t>
            </a:r>
            <a:r>
              <a:rPr lang="zh-CN" altLang="en-US" dirty="0"/>
              <a:t>的架构、</a:t>
            </a:r>
            <a:r>
              <a:rPr lang="en-US" altLang="zh-CN" dirty="0"/>
              <a:t>MVCC</a:t>
            </a:r>
            <a:r>
              <a:rPr lang="zh-CN" altLang="en-US" dirty="0"/>
              <a:t>、事务隔离级别等这类纯知识点大家都可以去了解一下。</a:t>
            </a:r>
            <a:endParaRPr lang="en-US" altLang="zh-CN" dirty="0"/>
          </a:p>
          <a:p>
            <a:r>
              <a:rPr lang="zh-CN" altLang="en-US" dirty="0"/>
              <a:t>分享的目的：眼熟这些陌生的定义，在真正遇到性能、死锁问题时，能有大概方向，怎样去搜索、分析、解决问题。</a:t>
            </a:r>
            <a:endParaRPr lang="en-US" altLang="zh-CN" dirty="0"/>
          </a:p>
          <a:p>
            <a:r>
              <a:rPr lang="zh-CN" altLang="en-US" dirty="0"/>
              <a:t>建议：我们不是</a:t>
            </a:r>
            <a:r>
              <a:rPr lang="en-US" altLang="zh-CN" dirty="0"/>
              <a:t>DBA</a:t>
            </a:r>
            <a:r>
              <a:rPr lang="zh-CN" altLang="en-US" dirty="0"/>
              <a:t>，所以对于这类知识点，可以不用特意学习、精通，只需了解有何最佳实践，对于底层的原理可选择性了解</a:t>
            </a:r>
            <a:endParaRPr lang="en-US" altLang="zh-CN" dirty="0"/>
          </a:p>
          <a:p>
            <a:r>
              <a:rPr lang="en-US" altLang="zh-CN" dirty="0"/>
              <a:t>《MySQL</a:t>
            </a:r>
            <a:r>
              <a:rPr lang="zh-CN" altLang="en-US" dirty="0"/>
              <a:t>技术内幕 </a:t>
            </a:r>
            <a:r>
              <a:rPr lang="en-US" altLang="zh-CN" dirty="0" err="1"/>
              <a:t>InnoDB</a:t>
            </a:r>
            <a:r>
              <a:rPr lang="zh-CN" altLang="en-US" dirty="0"/>
              <a:t>引擎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高性能</a:t>
            </a:r>
            <a:r>
              <a:rPr lang="en-US" altLang="zh-CN" dirty="0" err="1"/>
              <a:t>MySql</a:t>
            </a:r>
            <a:r>
              <a:rPr lang="en-US" altLang="zh-CN" dirty="0"/>
              <a:t>》</a:t>
            </a:r>
            <a:r>
              <a:rPr lang="zh-CN" altLang="en-US" dirty="0"/>
              <a:t>等书籍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的索引模型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27594" cy="4351338"/>
          </a:xfrm>
        </p:spPr>
        <p:txBody>
          <a:bodyPr/>
          <a:lstStyle/>
          <a:p>
            <a:r>
              <a:rPr lang="zh-CN" altLang="en-US" dirty="0"/>
              <a:t>表都是根据主键顺序以索引的形式存放</a:t>
            </a:r>
            <a:endParaRPr lang="en-US" altLang="zh-CN" dirty="0"/>
          </a:p>
          <a:p>
            <a:r>
              <a:rPr lang="en-US" altLang="zh-CN" dirty="0" err="1"/>
              <a:t>InnoDB</a:t>
            </a:r>
            <a:r>
              <a:rPr lang="zh-CN" altLang="en-US" dirty="0"/>
              <a:t>使用</a:t>
            </a:r>
            <a:r>
              <a:rPr lang="en-US" altLang="zh-CN" dirty="0"/>
              <a:t>B+</a:t>
            </a:r>
            <a:r>
              <a:rPr lang="zh-CN" altLang="en-US" dirty="0"/>
              <a:t>树索引模型，每一个索引都对应一棵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主键索引的叶子节点存放的是整行数据，</a:t>
            </a:r>
            <a:r>
              <a:rPr lang="en-US" altLang="zh-CN" dirty="0" err="1"/>
              <a:t>InnoDB</a:t>
            </a:r>
            <a:r>
              <a:rPr lang="zh-CN" altLang="en-US" dirty="0"/>
              <a:t>中，主键索引也被称为聚簇索引</a:t>
            </a:r>
            <a:endParaRPr lang="en-US" altLang="zh-CN" dirty="0"/>
          </a:p>
          <a:p>
            <a:r>
              <a:rPr lang="zh-CN" altLang="en-US" dirty="0"/>
              <a:t>非主键索引的叶子节点存放的是主键的值，</a:t>
            </a:r>
            <a:r>
              <a:rPr lang="en-US" altLang="zh-CN" dirty="0" err="1"/>
              <a:t>InnoDB</a:t>
            </a:r>
            <a:r>
              <a:rPr lang="zh-CN" altLang="en-US" dirty="0"/>
              <a:t>中，非主键索引也被称为二级索引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6"/>
            <a:ext cx="580517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的索引模型</a:t>
            </a:r>
            <a:r>
              <a:rPr lang="en-US" altLang="zh-CN" dirty="0"/>
              <a:t>-</a:t>
            </a:r>
            <a:r>
              <a:rPr lang="zh-CN" altLang="en-US" dirty="0"/>
              <a:t>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二叉查找</a:t>
            </a:r>
            <a:r>
              <a:rPr lang="en-US" altLang="zh-CN" dirty="0"/>
              <a:t>/</a:t>
            </a:r>
            <a:r>
              <a:rPr lang="zh-CN" altLang="en-US" dirty="0"/>
              <a:t>搜索</a:t>
            </a:r>
            <a:r>
              <a:rPr lang="en-US" altLang="zh-CN" dirty="0"/>
              <a:t>/</a:t>
            </a:r>
            <a:r>
              <a:rPr lang="zh-CN" altLang="en-US" dirty="0"/>
              <a:t>排序树 </a:t>
            </a:r>
            <a:r>
              <a:rPr lang="en-US" altLang="zh-CN" dirty="0"/>
              <a:t>BST(binary search/sort tree)</a:t>
            </a:r>
            <a:endParaRPr lang="en-US" altLang="zh-CN" dirty="0"/>
          </a:p>
          <a:p>
            <a:r>
              <a:rPr lang="zh-CN" altLang="en-US" dirty="0"/>
              <a:t>平衡二叉树 </a:t>
            </a:r>
            <a:r>
              <a:rPr lang="en-US" altLang="zh-CN" dirty="0"/>
              <a:t>(self-balancing binary search tree) </a:t>
            </a:r>
            <a:r>
              <a:rPr lang="zh-CN" altLang="en-US" dirty="0"/>
              <a:t>也称</a:t>
            </a:r>
            <a:r>
              <a:rPr lang="en-US" altLang="zh-CN" dirty="0"/>
              <a:t>AVL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红黑树 </a:t>
            </a:r>
            <a:r>
              <a:rPr lang="en-US" altLang="zh-CN" dirty="0"/>
              <a:t>(red-black tree)</a:t>
            </a:r>
            <a:r>
              <a:rPr lang="zh-CN" altLang="en-US" dirty="0"/>
              <a:t>，是一种平衡二叉树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树，又称</a:t>
            </a:r>
            <a:r>
              <a:rPr lang="en-US" altLang="zh-CN" dirty="0"/>
              <a:t>B-</a:t>
            </a:r>
            <a:r>
              <a:rPr lang="zh-CN" altLang="en-US" dirty="0"/>
              <a:t>树、</a:t>
            </a:r>
            <a:r>
              <a:rPr lang="en-US" altLang="zh-CN" dirty="0"/>
              <a:t>B_</a:t>
            </a:r>
            <a:r>
              <a:rPr lang="zh-CN" altLang="en-US" dirty="0"/>
              <a:t>树，多路搜索树，不一定是二叉</a:t>
            </a:r>
            <a:endParaRPr lang="en-US" altLang="zh-CN" dirty="0"/>
          </a:p>
          <a:p>
            <a:r>
              <a:rPr lang="en-US" altLang="zh-CN" dirty="0"/>
              <a:t>B+</a:t>
            </a:r>
            <a:r>
              <a:rPr lang="zh-CN" altLang="en-US" dirty="0"/>
              <a:t>树，</a:t>
            </a:r>
            <a:r>
              <a:rPr lang="en-US" altLang="zh-CN" dirty="0"/>
              <a:t>B</a:t>
            </a:r>
            <a:r>
              <a:rPr lang="zh-CN" altLang="en-US" dirty="0"/>
              <a:t>树的一种变形，只到叶子节点才命中，多用于存储系统</a:t>
            </a:r>
            <a:endParaRPr lang="en-US" altLang="zh-CN" dirty="0"/>
          </a:p>
          <a:p>
            <a:r>
              <a:rPr lang="en-US" altLang="zh-CN" dirty="0"/>
              <a:t>B*</a:t>
            </a:r>
            <a:r>
              <a:rPr lang="zh-CN" altLang="en-US" dirty="0"/>
              <a:t>树，</a:t>
            </a:r>
            <a:r>
              <a:rPr lang="en-US" altLang="zh-CN" dirty="0"/>
              <a:t>B+</a:t>
            </a:r>
            <a:r>
              <a:rPr lang="zh-CN" altLang="en-US" dirty="0"/>
              <a:t>树的一种变形，增加非叶子节点增加指向兄弟的指针，当前节点关键字已满，而兄弟节点未满，可将部分数据复制到兄弟节点，如果兄弟节点已满，则复制</a:t>
            </a:r>
            <a:r>
              <a:rPr lang="en-US" altLang="zh-CN" dirty="0"/>
              <a:t>1/3</a:t>
            </a:r>
            <a:r>
              <a:rPr lang="zh-CN" altLang="en-US" dirty="0"/>
              <a:t>数据为一个新节点（对比</a:t>
            </a:r>
            <a:r>
              <a:rPr lang="en-US" altLang="zh-CN" dirty="0"/>
              <a:t>B+</a:t>
            </a:r>
            <a:r>
              <a:rPr lang="zh-CN" altLang="en-US" dirty="0"/>
              <a:t>的</a:t>
            </a:r>
            <a:r>
              <a:rPr lang="en-US" altLang="zh-CN" dirty="0"/>
              <a:t>1/2</a:t>
            </a:r>
            <a:r>
              <a:rPr lang="zh-CN" altLang="en-US" dirty="0"/>
              <a:t>，减小分配新节点的概率）</a:t>
            </a:r>
            <a:endParaRPr lang="en-US" altLang="zh-CN" dirty="0"/>
          </a:p>
          <a:p>
            <a:r>
              <a:rPr lang="zh-CN" altLang="en-US" dirty="0"/>
              <a:t>链接</a:t>
            </a:r>
            <a:r>
              <a:rPr lang="en-US" altLang="zh-CN" dirty="0"/>
              <a:t>: https://blog.csdn.net/wyqwilliam/article/details/82935922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2045" y="1452409"/>
            <a:ext cx="8254234" cy="49642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4604" y="867634"/>
            <a:ext cx="248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B+</a:t>
            </a:r>
            <a:r>
              <a:rPr lang="zh-CN" altLang="en-US" sz="3200" dirty="0"/>
              <a:t>树模型</a:t>
            </a: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14604" y="1695761"/>
            <a:ext cx="3396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是树高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/>
              <a:t>P</a:t>
            </a:r>
            <a:r>
              <a:rPr lang="zh-CN" altLang="en-US" dirty="0"/>
              <a:t>是指向子节点的指针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/>
              <a:t>Q</a:t>
            </a:r>
            <a:r>
              <a:rPr lang="zh-CN" altLang="en-US" dirty="0"/>
              <a:t>是叶子节点的链表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所有的</a:t>
            </a:r>
            <a:r>
              <a:rPr lang="en-US" altLang="zh-CN" dirty="0"/>
              <a:t>key</a:t>
            </a:r>
            <a:r>
              <a:rPr lang="zh-CN" altLang="en-US" dirty="0"/>
              <a:t>都存在于叶子节点，所以查找是到叶子节点才算命中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所有关键字都出现在叶子结点的链表中（稠密索引），且链表中的关键字恰好是有序的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非叶子结点相当于是叶子结点的索引（稀疏索引），叶子结点相当于是存储</a:t>
            </a:r>
            <a:endParaRPr lang="zh-CN" altLang="en-US" dirty="0"/>
          </a:p>
          <a:p>
            <a:r>
              <a:rPr lang="zh-CN" altLang="en-US" dirty="0"/>
              <a:t>（关键字）数据的数据层；</a:t>
            </a:r>
            <a:endParaRPr lang="zh-CN" alt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基于主键索引和普通索引的查询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* from T where id = 5</a:t>
            </a:r>
            <a:r>
              <a:rPr lang="zh-CN" altLang="en-US" dirty="0"/>
              <a:t>，只需搜索</a:t>
            </a:r>
            <a:r>
              <a:rPr lang="en-US" altLang="zh-CN" dirty="0"/>
              <a:t>id</a:t>
            </a:r>
            <a:r>
              <a:rPr lang="zh-CN" altLang="en-US" dirty="0"/>
              <a:t>这棵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Select * from T where name = ‘j’</a:t>
            </a:r>
            <a:r>
              <a:rPr lang="zh-CN" altLang="en-US" dirty="0"/>
              <a:t>，需要先搜索</a:t>
            </a:r>
            <a:r>
              <a:rPr lang="en-US" altLang="zh-CN" dirty="0"/>
              <a:t>name</a:t>
            </a:r>
            <a:r>
              <a:rPr lang="zh-CN" altLang="en-US" dirty="0"/>
              <a:t>索引树，得到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，再到</a:t>
            </a:r>
            <a:r>
              <a:rPr lang="en-US" altLang="zh-CN" dirty="0"/>
              <a:t>id</a:t>
            </a:r>
            <a:r>
              <a:rPr lang="zh-CN" altLang="en-US" dirty="0"/>
              <a:t>索引树搜索一次。这个过程称为</a:t>
            </a:r>
            <a:r>
              <a:rPr lang="zh-CN" altLang="en-US" b="1" dirty="0"/>
              <a:t>回表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也就是说，当前这个查询语句，基于非主键索引的查询需要多扫描一棵索引树。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页分裂：当前节点数据已满，需要挪动插入点之后的数据到新分配的节点。</a:t>
            </a:r>
            <a:endParaRPr lang="en-US" altLang="zh-CN" dirty="0"/>
          </a:p>
          <a:p>
            <a:r>
              <a:rPr lang="zh-CN" altLang="en-US" dirty="0"/>
              <a:t>页合并：页分裂的逆过程</a:t>
            </a:r>
            <a:endParaRPr lang="en-US" altLang="zh-CN" dirty="0"/>
          </a:p>
          <a:p>
            <a:r>
              <a:rPr lang="zh-CN" altLang="en-US" dirty="0"/>
              <a:t>基于以上索引维护过程，看一个案例：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阿里巴巴</a:t>
            </a:r>
            <a:r>
              <a:rPr lang="en-US" altLang="zh-CN" dirty="0"/>
              <a:t>Java</a:t>
            </a:r>
            <a:r>
              <a:rPr lang="zh-CN" altLang="en-US" dirty="0"/>
              <a:t>规范中提及，建表语句一定要有自增主键。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性能：追加操作，不涉及挪动记录，不会触发叶子节点的分裂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存储：非主键索引会持有主键值，对于整形是</a:t>
            </a:r>
            <a:r>
              <a:rPr lang="en-US" altLang="zh-CN" dirty="0"/>
              <a:t>(int4, long8)</a:t>
            </a:r>
            <a:r>
              <a:rPr lang="zh-CN" altLang="en-US" dirty="0"/>
              <a:t>，字符型</a:t>
            </a:r>
            <a:r>
              <a:rPr lang="en-US" altLang="zh-CN" dirty="0"/>
              <a:t>(</a:t>
            </a:r>
            <a:r>
              <a:rPr lang="zh-CN" altLang="en-US" dirty="0"/>
              <a:t>取决于字符串长度，以</a:t>
            </a:r>
            <a:r>
              <a:rPr lang="en-US" altLang="zh-CN" dirty="0"/>
              <a:t>UUID</a:t>
            </a:r>
            <a:r>
              <a:rPr lang="zh-CN" altLang="en-US" dirty="0"/>
              <a:t>为例是</a:t>
            </a:r>
            <a:r>
              <a:rPr lang="en-US" altLang="zh-CN" dirty="0"/>
              <a:t>32</a:t>
            </a:r>
            <a:r>
              <a:rPr lang="zh-CN" altLang="en-US" dirty="0"/>
              <a:t>位，导致二级索引树占用存储大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Select id from T where name = ‘j’</a:t>
            </a:r>
            <a:r>
              <a:rPr lang="zh-CN" altLang="en-US" dirty="0"/>
              <a:t>，查询</a:t>
            </a:r>
            <a:r>
              <a:rPr lang="en-US" altLang="zh-CN" dirty="0"/>
              <a:t>id</a:t>
            </a:r>
            <a:r>
              <a:rPr lang="zh-CN" altLang="en-US" dirty="0"/>
              <a:t>的值，而</a:t>
            </a:r>
            <a:r>
              <a:rPr lang="en-US" altLang="zh-CN" dirty="0"/>
              <a:t>id</a:t>
            </a:r>
            <a:r>
              <a:rPr lang="zh-CN" altLang="en-US" dirty="0"/>
              <a:t>的值已经在</a:t>
            </a:r>
            <a:r>
              <a:rPr lang="en-US" altLang="zh-CN" dirty="0"/>
              <a:t>name</a:t>
            </a:r>
            <a:r>
              <a:rPr lang="zh-CN" altLang="en-US" dirty="0"/>
              <a:t>索引树上，因此无需回表，直接提供查询结果。在这个查询中，索引</a:t>
            </a:r>
            <a:r>
              <a:rPr lang="en-US" altLang="zh-CN" dirty="0"/>
              <a:t>name</a:t>
            </a:r>
            <a:r>
              <a:rPr lang="zh-CN" altLang="en-US" dirty="0"/>
              <a:t>已经“覆盖了”查询需求，称为覆盖索引。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来看这样一个案例：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gateway</a:t>
            </a:r>
            <a:r>
              <a:rPr lang="zh-CN" altLang="en-US" dirty="0"/>
              <a:t>项目中，起初根据</a:t>
            </a:r>
            <a:r>
              <a:rPr lang="en-US" altLang="zh-CN" dirty="0"/>
              <a:t>token</a:t>
            </a:r>
            <a:r>
              <a:rPr lang="zh-CN" altLang="en-US" dirty="0"/>
              <a:t>只会解析出</a:t>
            </a:r>
            <a:r>
              <a:rPr lang="en-US" altLang="zh-CN" dirty="0" err="1"/>
              <a:t>erpGuid</a:t>
            </a:r>
            <a:r>
              <a:rPr lang="en-US" altLang="zh-CN" dirty="0"/>
              <a:t>, </a:t>
            </a:r>
            <a:r>
              <a:rPr lang="en-US" altLang="zh-CN" dirty="0" err="1"/>
              <a:t>storeGuid</a:t>
            </a:r>
            <a:r>
              <a:rPr lang="zh-CN" altLang="en-US" dirty="0"/>
              <a:t>，</a:t>
            </a:r>
            <a:r>
              <a:rPr lang="en-US" altLang="zh-CN" dirty="0" err="1"/>
              <a:t>userGuid</a:t>
            </a:r>
            <a:r>
              <a:rPr lang="zh-CN" altLang="en-US" dirty="0"/>
              <a:t>等，但后来应内部服务需要，在各个服务中查询出</a:t>
            </a:r>
            <a:r>
              <a:rPr lang="en-US" altLang="zh-CN" dirty="0" err="1"/>
              <a:t>erpName</a:t>
            </a:r>
            <a:r>
              <a:rPr lang="zh-CN" altLang="en-US" dirty="0"/>
              <a:t>，</a:t>
            </a:r>
            <a:r>
              <a:rPr lang="en-US" altLang="zh-CN" dirty="0" err="1"/>
              <a:t>storeName</a:t>
            </a:r>
            <a:r>
              <a:rPr lang="zh-CN" altLang="en-US" dirty="0"/>
              <a:t>，</a:t>
            </a:r>
            <a:r>
              <a:rPr lang="en-US" altLang="zh-CN" dirty="0" err="1"/>
              <a:t>userName</a:t>
            </a:r>
            <a:r>
              <a:rPr lang="zh-CN" altLang="en-US" dirty="0"/>
              <a:t>等进一步信息。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新增这几组联合索引</a:t>
            </a:r>
            <a:r>
              <a:rPr lang="en-US" altLang="zh-CN" dirty="0"/>
              <a:t>(</a:t>
            </a:r>
            <a:r>
              <a:rPr lang="en-US" altLang="zh-CN" dirty="0" err="1"/>
              <a:t>erpGuid</a:t>
            </a:r>
            <a:r>
              <a:rPr lang="en-US" altLang="zh-CN" dirty="0"/>
              <a:t>, </a:t>
            </a:r>
            <a:r>
              <a:rPr lang="en-US" altLang="zh-CN" dirty="0" err="1"/>
              <a:t>erpName</a:t>
            </a:r>
            <a:r>
              <a:rPr lang="en-US" altLang="zh-CN" dirty="0"/>
              <a:t>), (</a:t>
            </a:r>
            <a:r>
              <a:rPr lang="en-US" altLang="zh-CN" dirty="0" err="1"/>
              <a:t>storeGuid</a:t>
            </a:r>
            <a:r>
              <a:rPr lang="en-US" altLang="zh-CN" dirty="0"/>
              <a:t>, </a:t>
            </a:r>
            <a:r>
              <a:rPr lang="en-US" altLang="zh-CN" dirty="0" err="1"/>
              <a:t>storeName</a:t>
            </a:r>
            <a:r>
              <a:rPr lang="en-US" altLang="zh-CN" dirty="0"/>
              <a:t>), (</a:t>
            </a:r>
            <a:r>
              <a:rPr lang="en-US" altLang="zh-CN" dirty="0" err="1"/>
              <a:t>userGuid</a:t>
            </a:r>
            <a:r>
              <a:rPr lang="en-US" altLang="zh-CN" dirty="0"/>
              <a:t>, </a:t>
            </a:r>
            <a:r>
              <a:rPr lang="en-US" altLang="zh-CN" dirty="0" err="1"/>
              <a:t>userName</a:t>
            </a:r>
            <a:r>
              <a:rPr lang="en-US" altLang="zh-CN" dirty="0"/>
              <a:t>)</a:t>
            </a:r>
            <a:r>
              <a:rPr lang="zh-CN" altLang="en-US" dirty="0"/>
              <a:t>理论上可提高查询速度，进一步提高系统</a:t>
            </a:r>
            <a:r>
              <a:rPr lang="en-US" altLang="zh-CN" dirty="0"/>
              <a:t>TPS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不过考虑到</a:t>
            </a:r>
            <a:r>
              <a:rPr lang="en-US" altLang="zh-CN" dirty="0"/>
              <a:t>gateway</a:t>
            </a:r>
            <a:r>
              <a:rPr lang="zh-CN" altLang="en-US" dirty="0"/>
              <a:t>对这些信息均作了缓存，所以压测</a:t>
            </a:r>
            <a:r>
              <a:rPr lang="en-US" altLang="zh-CN" dirty="0"/>
              <a:t>TPS</a:t>
            </a:r>
            <a:r>
              <a:rPr lang="zh-CN" altLang="en-US" dirty="0"/>
              <a:t>不会有提高。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最左前缀原则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可以是联合索引的最左</a:t>
            </a:r>
            <a:r>
              <a:rPr lang="en-US" altLang="zh-CN" dirty="0"/>
              <a:t>N</a:t>
            </a:r>
            <a:r>
              <a:rPr lang="zh-CN" altLang="en-US" dirty="0"/>
              <a:t>个字段，也可以是字符串索引的最左</a:t>
            </a:r>
            <a:r>
              <a:rPr lang="en-US" altLang="zh-CN" dirty="0"/>
              <a:t>N</a:t>
            </a:r>
            <a:r>
              <a:rPr lang="zh-CN" altLang="en-US" dirty="0"/>
              <a:t>个字符</a:t>
            </a:r>
            <a:endParaRPr lang="en-US" altLang="zh-CN" dirty="0"/>
          </a:p>
          <a:p>
            <a:r>
              <a:rPr lang="zh-CN" altLang="en-US" dirty="0"/>
              <a:t>如何安排联合索引内的字段顺序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第一个原则：可以少维护索引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既有</a:t>
            </a:r>
            <a:r>
              <a:rPr lang="en-US" altLang="zh-CN" dirty="0"/>
              <a:t>ab</a:t>
            </a:r>
            <a:r>
              <a:rPr lang="zh-CN" altLang="en-US" dirty="0"/>
              <a:t>的查询，也有</a:t>
            </a:r>
            <a:r>
              <a:rPr lang="en-US" altLang="zh-CN" dirty="0"/>
              <a:t>a</a:t>
            </a:r>
            <a:r>
              <a:rPr lang="zh-CN" altLang="en-US" dirty="0"/>
              <a:t>的查询，显然顺序是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；那么既有</a:t>
            </a:r>
            <a:r>
              <a:rPr lang="en-US" altLang="zh-CN" dirty="0"/>
              <a:t>ab</a:t>
            </a:r>
            <a:r>
              <a:rPr lang="zh-CN" altLang="en-US" dirty="0"/>
              <a:t>的查询，也有</a:t>
            </a:r>
            <a:r>
              <a:rPr lang="en-US" altLang="zh-CN" dirty="0" err="1"/>
              <a:t>a,b</a:t>
            </a:r>
            <a:r>
              <a:rPr lang="zh-CN" altLang="en-US" dirty="0"/>
              <a:t>各自的查询呢？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第二个原则：空间存储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long</a:t>
            </a:r>
            <a:r>
              <a:rPr lang="zh-CN" altLang="en-US" dirty="0"/>
              <a:t>型，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string</a:t>
            </a:r>
            <a:r>
              <a:rPr lang="zh-CN" altLang="en-US" dirty="0"/>
              <a:t>型，结果是建立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两个索引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5716</Words>
  <Application>WPS 演示</Application>
  <PresentationFormat>宽屏</PresentationFormat>
  <Paragraphs>221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等线 Light</vt:lpstr>
      <vt:lpstr>思源宋体 CN</vt:lpstr>
      <vt:lpstr>微软雅黑</vt:lpstr>
      <vt:lpstr>文泉驿微米黑</vt:lpstr>
      <vt:lpstr>宋体</vt:lpstr>
      <vt:lpstr>Arial Unicode MS</vt:lpstr>
      <vt:lpstr>DejaVu Sans</vt:lpstr>
      <vt:lpstr>等线</vt:lpstr>
      <vt:lpstr>Calibri</vt:lpstr>
      <vt:lpstr>NanumBarunGothic</vt:lpstr>
      <vt:lpstr>Office 主题​​</vt:lpstr>
      <vt:lpstr>MySQL中索引、锁的基本概念</vt:lpstr>
      <vt:lpstr>常见索引模型</vt:lpstr>
      <vt:lpstr>InnoDB的索引模型</vt:lpstr>
      <vt:lpstr>InnoDB的索引模型-搜索树</vt:lpstr>
      <vt:lpstr>PowerPoint 演示文稿</vt:lpstr>
      <vt:lpstr>基于主键索引和普通索引的查询</vt:lpstr>
      <vt:lpstr>索引维护</vt:lpstr>
      <vt:lpstr>覆盖索引</vt:lpstr>
      <vt:lpstr>最左前缀原则</vt:lpstr>
      <vt:lpstr>索引下推</vt:lpstr>
      <vt:lpstr>普通索引和唯一索引：选谁？</vt:lpstr>
      <vt:lpstr>普通索引和唯一索引：选谁？</vt:lpstr>
      <vt:lpstr>Change buffer</vt:lpstr>
      <vt:lpstr>给字符串加索引</vt:lpstr>
      <vt:lpstr>MySQL中的锁</vt:lpstr>
      <vt:lpstr>全局锁</vt:lpstr>
      <vt:lpstr>表级锁</vt:lpstr>
      <vt:lpstr>表级锁-给一个小表加个字段，导致整个库挂了</vt:lpstr>
      <vt:lpstr>行锁-两阶段锁协议</vt:lpstr>
      <vt:lpstr>行锁-两阶段锁协议案例</vt:lpstr>
      <vt:lpstr>行锁-共享锁、排他锁</vt:lpstr>
      <vt:lpstr>行锁-一致性非锁定读、一致性锁定读</vt:lpstr>
      <vt:lpstr>行锁-间隙锁(Gap Lock, Next-Key Lock)</vt:lpstr>
      <vt:lpstr>行锁-死锁与死锁检测</vt:lpstr>
      <vt:lpstr>结束语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索引、锁</dc:title>
  <dc:creator>承伟 滕</dc:creator>
  <cp:lastModifiedBy>lhan111</cp:lastModifiedBy>
  <cp:revision>98</cp:revision>
  <dcterms:created xsi:type="dcterms:W3CDTF">2019-02-10T02:36:59Z</dcterms:created>
  <dcterms:modified xsi:type="dcterms:W3CDTF">2019-02-10T02:36:59Z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