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7" r:id="rId2"/>
    <p:sldId id="258" r:id="rId3"/>
    <p:sldId id="277" r:id="rId4"/>
    <p:sldId id="278" r:id="rId5"/>
    <p:sldId id="279" r:id="rId6"/>
    <p:sldId id="27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showPr showNarration="1">
    <p:browse/>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61" autoAdjust="0"/>
    <p:restoredTop sz="94550" autoAdjust="0"/>
  </p:normalViewPr>
  <p:slideViewPr>
    <p:cSldViewPr>
      <p:cViewPr varScale="1">
        <p:scale>
          <a:sx n="51" d="100"/>
          <a:sy n="51" d="100"/>
        </p:scale>
        <p:origin x="-336" y="-90"/>
      </p:cViewPr>
      <p:guideLst>
        <p:guide orient="horz" pos="2160"/>
        <p:guide pos="2880"/>
      </p:guideLst>
    </p:cSldViewPr>
  </p:slideViewPr>
  <p:outlineViewPr>
    <p:cViewPr>
      <p:scale>
        <a:sx n="33" d="100"/>
        <a:sy n="33" d="100"/>
      </p:scale>
      <p:origin x="0" y="5388"/>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41" d="100"/>
          <a:sy n="41" d="100"/>
        </p:scale>
        <p:origin x="-1230" y="-11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37431C-718A-4632-9BB7-04EEAC90D09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5C52D91B-D3AD-4D67-9356-B8018859DC18}">
      <dgm:prSet/>
      <dgm:spPr/>
      <dgm:t>
        <a:bodyPr/>
        <a:lstStyle/>
        <a:p>
          <a:pPr rtl="0"/>
          <a:r>
            <a:rPr lang="en-US" dirty="0" err="1" smtClean="0"/>
            <a:t>Cảm</a:t>
          </a:r>
          <a:r>
            <a:rPr lang="en-US" dirty="0" smtClean="0"/>
            <a:t> </a:t>
          </a:r>
          <a:r>
            <a:rPr lang="en-US" dirty="0" err="1" smtClean="0"/>
            <a:t>ơn</a:t>
          </a:r>
          <a:r>
            <a:rPr lang="en-US" dirty="0" smtClean="0"/>
            <a:t> </a:t>
          </a:r>
          <a:r>
            <a:rPr lang="en-US" dirty="0" err="1" smtClean="0"/>
            <a:t>các</a:t>
          </a:r>
          <a:r>
            <a:rPr lang="en-US" dirty="0" smtClean="0"/>
            <a:t> </a:t>
          </a:r>
          <a:r>
            <a:rPr lang="en-US" dirty="0" err="1" smtClean="0"/>
            <a:t>bạn</a:t>
          </a:r>
          <a:r>
            <a:rPr lang="en-US" dirty="0" smtClean="0"/>
            <a:t> </a:t>
          </a:r>
          <a:r>
            <a:rPr lang="en-US" dirty="0" err="1" smtClean="0"/>
            <a:t>đã</a:t>
          </a:r>
          <a:r>
            <a:rPr lang="en-US" dirty="0" smtClean="0"/>
            <a:t> </a:t>
          </a:r>
          <a:r>
            <a:rPr lang="en-US" dirty="0" err="1" smtClean="0"/>
            <a:t>lắng</a:t>
          </a:r>
          <a:r>
            <a:rPr lang="en-US" dirty="0" smtClean="0"/>
            <a:t> </a:t>
          </a:r>
          <a:r>
            <a:rPr lang="en-US" dirty="0" err="1" smtClean="0"/>
            <a:t>nghe</a:t>
          </a:r>
          <a:r>
            <a:rPr lang="en-US" dirty="0" smtClean="0"/>
            <a:t> </a:t>
          </a:r>
          <a:r>
            <a:rPr lang="en-US" dirty="0" err="1" smtClean="0"/>
            <a:t>phần</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của</a:t>
          </a:r>
          <a:r>
            <a:rPr lang="en-US" dirty="0" smtClean="0"/>
            <a:t> </a:t>
          </a:r>
          <a:r>
            <a:rPr lang="en-US" dirty="0" err="1" smtClean="0"/>
            <a:t>nhóm</a:t>
          </a:r>
          <a:r>
            <a:rPr lang="en-US" dirty="0" smtClean="0"/>
            <a:t> </a:t>
          </a:r>
          <a:r>
            <a:rPr lang="en-US" dirty="0" err="1" smtClean="0"/>
            <a:t>mình</a:t>
          </a:r>
          <a:endParaRPr lang="en-US" dirty="0"/>
        </a:p>
      </dgm:t>
    </dgm:pt>
    <dgm:pt modelId="{4E73188E-C047-4A79-86CF-6C4896C221B6}" type="parTrans" cxnId="{F663C68B-EBEF-49C9-B9F0-28140B1A4FD4}">
      <dgm:prSet/>
      <dgm:spPr/>
      <dgm:t>
        <a:bodyPr/>
        <a:lstStyle/>
        <a:p>
          <a:endParaRPr lang="en-US"/>
        </a:p>
      </dgm:t>
    </dgm:pt>
    <dgm:pt modelId="{9E07A9B1-AE2E-403A-91A7-2B4DD0293E9D}" type="sibTrans" cxnId="{F663C68B-EBEF-49C9-B9F0-28140B1A4FD4}">
      <dgm:prSet/>
      <dgm:spPr/>
      <dgm:t>
        <a:bodyPr/>
        <a:lstStyle/>
        <a:p>
          <a:endParaRPr lang="en-US"/>
        </a:p>
      </dgm:t>
    </dgm:pt>
    <dgm:pt modelId="{4B441632-741C-4B36-BEF9-0DF1BABF38A5}" type="pres">
      <dgm:prSet presAssocID="{4B37431C-718A-4632-9BB7-04EEAC90D09C}" presName="Name0" presStyleCnt="0">
        <dgm:presLayoutVars>
          <dgm:chPref val="3"/>
          <dgm:dir/>
          <dgm:animLvl val="lvl"/>
          <dgm:resizeHandles/>
        </dgm:presLayoutVars>
      </dgm:prSet>
      <dgm:spPr/>
      <dgm:t>
        <a:bodyPr/>
        <a:lstStyle/>
        <a:p>
          <a:endParaRPr lang="en-US"/>
        </a:p>
      </dgm:t>
    </dgm:pt>
    <dgm:pt modelId="{8D027855-EA79-47A3-A214-5D834736951C}" type="pres">
      <dgm:prSet presAssocID="{5C52D91B-D3AD-4D67-9356-B8018859DC18}" presName="horFlow" presStyleCnt="0"/>
      <dgm:spPr/>
    </dgm:pt>
    <dgm:pt modelId="{35BE9DA5-8007-4D39-B084-C49E6B9BD546}" type="pres">
      <dgm:prSet presAssocID="{5C52D91B-D3AD-4D67-9356-B8018859DC18}" presName="bigChev" presStyleLbl="node1" presStyleIdx="0" presStyleCnt="1" custScaleX="282711"/>
      <dgm:spPr/>
      <dgm:t>
        <a:bodyPr/>
        <a:lstStyle/>
        <a:p>
          <a:endParaRPr lang="en-US"/>
        </a:p>
      </dgm:t>
    </dgm:pt>
  </dgm:ptLst>
  <dgm:cxnLst>
    <dgm:cxn modelId="{76A3838B-8FC4-469C-9988-693E5C2025DD}" type="presOf" srcId="{5C52D91B-D3AD-4D67-9356-B8018859DC18}" destId="{35BE9DA5-8007-4D39-B084-C49E6B9BD546}" srcOrd="0" destOrd="0" presId="urn:microsoft.com/office/officeart/2005/8/layout/lProcess3"/>
    <dgm:cxn modelId="{F663C68B-EBEF-49C9-B9F0-28140B1A4FD4}" srcId="{4B37431C-718A-4632-9BB7-04EEAC90D09C}" destId="{5C52D91B-D3AD-4D67-9356-B8018859DC18}" srcOrd="0" destOrd="0" parTransId="{4E73188E-C047-4A79-86CF-6C4896C221B6}" sibTransId="{9E07A9B1-AE2E-403A-91A7-2B4DD0293E9D}"/>
    <dgm:cxn modelId="{7F4308D0-9C30-4476-9F01-206CEB92D2B0}" type="presOf" srcId="{4B37431C-718A-4632-9BB7-04EEAC90D09C}" destId="{4B441632-741C-4B36-BEF9-0DF1BABF38A5}" srcOrd="0" destOrd="0" presId="urn:microsoft.com/office/officeart/2005/8/layout/lProcess3"/>
    <dgm:cxn modelId="{D98398F8-2B78-460D-A741-66B495DCBD82}" type="presParOf" srcId="{4B441632-741C-4B36-BEF9-0DF1BABF38A5}" destId="{8D027855-EA79-47A3-A214-5D834736951C}" srcOrd="0" destOrd="0" presId="urn:microsoft.com/office/officeart/2005/8/layout/lProcess3"/>
    <dgm:cxn modelId="{FA893571-9864-4F83-9A60-8F68F605DCC5}" type="presParOf" srcId="{8D027855-EA79-47A3-A214-5D834736951C}" destId="{35BE9DA5-8007-4D39-B084-C49E6B9BD546}" srcOrd="0" destOrd="0" presId="urn:microsoft.com/office/officeart/2005/8/layout/lProcess3"/>
  </dgm:cxnLst>
  <dgm:bg/>
  <dgm:whole/>
</dgm:dataModel>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401CE5-ECB3-4B82-9AE7-316C62B9AEE9}" type="datetimeFigureOut">
              <a:rPr lang="en-US" smtClean="0"/>
              <a:pPr/>
              <a:t>11/17/2021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65714-CB09-4416-AEE1-CEC0B861ECB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665714-CB09-4416-AEE1-CEC0B861ECB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1A7AF3-4C92-43AB-9952-366C48A6FF24}"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C9EBA-353F-457A-91E7-90BB1E3DDD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1A7AF3-4C92-43AB-9952-366C48A6FF24}"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C9EBA-353F-457A-91E7-90BB1E3DDD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1A7AF3-4C92-43AB-9952-366C48A6FF24}"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C9EBA-353F-457A-91E7-90BB1E3DDD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1A7AF3-4C92-43AB-9952-366C48A6FF24}"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C9EBA-353F-457A-91E7-90BB1E3DDD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1A7AF3-4C92-43AB-9952-366C48A6FF24}"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C9EBA-353F-457A-91E7-90BB1E3DDD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1A7AF3-4C92-43AB-9952-366C48A6FF24}"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C9EBA-353F-457A-91E7-90BB1E3DDD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1A7AF3-4C92-43AB-9952-366C48A6FF24}" type="datetimeFigureOut">
              <a:rPr lang="en-US" smtClean="0"/>
              <a:pPr/>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EC9EBA-353F-457A-91E7-90BB1E3DDD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1A7AF3-4C92-43AB-9952-366C48A6FF24}" type="datetimeFigureOut">
              <a:rPr lang="en-US" smtClean="0"/>
              <a:pPr/>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EC9EBA-353F-457A-91E7-90BB1E3DDD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A7AF3-4C92-43AB-9952-366C48A6FF24}" type="datetimeFigureOut">
              <a:rPr lang="en-US" smtClean="0"/>
              <a:pPr/>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EC9EBA-353F-457A-91E7-90BB1E3DDD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1A7AF3-4C92-43AB-9952-366C48A6FF24}"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C9EBA-353F-457A-91E7-90BB1E3DDD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1A7AF3-4C92-43AB-9952-366C48A6FF24}"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C9EBA-353F-457A-91E7-90BB1E3DDD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bright="1000" contrast="42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A7AF3-4C92-43AB-9952-366C48A6FF24}" type="datetimeFigureOut">
              <a:rPr lang="en-US" smtClean="0"/>
              <a:pPr/>
              <a:t>11/17/2021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EC9EBA-353F-457A-91E7-90BB1E3DDD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w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3.gif"/><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2286000"/>
          </a:xfrm>
        </p:spPr>
        <p:txBody>
          <a:bodyPr>
            <a:normAutofit fontScale="90000"/>
          </a:bodyPr>
          <a:lstStyle/>
          <a:p>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vi-VN" sz="3600" dirty="0" smtClean="0"/>
              <a:t>Bài </a:t>
            </a:r>
            <a:r>
              <a:rPr lang="vi-VN" sz="3600" dirty="0" smtClean="0"/>
              <a:t>16. Phong trào giải phóng dân tộc và tổng khởi nghĩa tháng Tám (1939 - 1945). Nước Việt Nam Dân chủ Cộng hòa ra đời</a:t>
            </a:r>
            <a:r>
              <a:rPr lang="vi-VN" dirty="0" smtClean="0"/>
              <a:t/>
            </a:r>
            <a:br>
              <a:rPr lang="vi-VN" dirty="0" smtClean="0"/>
            </a:br>
            <a:r>
              <a:rPr lang="vi-VN" dirty="0" smtClean="0"/>
              <a:t/>
            </a:r>
            <a:br>
              <a:rPr lang="vi-VN" dirty="0" smtClean="0"/>
            </a:br>
            <a:r>
              <a:rPr lang="vi-VN" dirty="0" smtClean="0"/>
              <a:t/>
            </a:r>
            <a:br>
              <a:rPr lang="vi-VN" dirty="0" smtClean="0"/>
            </a:br>
            <a:endParaRPr lang="en-US" dirty="0"/>
          </a:p>
        </p:txBody>
      </p:sp>
      <p:pic>
        <p:nvPicPr>
          <p:cNvPr id="5" name="Content Placeholder 4" descr="map.png"/>
          <p:cNvPicPr>
            <a:picLocks noGrp="1" noChangeAspect="1"/>
          </p:cNvPicPr>
          <p:nvPr>
            <p:ph idx="1"/>
          </p:nvPr>
        </p:nvPicPr>
        <p:blipFill>
          <a:blip r:embed="rId2"/>
          <a:stretch>
            <a:fillRect/>
          </a:stretch>
        </p:blipFill>
        <p:spPr>
          <a:xfrm>
            <a:off x="2514600" y="2332037"/>
            <a:ext cx="4399284" cy="4525963"/>
          </a:xfrm>
        </p:spPr>
      </p:pic>
    </p:spTree>
  </p:cSld>
  <p:clrMapOvr>
    <a:masterClrMapping/>
  </p:clrMapOvr>
  <p:transition>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76400"/>
          </a:xfrm>
        </p:spPr>
        <p:txBody>
          <a:bodyPr>
            <a:normAutofit fontScale="90000"/>
          </a:bodyPr>
          <a:lstStyle/>
          <a:p>
            <a:pPr algn="l"/>
            <a:r>
              <a:rPr lang="en-US" dirty="0" smtClean="0"/>
              <a:t/>
            </a:r>
            <a:br>
              <a:rPr lang="en-US" dirty="0" smtClean="0"/>
            </a:br>
            <a:r>
              <a:rPr lang="en-US" dirty="0" smtClean="0"/>
              <a:t/>
            </a:r>
            <a:br>
              <a:rPr lang="en-US" dirty="0" smtClean="0"/>
            </a:br>
            <a:r>
              <a:rPr lang="en-US" dirty="0" smtClean="0"/>
              <a:t>III</a:t>
            </a:r>
            <a:r>
              <a:rPr lang="en-US" dirty="0" smtClean="0"/>
              <a:t>. </a:t>
            </a:r>
            <a:r>
              <a:rPr lang="en-US" dirty="0" err="1" smtClean="0"/>
              <a:t>Khởi</a:t>
            </a:r>
            <a:r>
              <a:rPr lang="en-US" dirty="0" smtClean="0"/>
              <a:t> </a:t>
            </a:r>
            <a:r>
              <a:rPr lang="en-US" dirty="0" err="1" smtClean="0"/>
              <a:t>nghĩa</a:t>
            </a:r>
            <a:r>
              <a:rPr lang="en-US" dirty="0" smtClean="0"/>
              <a:t> </a:t>
            </a:r>
            <a:r>
              <a:rPr lang="en-US" dirty="0" err="1" smtClean="0"/>
              <a:t>vũ</a:t>
            </a:r>
            <a:r>
              <a:rPr lang="en-US" dirty="0" smtClean="0"/>
              <a:t> </a:t>
            </a:r>
            <a:r>
              <a:rPr lang="en-US" dirty="0" err="1" smtClean="0"/>
              <a:t>trang</a:t>
            </a:r>
            <a:r>
              <a:rPr lang="en-US" dirty="0" smtClean="0"/>
              <a:t> </a:t>
            </a:r>
            <a:r>
              <a:rPr lang="en-US" dirty="0" err="1" smtClean="0"/>
              <a:t>giành</a:t>
            </a:r>
            <a:r>
              <a:rPr lang="en-US" dirty="0" smtClean="0"/>
              <a:t> </a:t>
            </a:r>
            <a:r>
              <a:rPr lang="en-US" dirty="0" err="1" smtClean="0"/>
              <a:t>chính</a:t>
            </a:r>
            <a:r>
              <a:rPr lang="en-US" dirty="0" smtClean="0"/>
              <a:t> </a:t>
            </a:r>
            <a:r>
              <a:rPr lang="en-US" dirty="0" err="1" smtClean="0"/>
              <a:t>quyền</a:t>
            </a:r>
            <a:r>
              <a:rPr lang="en-US" dirty="0" smtClean="0"/>
              <a:t/>
            </a:r>
            <a:br>
              <a:rPr lang="en-US" dirty="0" smtClean="0"/>
            </a:br>
            <a:r>
              <a:rPr lang="en-US" dirty="0" smtClean="0"/>
              <a:t/>
            </a:r>
            <a:br>
              <a:rPr lang="en-US" dirty="0" smtClean="0"/>
            </a:br>
            <a:endParaRPr lang="en-US" dirty="0"/>
          </a:p>
        </p:txBody>
      </p:sp>
      <p:sp>
        <p:nvSpPr>
          <p:cNvPr id="6" name="Content Placeholder 5"/>
          <p:cNvSpPr>
            <a:spLocks noGrp="1"/>
          </p:cNvSpPr>
          <p:nvPr>
            <p:ph idx="1"/>
          </p:nvPr>
        </p:nvSpPr>
        <p:spPr>
          <a:xfrm>
            <a:off x="0" y="1676400"/>
            <a:ext cx="9144000" cy="5181600"/>
          </a:xfrm>
        </p:spPr>
        <p:txBody>
          <a:bodyPr>
            <a:normAutofit fontScale="85000" lnSpcReduction="20000"/>
          </a:bodyPr>
          <a:lstStyle/>
          <a:p>
            <a:pPr>
              <a:buNone/>
            </a:pPr>
            <a:r>
              <a:rPr lang="vi-VN" b="1" dirty="0" smtClean="0"/>
              <a:t>3. Tổng khởi nghĩa tháng Tám năm 1945</a:t>
            </a:r>
            <a:endParaRPr lang="vi-VN" dirty="0" smtClean="0"/>
          </a:p>
          <a:p>
            <a:pPr>
              <a:buNone/>
            </a:pPr>
            <a:r>
              <a:rPr lang="en-US" b="1" i="1" dirty="0" smtClean="0"/>
              <a:t>   </a:t>
            </a:r>
            <a:r>
              <a:rPr lang="vi-VN" b="1" i="1" dirty="0" smtClean="0"/>
              <a:t>a</a:t>
            </a:r>
            <a:r>
              <a:rPr lang="vi-VN" b="1" i="1" dirty="0" smtClean="0"/>
              <a:t>) Nhật đầu hàng Đồng minh, lệnh Tổng khởi nghĩa được </a:t>
            </a:r>
            <a:r>
              <a:rPr lang="vi-VN" b="1" i="1" dirty="0" smtClean="0"/>
              <a:t>ban </a:t>
            </a:r>
            <a:r>
              <a:rPr lang="vi-VN" b="1" i="1" dirty="0" smtClean="0"/>
              <a:t>bố</a:t>
            </a:r>
            <a:endParaRPr lang="vi-VN" dirty="0" smtClean="0"/>
          </a:p>
          <a:p>
            <a:pPr>
              <a:buFontTx/>
              <a:buChar char="-"/>
            </a:pPr>
            <a:r>
              <a:rPr lang="vi-VN" dirty="0" smtClean="0"/>
              <a:t>Đầu </a:t>
            </a:r>
            <a:r>
              <a:rPr lang="vi-VN" dirty="0" smtClean="0"/>
              <a:t>tháng 8/1945, quân Đồng minh tiến công châu Á - Thái Bình Dương</a:t>
            </a:r>
            <a:r>
              <a:rPr lang="vi-VN" dirty="0" smtClean="0"/>
              <a:t>.</a:t>
            </a:r>
            <a:endParaRPr lang="en-US" dirty="0" smtClean="0"/>
          </a:p>
          <a:p>
            <a:pPr>
              <a:buNone/>
            </a:pPr>
            <a:r>
              <a:rPr lang="en-US" dirty="0" smtClean="0"/>
              <a:t>  </a:t>
            </a:r>
            <a:r>
              <a:rPr lang="vi-VN" dirty="0" smtClean="0"/>
              <a:t>- </a:t>
            </a:r>
            <a:r>
              <a:rPr lang="vi-VN" dirty="0" smtClean="0"/>
              <a:t>Ngày 6 và 9/8/1945, Mĩ ném hai quả bom nguyên tử xuống thành phố Hirôsima và Nagaxaki của Nhật Bản giết hại hàng vạn dân thường.</a:t>
            </a:r>
          </a:p>
          <a:p>
            <a:pPr>
              <a:buNone/>
            </a:pPr>
            <a:r>
              <a:rPr lang="en-US" dirty="0" smtClean="0"/>
              <a:t> </a:t>
            </a:r>
            <a:r>
              <a:rPr lang="vi-VN" dirty="0" smtClean="0"/>
              <a:t>- </a:t>
            </a:r>
            <a:r>
              <a:rPr lang="vi-VN" dirty="0" smtClean="0"/>
              <a:t>Ngày 8/8/1945, Liên Xô tuyên chiến với Nhật Bản.</a:t>
            </a:r>
          </a:p>
          <a:p>
            <a:pPr>
              <a:buNone/>
            </a:pPr>
            <a:r>
              <a:rPr lang="en-US" dirty="0" smtClean="0"/>
              <a:t> </a:t>
            </a:r>
            <a:r>
              <a:rPr lang="vi-VN" dirty="0" smtClean="0"/>
              <a:t>-</a:t>
            </a:r>
            <a:r>
              <a:rPr lang="en-US" dirty="0" smtClean="0"/>
              <a:t> </a:t>
            </a:r>
            <a:r>
              <a:rPr lang="vi-VN" dirty="0" smtClean="0"/>
              <a:t> </a:t>
            </a:r>
            <a:r>
              <a:rPr lang="vi-VN" dirty="0" smtClean="0"/>
              <a:t>Ngày 9/8/1945, Liên Xô tiêu diệt đội quân Quan Đông của Nhật ở Đông Bắc Trung Quốc.</a:t>
            </a:r>
          </a:p>
          <a:p>
            <a:pPr>
              <a:buNone/>
            </a:pPr>
            <a:r>
              <a:rPr lang="vi-VN" dirty="0" smtClean="0"/>
              <a:t>- Ngày 15/8/1945, Nhật tuyên bố đầu hàng đồng minh không điều kiện.</a:t>
            </a:r>
          </a:p>
          <a:p>
            <a:pPr>
              <a:buNone/>
            </a:pPr>
            <a:endParaRPr lang="vi-VN" dirty="0" smtClean="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5" name="Content Placeholder 4"/>
          <p:cNvSpPr>
            <a:spLocks noGrp="1"/>
          </p:cNvSpPr>
          <p:nvPr>
            <p:ph idx="1"/>
          </p:nvPr>
        </p:nvSpPr>
        <p:spPr>
          <a:xfrm>
            <a:off x="0" y="1"/>
            <a:ext cx="9144000" cy="6858000"/>
          </a:xfrm>
        </p:spPr>
        <p:txBody>
          <a:bodyPr>
            <a:normAutofit fontScale="70000" lnSpcReduction="20000"/>
          </a:bodyPr>
          <a:lstStyle/>
          <a:p>
            <a:r>
              <a:rPr lang="vi-VN" b="1" i="1" dirty="0" smtClean="0"/>
              <a:t>b) Nội dung</a:t>
            </a:r>
            <a:endParaRPr lang="vi-VN" dirty="0" smtClean="0"/>
          </a:p>
          <a:p>
            <a:pPr>
              <a:buNone/>
            </a:pPr>
            <a:r>
              <a:rPr lang="vi-VN" dirty="0" smtClean="0"/>
              <a:t>- Đổi tên Đảng Cộng sản Việt Nam thành Đảng Cộng sản Đông Dương.</a:t>
            </a:r>
          </a:p>
          <a:p>
            <a:pPr>
              <a:buNone/>
            </a:pPr>
            <a:r>
              <a:rPr lang="vi-VN" dirty="0" smtClean="0"/>
              <a:t>- Cử ra Ban Chấp hành Trung ương chính thức do Trần Phú làm Tổng bí thư</a:t>
            </a:r>
          </a:p>
          <a:p>
            <a:pPr>
              <a:buNone/>
            </a:pPr>
            <a:r>
              <a:rPr lang="vi-VN" dirty="0" smtClean="0"/>
              <a:t>- Thông qua Luận cương chính trị của Đảng.</a:t>
            </a:r>
          </a:p>
          <a:p>
            <a:pPr>
              <a:buNone/>
            </a:pPr>
            <a:r>
              <a:rPr lang="vi-VN" b="1" i="1" dirty="0" smtClean="0"/>
              <a:t>* Nội dung Luận cương chính trị tháng 10 - 1930</a:t>
            </a:r>
            <a:endParaRPr lang="vi-VN" dirty="0" smtClean="0"/>
          </a:p>
          <a:p>
            <a:pPr>
              <a:buNone/>
            </a:pPr>
            <a:r>
              <a:rPr lang="en-US" dirty="0" smtClean="0"/>
              <a:t>   </a:t>
            </a:r>
            <a:r>
              <a:rPr lang="vi-VN" dirty="0" smtClean="0"/>
              <a:t>- </a:t>
            </a:r>
            <a:r>
              <a:rPr lang="vi-VN" i="1" dirty="0" smtClean="0"/>
              <a:t>Đường lối</a:t>
            </a:r>
            <a:r>
              <a:rPr lang="vi-VN" dirty="0" smtClean="0"/>
              <a:t> </a:t>
            </a:r>
            <a:r>
              <a:rPr lang="vi-VN" i="1" dirty="0" smtClean="0"/>
              <a:t>chiến lược và Sách lược:</a:t>
            </a:r>
            <a:r>
              <a:rPr lang="vi-VN" b="1" dirty="0" smtClean="0"/>
              <a:t> </a:t>
            </a:r>
            <a:r>
              <a:rPr lang="vi-VN" dirty="0" smtClean="0"/>
              <a:t>Cách mạng Đông Dương lúc đầu là cách mạng tư sản dân quyền, sau đó tiến thẳng lên xã hội chủ nghĩa, bỏ qua thời kỳ tư bản chủ nghĩa.</a:t>
            </a:r>
          </a:p>
          <a:p>
            <a:pPr>
              <a:buNone/>
            </a:pPr>
            <a:r>
              <a:rPr lang="en-US" dirty="0" smtClean="0"/>
              <a:t>   </a:t>
            </a:r>
            <a:r>
              <a:rPr lang="vi-VN" dirty="0" smtClean="0"/>
              <a:t>-  </a:t>
            </a:r>
            <a:r>
              <a:rPr lang="vi-VN" i="1" dirty="0" smtClean="0"/>
              <a:t>Nhiệm vụ chiến lược cách mạng:</a:t>
            </a:r>
            <a:r>
              <a:rPr lang="vi-VN" dirty="0" smtClean="0"/>
              <a:t> đánh phong kiến và đánh đếquốc là hai nhiệm vụ có quan hệ khăng khít. </a:t>
            </a:r>
          </a:p>
          <a:p>
            <a:pPr>
              <a:buNone/>
            </a:pPr>
            <a:r>
              <a:rPr lang="en-US" dirty="0" smtClean="0"/>
              <a:t>   </a:t>
            </a:r>
            <a:r>
              <a:rPr lang="vi-VN" dirty="0" smtClean="0"/>
              <a:t>- </a:t>
            </a:r>
            <a:r>
              <a:rPr lang="vi-VN" i="1" dirty="0" smtClean="0"/>
              <a:t>Động lực cách mạng:</a:t>
            </a:r>
            <a:r>
              <a:rPr lang="vi-VN" dirty="0" smtClean="0"/>
              <a:t> công nhân và nông dân.</a:t>
            </a:r>
          </a:p>
          <a:p>
            <a:pPr>
              <a:buNone/>
            </a:pPr>
            <a:r>
              <a:rPr lang="en-US" dirty="0" smtClean="0"/>
              <a:t>       </a:t>
            </a:r>
            <a:r>
              <a:rPr lang="vi-VN" dirty="0" smtClean="0"/>
              <a:t>- </a:t>
            </a:r>
            <a:r>
              <a:rPr lang="vi-VN" i="1" dirty="0" smtClean="0"/>
              <a:t>Lãnh đạo cách mạng</a:t>
            </a:r>
            <a:r>
              <a:rPr lang="vi-VN" dirty="0" smtClean="0"/>
              <a:t>: giai cấpcông nhân - Đội tiên phong là Đảng Cộng sản.</a:t>
            </a:r>
          </a:p>
          <a:p>
            <a:pPr>
              <a:buNone/>
            </a:pPr>
            <a:r>
              <a:rPr lang="en-US" dirty="0" smtClean="0"/>
              <a:t>      </a:t>
            </a:r>
            <a:r>
              <a:rPr lang="vi-VN" dirty="0" smtClean="0"/>
              <a:t>- Nêu rõ hình thức, biện pháp đấu tranh, quan hệ giữa cách mạng Việt Nam và cách mạng thế giới.</a:t>
            </a:r>
          </a:p>
          <a:p>
            <a:pPr>
              <a:buNone/>
            </a:pPr>
            <a:r>
              <a:rPr lang="vi-VN" dirty="0" smtClean="0"/>
              <a:t/>
            </a:r>
            <a:br>
              <a:rPr lang="vi-VN" dirty="0" smtClean="0"/>
            </a:br>
            <a:r>
              <a:rPr lang="vi-VN" dirty="0" smtClean="0"/>
              <a:t/>
            </a:r>
            <a:br>
              <a:rPr lang="vi-VN" dirty="0" smtClean="0"/>
            </a:b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fontScale="90000"/>
          </a:bodyPr>
          <a:lstStyle/>
          <a:p>
            <a:r>
              <a:rPr lang="en-US" sz="3100" b="1" dirty="0" smtClean="0"/>
              <a:t/>
            </a:r>
            <a:br>
              <a:rPr lang="en-US" sz="3100" b="1" dirty="0" smtClean="0"/>
            </a:br>
            <a:r>
              <a:rPr lang="en-US" sz="3100" b="1" dirty="0" smtClean="0"/>
              <a:t/>
            </a:r>
            <a:br>
              <a:rPr lang="en-US" sz="3100" b="1" dirty="0" smtClean="0"/>
            </a:br>
            <a:r>
              <a:rPr lang="vi-VN" b="1" i="1" dirty="0" smtClean="0"/>
              <a:t>b) Diễn biến cuộc khởi </a:t>
            </a:r>
            <a:r>
              <a:rPr lang="vi-VN" b="1" i="1" dirty="0" smtClean="0"/>
              <a:t>nghĩa</a:t>
            </a:r>
            <a:r>
              <a:rPr lang="en-US" b="1" i="1" dirty="0" smtClean="0"/>
              <a:t/>
            </a:r>
            <a:br>
              <a:rPr lang="en-US" b="1" i="1" dirty="0" smtClean="0"/>
            </a:br>
            <a:r>
              <a:rPr lang="vi-VN" sz="3100" dirty="0" smtClean="0"/>
              <a:t> </a:t>
            </a:r>
            <a:r>
              <a:rPr lang="en-US" sz="3100" dirty="0" smtClean="0"/>
              <a:t>-</a:t>
            </a:r>
            <a:r>
              <a:rPr lang="vi-VN" sz="3100" dirty="0" smtClean="0"/>
              <a:t>Từ</a:t>
            </a:r>
            <a:r>
              <a:rPr lang="vi-VN" sz="3100" dirty="0" smtClean="0"/>
              <a:t> ngày </a:t>
            </a:r>
            <a:r>
              <a:rPr lang="vi-VN" sz="3100" dirty="0" smtClean="0"/>
              <a:t>14/8/194</a:t>
            </a:r>
            <a:r>
              <a:rPr lang="en-US" sz="3100" dirty="0" smtClean="0"/>
              <a:t>5</a:t>
            </a:r>
            <a:r>
              <a:rPr lang="en-US" sz="3100" dirty="0" smtClean="0"/>
              <a:t>:</a:t>
            </a:r>
            <a:r>
              <a:rPr lang="vi-VN" sz="3100" dirty="0" smtClean="0"/>
              <a:t>Tuy </a:t>
            </a:r>
            <a:r>
              <a:rPr lang="vi-VN" sz="3100" dirty="0" smtClean="0"/>
              <a:t>chưa nhận được lệnh tổng khởi nghĩa, nhưng căn cứ vào tình hình cụ thể của địa phương và vận dụng chỉ thị </a:t>
            </a:r>
            <a:r>
              <a:rPr lang="vi-VN" sz="3100" i="1" dirty="0" smtClean="0"/>
              <a:t>“Nhật – Pháp bắn nhau và hành động của chúng ta”,</a:t>
            </a:r>
            <a:r>
              <a:rPr lang="vi-VN" sz="3100" dirty="0" smtClean="0"/>
              <a:t> một số cấp bộ Đảng và Việt Minh đã phát động tổng khởi nghĩa và giành được thắng lợi.</a:t>
            </a:r>
            <a:br>
              <a:rPr lang="vi-VN" sz="3100" dirty="0" smtClean="0"/>
            </a:br>
            <a:r>
              <a:rPr lang="en-US" sz="3100" dirty="0" smtClean="0"/>
              <a:t>-</a:t>
            </a:r>
            <a:r>
              <a:rPr lang="vi-VN" sz="3100" dirty="0" smtClean="0"/>
              <a:t>Chiều 16/8/1945</a:t>
            </a:r>
            <a:r>
              <a:rPr lang="en-US" sz="3100" dirty="0" smtClean="0"/>
              <a:t>:</a:t>
            </a:r>
            <a:r>
              <a:rPr lang="vi-VN" sz="3100" dirty="0" smtClean="0"/>
              <a:t>Một</a:t>
            </a:r>
            <a:r>
              <a:rPr lang="vi-VN" sz="3100" dirty="0" smtClean="0"/>
              <a:t> đơn vị của Đội Việt Nam Giải phóng quân do Võ Nguyên Giáp chỉ huy tiến về giải phóng thị xã Thái Nguyên.</a:t>
            </a:r>
            <a:br>
              <a:rPr lang="vi-VN" sz="3100" dirty="0" smtClean="0"/>
            </a:br>
            <a:r>
              <a:rPr lang="en-US" sz="3100" dirty="0" smtClean="0"/>
              <a:t>-</a:t>
            </a:r>
            <a:r>
              <a:rPr lang="vi-VN" sz="3100" dirty="0" smtClean="0"/>
              <a:t>Ngày 18/8/1945</a:t>
            </a:r>
            <a:r>
              <a:rPr lang="en-US" sz="3100" dirty="0" smtClean="0"/>
              <a:t>:</a:t>
            </a:r>
            <a:r>
              <a:rPr lang="vi-VN" sz="3100" dirty="0" smtClean="0"/>
              <a:t>Bắc </a:t>
            </a:r>
            <a:r>
              <a:rPr lang="vi-VN" sz="3100" dirty="0" smtClean="0"/>
              <a:t>Giang, Hải Dương, Hà Tĩnh, Quảng Nam giành chính quyền ở tỉnh lị sớm nhất trong cả nước.</a:t>
            </a:r>
            <a:br>
              <a:rPr lang="vi-VN" sz="3100" dirty="0" smtClean="0"/>
            </a:br>
            <a:r>
              <a:rPr lang="en-US" sz="3100" dirty="0" smtClean="0"/>
              <a:t>-</a:t>
            </a:r>
            <a:r>
              <a:rPr lang="vi-VN" sz="3100" dirty="0" smtClean="0"/>
              <a:t>Ngày 19/8/1945</a:t>
            </a:r>
            <a:r>
              <a:rPr lang="en-US" sz="3100" dirty="0" smtClean="0"/>
              <a:t>:</a:t>
            </a:r>
            <a:r>
              <a:rPr lang="vi-VN" sz="3100" dirty="0" smtClean="0"/>
              <a:t>Cuộc </a:t>
            </a:r>
            <a:r>
              <a:rPr lang="vi-VN" sz="3100" dirty="0" smtClean="0"/>
              <a:t>khởi nghĩa giành chính quyền ở Hà Nội thắng lợi.</a:t>
            </a:r>
            <a:br>
              <a:rPr lang="vi-VN" sz="3100" dirty="0" smtClean="0"/>
            </a:br>
            <a:r>
              <a:rPr lang="en-US" sz="3100" dirty="0" smtClean="0"/>
              <a:t>-</a:t>
            </a:r>
            <a:r>
              <a:rPr lang="vi-VN" sz="3100" dirty="0" smtClean="0"/>
              <a:t>Ngày 23/8/1945</a:t>
            </a:r>
            <a:r>
              <a:rPr lang="en-US" sz="3100" dirty="0" smtClean="0"/>
              <a:t>:</a:t>
            </a:r>
            <a:r>
              <a:rPr lang="vi-VN" sz="3100" dirty="0" smtClean="0"/>
              <a:t>Hàng </a:t>
            </a:r>
            <a:r>
              <a:rPr lang="vi-VN" sz="3100" dirty="0" smtClean="0"/>
              <a:t>vạn nhân dân Huế biểu tình thị uy, chiếm công sở. Chính quyền về tay nhân dân </a:t>
            </a:r>
            <a:r>
              <a:rPr lang="vi-VN" sz="3100" dirty="0" smtClean="0"/>
              <a:t/>
            </a:r>
            <a:br>
              <a:rPr lang="vi-VN" sz="3100" dirty="0" smtClean="0"/>
            </a:br>
            <a:r>
              <a:rPr lang="vi-VN" dirty="0" smtClean="0"/>
              <a:t/>
            </a:r>
            <a:br>
              <a:rPr lang="vi-VN" dirty="0" smtClean="0"/>
            </a:b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fontScale="90000"/>
          </a:bodyPr>
          <a:lstStyle/>
          <a:p>
            <a:pPr fontAlgn="t"/>
            <a:r>
              <a:rPr lang="vi-VN" dirty="0" smtClean="0"/>
              <a:t/>
            </a:r>
            <a:br>
              <a:rPr lang="vi-VN" dirty="0" smtClean="0"/>
            </a:br>
            <a:r>
              <a:rPr lang="en-US" dirty="0" smtClean="0"/>
              <a:t/>
            </a:r>
            <a:br>
              <a:rPr lang="en-US" dirty="0" smtClean="0"/>
            </a:br>
            <a:r>
              <a:rPr lang="en-US" smtClean="0"/>
              <a:t/>
            </a:r>
            <a:br>
              <a:rPr lang="en-US" smtClean="0"/>
            </a:br>
            <a:r>
              <a:rPr lang="en-US" smtClean="0"/>
              <a:t>-</a:t>
            </a:r>
            <a:r>
              <a:rPr lang="vi-VN" sz="4000" smtClean="0"/>
              <a:t>Ngày </a:t>
            </a:r>
            <a:r>
              <a:rPr lang="vi-VN" sz="4000" dirty="0" smtClean="0"/>
              <a:t>25/8/1945</a:t>
            </a:r>
            <a:r>
              <a:rPr lang="en-US" sz="4000" dirty="0" smtClean="0"/>
              <a:t>:</a:t>
            </a:r>
            <a:r>
              <a:rPr lang="vi-VN" sz="4000" dirty="0" smtClean="0"/>
              <a:t>Tổng </a:t>
            </a:r>
            <a:r>
              <a:rPr lang="vi-VN" sz="4000" dirty="0" smtClean="0"/>
              <a:t>khởi nghĩa thắng lợi ở Sài Gòn.</a:t>
            </a:r>
            <a:br>
              <a:rPr lang="vi-VN" sz="4000" dirty="0" smtClean="0"/>
            </a:br>
            <a:r>
              <a:rPr lang="en-US" sz="4000" dirty="0" smtClean="0"/>
              <a:t>-</a:t>
            </a:r>
            <a:r>
              <a:rPr lang="vi-VN" sz="4000" dirty="0" smtClean="0"/>
              <a:t>Ngày 28/8/1945</a:t>
            </a:r>
            <a:r>
              <a:rPr lang="en-US" sz="4000" dirty="0" smtClean="0"/>
              <a:t>:</a:t>
            </a:r>
            <a:r>
              <a:rPr lang="vi-VN" sz="4000" dirty="0" smtClean="0"/>
              <a:t>Khởi </a:t>
            </a:r>
            <a:r>
              <a:rPr lang="vi-VN" sz="4000" dirty="0" smtClean="0"/>
              <a:t>nghĩa thắng lợi ở 3 thành phố lớn: Hà Nội, Huế, Sài Gòn đã tác động đến các địa phương trong nước, quần chúng các tỉnh còn lại nối tiếp nhau khởi nghĩa. Hà Tiên và Đồng Nai Thượng là những nơi giành chính quyền muộn nhất (28/8).</a:t>
            </a:r>
            <a:br>
              <a:rPr lang="vi-VN" sz="4000" dirty="0" smtClean="0"/>
            </a:br>
            <a:r>
              <a:rPr lang="en-US" sz="4000" dirty="0" smtClean="0"/>
              <a:t>-</a:t>
            </a:r>
            <a:r>
              <a:rPr lang="vi-VN" sz="4000" dirty="0" smtClean="0"/>
              <a:t>Ngày 30/8/1945</a:t>
            </a:r>
            <a:r>
              <a:rPr lang="en-US" sz="4000" dirty="0" smtClean="0"/>
              <a:t>:</a:t>
            </a:r>
            <a:r>
              <a:rPr lang="vi-VN" sz="4000" dirty="0" smtClean="0"/>
              <a:t>Vua </a:t>
            </a:r>
            <a:r>
              <a:rPr lang="vi-VN" sz="4000" dirty="0" smtClean="0"/>
              <a:t>Bảo Địa thoái vị, triều đình phong kiến nhà Nguyễn hoàn toàn sụp đổ.</a:t>
            </a:r>
            <a:r>
              <a:rPr lang="vi-VN" dirty="0" smtClean="0"/>
              <a:t/>
            </a:r>
            <a:br>
              <a:rPr lang="vi-VN" dirty="0" smtClean="0"/>
            </a:br>
            <a:r>
              <a:rPr lang="vi-VN" dirty="0" smtClean="0"/>
              <a:t/>
            </a:r>
            <a:br>
              <a:rPr lang="vi-VN" dirty="0" smtClean="0"/>
            </a:br>
            <a:r>
              <a:rPr lang="vi-VN" dirty="0" smtClean="0"/>
              <a:t/>
            </a:r>
            <a:br>
              <a:rPr lang="vi-VN"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4" name="Diagram 13"/>
          <p:cNvGraphicFramePr/>
          <p:nvPr/>
        </p:nvGraphicFramePr>
        <p:xfrm>
          <a:off x="609600" y="4724400"/>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30" name="Picture 6" descr="C:\Program Files (x86)\Microsoft Office\MEDIA\OFFICE12\Bullets\BD14565_.gif"/>
          <p:cNvPicPr>
            <a:picLocks noChangeAspect="1" noChangeArrowheads="1"/>
          </p:cNvPicPr>
          <p:nvPr/>
        </p:nvPicPr>
        <p:blipFill>
          <a:blip r:embed="rId6"/>
          <a:srcRect/>
          <a:stretch>
            <a:fillRect/>
          </a:stretch>
        </p:blipFill>
        <p:spPr bwMode="auto">
          <a:xfrm>
            <a:off x="4500562" y="3357562"/>
            <a:ext cx="142875" cy="142875"/>
          </a:xfrm>
          <a:prstGeom prst="rect">
            <a:avLst/>
          </a:prstGeom>
          <a:noFill/>
        </p:spPr>
      </p:pic>
      <p:pic>
        <p:nvPicPr>
          <p:cNvPr id="1032" name="Picture 8" descr="C:\Program Files (x86)\Microsoft Office\MEDIA\CAGCAT10\j0149407.wmf"/>
          <p:cNvPicPr>
            <a:picLocks noGrp="1" noChangeAspect="1" noChangeArrowheads="1"/>
          </p:cNvPicPr>
          <p:nvPr>
            <p:ph idx="1"/>
          </p:nvPr>
        </p:nvPicPr>
        <p:blipFill>
          <a:blip r:embed="rId7"/>
          <a:srcRect/>
          <a:stretch>
            <a:fillRect/>
          </a:stretch>
        </p:blipFill>
        <p:spPr bwMode="auto">
          <a:xfrm>
            <a:off x="533400" y="0"/>
            <a:ext cx="8610600" cy="4419600"/>
          </a:xfrm>
          <a:prstGeom prst="rect">
            <a:avLst/>
          </a:prstGeom>
          <a:noFill/>
        </p:spPr>
      </p:pic>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20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graphicEl>
                                              <a:dgm id="{35BE9DA5-8007-4D39-B084-C49E6B9BD546}"/>
                                            </p:graphicEl>
                                          </p:spTgt>
                                        </p:tgtEl>
                                        <p:attrNameLst>
                                          <p:attrName>style.visibility</p:attrName>
                                        </p:attrNameLst>
                                      </p:cBhvr>
                                      <p:to>
                                        <p:strVal val="visible"/>
                                      </p:to>
                                    </p:set>
                                    <p:animEffect transition="in" filter="fade">
                                      <p:cBhvr>
                                        <p:cTn id="12" dur="2000"/>
                                        <p:tgtEl>
                                          <p:spTgt spid="14">
                                            <p:graphicEl>
                                              <a:dgm id="{35BE9DA5-8007-4D39-B084-C49E6B9BD54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246</TotalTime>
  <Words>139</Words>
  <Application>Microsoft Office PowerPoint</Application>
  <PresentationFormat>On-screen Show (4:3)</PresentationFormat>
  <Paragraphs>24</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Bài 16. Phong trào giải phóng dân tộc và tổng khởi nghĩa tháng Tám (1939 - 1945). Nước Việt Nam Dân chủ Cộng hòa ra đời   </vt:lpstr>
      <vt:lpstr>  III. Khởi nghĩa vũ trang giành chính quyền  </vt:lpstr>
      <vt:lpstr>Slide 3</vt:lpstr>
      <vt:lpstr>  b) Diễn biến cuộc khởi nghĩa  -Từ ngày 14/8/1945:Tuy chưa nhận được lệnh tổng khởi nghĩa, nhưng căn cứ vào tình hình cụ thể của địa phương và vận dụng chỉ thị “Nhật – Pháp bắn nhau và hành động của chúng ta”, một số cấp bộ Đảng và Việt Minh đã phát động tổng khởi nghĩa và giành được thắng lợi. -Chiều 16/8/1945:Một đơn vị của Đội Việt Nam Giải phóng quân do Võ Nguyên Giáp chỉ huy tiến về giải phóng thị xã Thái Nguyên. -Ngày 18/8/1945:Bắc Giang, Hải Dương, Hà Tĩnh, Quảng Nam giành chính quyền ở tỉnh lị sớm nhất trong cả nước. -Ngày 19/8/1945:Cuộc khởi nghĩa giành chính quyền ở Hà Nội thắng lợi. -Ngày 23/8/1945:Hàng vạn nhân dân Huế biểu tình thị uy, chiếm công sở. Chính quyền về tay nhân dân   </vt:lpstr>
      <vt:lpstr>   -Ngày 25/8/1945:Tổng khởi nghĩa thắng lợi ở Sài Gòn. -Ngày 28/8/1945:Khởi nghĩa thắng lợi ở 3 thành phố lớn: Hà Nội, Huế, Sài Gòn đã tác động đến các địa phương trong nước, quần chúng các tỉnh còn lại nối tiếp nhau khởi nghĩa. Hà Tiên và Đồng Nai Thượng là những nơi giành chính quyền muộn nhất (28/8). -Ngày 30/8/1945:Vua Bảo Địa thoái vị, triều đình phong kiến nhà Nguyễn hoàn toàn sụp đổ.   </vt:lpstr>
      <vt:lpstr>Slide 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 4</dc:title>
  <dc:creator>Admin</dc:creator>
  <cp:lastModifiedBy>Admin</cp:lastModifiedBy>
  <cp:revision>27</cp:revision>
  <dcterms:created xsi:type="dcterms:W3CDTF">2021-09-19T02:47:12Z</dcterms:created>
  <dcterms:modified xsi:type="dcterms:W3CDTF">2021-11-17T09:46:53Z</dcterms:modified>
</cp:coreProperties>
</file>