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2"/>
  </p:notesMasterIdLst>
  <p:sldIdLst>
    <p:sldId id="256" r:id="rId2"/>
    <p:sldId id="259" r:id="rId3"/>
    <p:sldId id="260" r:id="rId4"/>
    <p:sldId id="257" r:id="rId5"/>
    <p:sldId id="258"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77252" autoAdjust="0"/>
  </p:normalViewPr>
  <p:slideViewPr>
    <p:cSldViewPr snapToGrid="0">
      <p:cViewPr varScale="1">
        <p:scale>
          <a:sx n="70" d="100"/>
          <a:sy n="70" d="100"/>
        </p:scale>
        <p:origin x="891"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F63ED-02CD-4A43-82FE-26711289C892}"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73349-50FC-41AB-B82C-CC5E4BF63E3B}" type="slidenum">
              <a:rPr lang="en-US" smtClean="0"/>
              <a:t>‹#›</a:t>
            </a:fld>
            <a:endParaRPr lang="en-US"/>
          </a:p>
        </p:txBody>
      </p:sp>
    </p:spTree>
    <p:extLst>
      <p:ext uri="{BB962C8B-B14F-4D97-AF65-F5344CB8AC3E}">
        <p14:creationId xmlns:p14="http://schemas.microsoft.com/office/powerpoint/2010/main" val="2433242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teacher and everyone.</a:t>
            </a:r>
          </a:p>
          <a:p>
            <a:r>
              <a:rPr lang="en-US" dirty="0"/>
              <a:t>In the following, I will present a presentation on recycling plastic waste.</a:t>
            </a:r>
          </a:p>
        </p:txBody>
      </p:sp>
      <p:sp>
        <p:nvSpPr>
          <p:cNvPr id="4" name="Slide Number Placeholder 3"/>
          <p:cNvSpPr>
            <a:spLocks noGrp="1"/>
          </p:cNvSpPr>
          <p:nvPr>
            <p:ph type="sldNum" sz="quarter" idx="5"/>
          </p:nvPr>
        </p:nvSpPr>
        <p:spPr/>
        <p:txBody>
          <a:bodyPr/>
          <a:lstStyle/>
          <a:p>
            <a:fld id="{79D73349-50FC-41AB-B82C-CC5E4BF63E3B}" type="slidenum">
              <a:rPr lang="en-US" smtClean="0"/>
              <a:t>1</a:t>
            </a:fld>
            <a:endParaRPr lang="en-US"/>
          </a:p>
        </p:txBody>
      </p:sp>
    </p:spTree>
    <p:extLst>
      <p:ext uri="{BB962C8B-B14F-4D97-AF65-F5344CB8AC3E}">
        <p14:creationId xmlns:p14="http://schemas.microsoft.com/office/powerpoint/2010/main" val="69395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content of my presentation includes</a:t>
            </a:r>
          </a:p>
        </p:txBody>
      </p:sp>
      <p:sp>
        <p:nvSpPr>
          <p:cNvPr id="4" name="Slide Number Placeholder 3"/>
          <p:cNvSpPr>
            <a:spLocks noGrp="1"/>
          </p:cNvSpPr>
          <p:nvPr>
            <p:ph type="sldNum" sz="quarter" idx="5"/>
          </p:nvPr>
        </p:nvSpPr>
        <p:spPr/>
        <p:txBody>
          <a:bodyPr/>
          <a:lstStyle/>
          <a:p>
            <a:fld id="{79D73349-50FC-41AB-B82C-CC5E4BF63E3B}" type="slidenum">
              <a:rPr lang="en-US" smtClean="0"/>
              <a:t>2</a:t>
            </a:fld>
            <a:endParaRPr lang="en-US"/>
          </a:p>
        </p:txBody>
      </p:sp>
    </p:spTree>
    <p:extLst>
      <p:ext uri="{BB962C8B-B14F-4D97-AF65-F5344CB8AC3E}">
        <p14:creationId xmlns:p14="http://schemas.microsoft.com/office/powerpoint/2010/main" val="15653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The first is the introduction</a:t>
            </a:r>
          </a:p>
          <a:p>
            <a:endParaRPr lang="en-US" sz="2800" dirty="0"/>
          </a:p>
          <a:p>
            <a:r>
              <a:rPr lang="en-US" sz="2800" dirty="0"/>
              <a:t>In the following, I will present an overview of my project.</a:t>
            </a:r>
          </a:p>
        </p:txBody>
      </p:sp>
      <p:sp>
        <p:nvSpPr>
          <p:cNvPr id="4" name="Slide Number Placeholder 3"/>
          <p:cNvSpPr>
            <a:spLocks noGrp="1"/>
          </p:cNvSpPr>
          <p:nvPr>
            <p:ph type="sldNum" sz="quarter" idx="5"/>
          </p:nvPr>
        </p:nvSpPr>
        <p:spPr/>
        <p:txBody>
          <a:bodyPr/>
          <a:lstStyle/>
          <a:p>
            <a:fld id="{79D73349-50FC-41AB-B82C-CC5E4BF63E3B}" type="slidenum">
              <a:rPr lang="en-US" smtClean="0"/>
              <a:t>3</a:t>
            </a:fld>
            <a:endParaRPr lang="en-US"/>
          </a:p>
        </p:txBody>
      </p:sp>
    </p:spTree>
    <p:extLst>
      <p:ext uri="{BB962C8B-B14F-4D97-AF65-F5344CB8AC3E}">
        <p14:creationId xmlns:p14="http://schemas.microsoft.com/office/powerpoint/2010/main" val="196778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The "Green Environment" project is a plastic waste recycling application that contributes to environmental protection. This project will be implemented in about 6 months with an estimated budget of $116800 (and </a:t>
            </a:r>
            <a:r>
              <a:rPr lang="en-US"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ết</a:t>
            </a:r>
            <a:r>
              <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hang </a:t>
            </a:r>
            <a:r>
              <a:rPr lang="en-US"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đờ</a:t>
            </a:r>
            <a:r>
              <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rớt</a:t>
            </a:r>
            <a:r>
              <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đô</a:t>
            </a:r>
            <a:r>
              <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lờ</a:t>
            </a:r>
            <a:r>
              <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including project planning, project design, development and testing, advertising, maintenance.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Reduce the amount of waste that goes outside each day.</a:t>
            </a:r>
          </a:p>
          <a:p>
            <a:endParaRPr lang="en-US" dirty="0"/>
          </a:p>
        </p:txBody>
      </p:sp>
      <p:sp>
        <p:nvSpPr>
          <p:cNvPr id="4" name="Slide Number Placeholder 3"/>
          <p:cNvSpPr>
            <a:spLocks noGrp="1"/>
          </p:cNvSpPr>
          <p:nvPr>
            <p:ph type="sldNum" sz="quarter" idx="5"/>
          </p:nvPr>
        </p:nvSpPr>
        <p:spPr/>
        <p:txBody>
          <a:bodyPr/>
          <a:lstStyle/>
          <a:p>
            <a:fld id="{79D73349-50FC-41AB-B82C-CC5E4BF63E3B}" type="slidenum">
              <a:rPr lang="en-US" smtClean="0"/>
              <a:t>4</a:t>
            </a:fld>
            <a:endParaRPr lang="en-US"/>
          </a:p>
        </p:txBody>
      </p:sp>
    </p:spTree>
    <p:extLst>
      <p:ext uri="{BB962C8B-B14F-4D97-AF65-F5344CB8AC3E}">
        <p14:creationId xmlns:p14="http://schemas.microsoft.com/office/powerpoint/2010/main" val="2836382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D73349-50FC-41AB-B82C-CC5E4BF63E3B}" type="slidenum">
              <a:rPr lang="en-US" smtClean="0"/>
              <a:t>5</a:t>
            </a:fld>
            <a:endParaRPr lang="en-US"/>
          </a:p>
        </p:txBody>
      </p:sp>
    </p:spTree>
    <p:extLst>
      <p:ext uri="{BB962C8B-B14F-4D97-AF65-F5344CB8AC3E}">
        <p14:creationId xmlns:p14="http://schemas.microsoft.com/office/powerpoint/2010/main" val="417778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chart shows that people are very interested in choosing potential(</a:t>
            </a:r>
            <a:r>
              <a:rPr lang="en-US" dirty="0" err="1"/>
              <a:t>bơ</a:t>
            </a:r>
            <a:r>
              <a:rPr lang="en-US" dirty="0"/>
              <a:t> ten </a:t>
            </a:r>
            <a:r>
              <a:rPr lang="en-US" dirty="0" err="1"/>
              <a:t>sồ</a:t>
            </a:r>
            <a:r>
              <a:rPr lang="en-US" dirty="0"/>
              <a:t>) partners to cooperate(</a:t>
            </a:r>
            <a:r>
              <a:rPr lang="en-US" dirty="0" err="1"/>
              <a:t>câu</a:t>
            </a:r>
            <a:r>
              <a:rPr lang="en-US" dirty="0"/>
              <a:t> ô </a:t>
            </a:r>
            <a:r>
              <a:rPr lang="en-US" dirty="0" err="1"/>
              <a:t>pơ</a:t>
            </a:r>
            <a:r>
              <a:rPr lang="en-US" dirty="0"/>
              <a:t> </a:t>
            </a:r>
            <a:r>
              <a:rPr lang="en-US" dirty="0" err="1"/>
              <a:t>rết</a:t>
            </a:r>
            <a:r>
              <a:rPr lang="en-US" dirty="0"/>
              <a:t>) with. According to statistics, partners need to be reliable, law-abiding and ethical businesses, accounting for 57.1% ( </a:t>
            </a:r>
            <a:r>
              <a:rPr lang="en-US" dirty="0" err="1"/>
              <a:t>phíp</a:t>
            </a:r>
            <a:r>
              <a:rPr lang="en-US" dirty="0"/>
              <a:t> ty seven </a:t>
            </a:r>
            <a:r>
              <a:rPr lang="en-US" dirty="0" err="1"/>
              <a:t>phoi</a:t>
            </a:r>
            <a:r>
              <a:rPr lang="en-US" dirty="0"/>
              <a:t> one </a:t>
            </a:r>
            <a:r>
              <a:rPr lang="en-US" dirty="0" err="1"/>
              <a:t>bơ</a:t>
            </a:r>
            <a:r>
              <a:rPr lang="en-US" dirty="0"/>
              <a:t> </a:t>
            </a:r>
            <a:r>
              <a:rPr lang="en-US" dirty="0" err="1"/>
              <a:t>sen</a:t>
            </a:r>
            <a:r>
              <a:rPr lang="en-US" dirty="0"/>
              <a:t>). Thus, to find a partner needs a lot of factors.</a:t>
            </a:r>
          </a:p>
        </p:txBody>
      </p:sp>
      <p:sp>
        <p:nvSpPr>
          <p:cNvPr id="4" name="Slide Number Placeholder 3"/>
          <p:cNvSpPr>
            <a:spLocks noGrp="1"/>
          </p:cNvSpPr>
          <p:nvPr>
            <p:ph type="sldNum" sz="quarter" idx="5"/>
          </p:nvPr>
        </p:nvSpPr>
        <p:spPr/>
        <p:txBody>
          <a:bodyPr/>
          <a:lstStyle/>
          <a:p>
            <a:fld id="{79D73349-50FC-41AB-B82C-CC5E4BF63E3B}" type="slidenum">
              <a:rPr lang="en-US" smtClean="0"/>
              <a:t>6</a:t>
            </a:fld>
            <a:endParaRPr lang="en-US"/>
          </a:p>
        </p:txBody>
      </p:sp>
    </p:spTree>
    <p:extLst>
      <p:ext uri="{BB962C8B-B14F-4D97-AF65-F5344CB8AC3E}">
        <p14:creationId xmlns:p14="http://schemas.microsoft.com/office/powerpoint/2010/main" val="1718578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02124"/>
                </a:solidFill>
                <a:effectLst/>
                <a:latin typeface="Roboto" panose="02000000000000000000" pitchFamily="2" charset="0"/>
              </a:rPr>
              <a:t>Through the question, I think everyone knows how to protect the environment. </a:t>
            </a:r>
          </a:p>
          <a:p>
            <a:pPr marL="171450" indent="-171450">
              <a:buFontTx/>
              <a:buChar char="-"/>
            </a:pPr>
            <a:r>
              <a:rPr lang="en-US" b="0" i="0" dirty="0">
                <a:solidFill>
                  <a:srgbClr val="202124"/>
                </a:solidFill>
                <a:effectLst/>
                <a:latin typeface="Roboto" panose="02000000000000000000" pitchFamily="2" charset="0"/>
              </a:rPr>
              <a:t>To protect the environment</a:t>
            </a:r>
          </a:p>
          <a:p>
            <a:pPr marL="171450" indent="-171450">
              <a:buFontTx/>
              <a:buChar char="-"/>
            </a:pPr>
            <a:r>
              <a:rPr lang="en-US" b="0" i="0" dirty="0">
                <a:solidFill>
                  <a:srgbClr val="202124"/>
                </a:solidFill>
                <a:effectLst/>
                <a:latin typeface="Roboto" panose="02000000000000000000" pitchFamily="2" charset="0"/>
              </a:rPr>
              <a:t>Do not pour wastewater into the street, street or public places. Each family must collect wastewater into a septic tank system, a cellar or put it into a public sewer system.</a:t>
            </a:r>
          </a:p>
          <a:p>
            <a:pPr marL="171450" indent="-171450">
              <a:buFontTx/>
              <a:buChar char="-"/>
            </a:pPr>
            <a:r>
              <a:rPr lang="en-US" b="0" i="0" dirty="0">
                <a:solidFill>
                  <a:srgbClr val="202124"/>
                </a:solidFill>
                <a:effectLst/>
                <a:latin typeface="Roboto" panose="02000000000000000000" pitchFamily="2" charset="0"/>
              </a:rPr>
              <a:t>I think recycling is a smart and cost-effective way to dispose of waste.</a:t>
            </a:r>
          </a:p>
          <a:p>
            <a:pPr marL="171450" indent="-171450">
              <a:buFontTx/>
              <a:buChar char="-"/>
            </a:pPr>
            <a:r>
              <a:rPr lang="en-US" b="0" i="0" dirty="0">
                <a:solidFill>
                  <a:srgbClr val="202124"/>
                </a:solidFill>
                <a:effectLst/>
                <a:latin typeface="Roboto" panose="02000000000000000000" pitchFamily="2" charset="0"/>
              </a:rPr>
              <a:t>People must stop burning forests. There should always be </a:t>
            </a:r>
            <a:r>
              <a:rPr lang="en-US" b="0" i="0" dirty="0" err="1">
                <a:solidFill>
                  <a:srgbClr val="202124"/>
                </a:solidFill>
                <a:effectLst/>
                <a:latin typeface="Roboto" panose="02000000000000000000" pitchFamily="2" charset="0"/>
              </a:rPr>
              <a:t>ateam</a:t>
            </a:r>
            <a:r>
              <a:rPr lang="en-US" b="0" i="0" dirty="0">
                <a:solidFill>
                  <a:srgbClr val="202124"/>
                </a:solidFill>
                <a:effectLst/>
                <a:latin typeface="Roboto" panose="02000000000000000000" pitchFamily="2" charset="0"/>
              </a:rPr>
              <a:t> of well% trained fire fighters getting ready to start their work at any time to save the forests</a:t>
            </a:r>
          </a:p>
          <a:p>
            <a:pPr marL="171450" indent="-171450">
              <a:buFontTx/>
              <a:buChar char="-"/>
            </a:pPr>
            <a:r>
              <a:rPr lang="en-US" b="0" i="0" dirty="0">
                <a:solidFill>
                  <a:srgbClr val="202124"/>
                </a:solidFill>
                <a:effectLst/>
                <a:latin typeface="Roboto" panose="02000000000000000000" pitchFamily="2" charset="0"/>
              </a:rPr>
              <a:t>Plant many green trees.</a:t>
            </a:r>
          </a:p>
          <a:p>
            <a:pPr marL="171450" indent="-171450">
              <a:buFontTx/>
              <a:buChar char="-"/>
            </a:pPr>
            <a:r>
              <a:rPr lang="en-US" b="0" i="0" dirty="0">
                <a:solidFill>
                  <a:srgbClr val="202124"/>
                </a:solidFill>
                <a:effectLst/>
                <a:latin typeface="Roboto" panose="02000000000000000000" pitchFamily="2" charset="0"/>
              </a:rPr>
              <a:t>Use natural materials. </a:t>
            </a:r>
          </a:p>
          <a:p>
            <a:pPr marL="171450" indent="-171450">
              <a:buFontTx/>
              <a:buChar char="-"/>
            </a:pPr>
            <a:r>
              <a:rPr lang="en-US" b="0" i="0" dirty="0">
                <a:solidFill>
                  <a:srgbClr val="202124"/>
                </a:solidFill>
                <a:effectLst/>
                <a:latin typeface="Roboto" panose="02000000000000000000" pitchFamily="2" charset="0"/>
              </a:rPr>
              <a:t>Use clean energy. </a:t>
            </a:r>
          </a:p>
          <a:p>
            <a:pPr marL="171450" indent="-171450">
              <a:buFontTx/>
              <a:buChar char="-"/>
            </a:pPr>
            <a:r>
              <a:rPr lang="en-US" b="0" i="0" dirty="0">
                <a:solidFill>
                  <a:srgbClr val="202124"/>
                </a:solidFill>
                <a:effectLst/>
                <a:latin typeface="Roboto" panose="02000000000000000000" pitchFamily="2" charset="0"/>
              </a:rPr>
              <a:t>Save electricity. </a:t>
            </a:r>
          </a:p>
          <a:p>
            <a:pPr marL="171450" indent="-171450">
              <a:buFontTx/>
              <a:buChar char="-"/>
            </a:pPr>
            <a:r>
              <a:rPr lang="en-US" b="0" i="0" dirty="0">
                <a:solidFill>
                  <a:srgbClr val="202124"/>
                </a:solidFill>
                <a:effectLst/>
                <a:latin typeface="Roboto" panose="02000000000000000000" pitchFamily="2" charset="0"/>
              </a:rPr>
              <a:t>Reduce the use of plastic bags.</a:t>
            </a:r>
            <a:endParaRPr lang="en-US" dirty="0"/>
          </a:p>
        </p:txBody>
      </p:sp>
      <p:sp>
        <p:nvSpPr>
          <p:cNvPr id="4" name="Slide Number Placeholder 3"/>
          <p:cNvSpPr>
            <a:spLocks noGrp="1"/>
          </p:cNvSpPr>
          <p:nvPr>
            <p:ph type="sldNum" sz="quarter" idx="5"/>
          </p:nvPr>
        </p:nvSpPr>
        <p:spPr/>
        <p:txBody>
          <a:bodyPr/>
          <a:lstStyle/>
          <a:p>
            <a:fld id="{79D73349-50FC-41AB-B82C-CC5E4BF63E3B}" type="slidenum">
              <a:rPr lang="en-US" smtClean="0"/>
              <a:t>7</a:t>
            </a:fld>
            <a:endParaRPr lang="en-US"/>
          </a:p>
        </p:txBody>
      </p:sp>
    </p:spTree>
    <p:extLst>
      <p:ext uri="{BB962C8B-B14F-4D97-AF65-F5344CB8AC3E}">
        <p14:creationId xmlns:p14="http://schemas.microsoft.com/office/powerpoint/2010/main" val="3177173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02124"/>
                </a:solidFill>
                <a:effectLst/>
                <a:latin typeface="Roboto" panose="02000000000000000000" pitchFamily="2" charset="0"/>
              </a:rPr>
              <a:t>Through the question, ….. </a:t>
            </a:r>
            <a:r>
              <a:rPr lang="en-US" dirty="0"/>
              <a:t>everyone agrees that environmental pollution affects the surrounding life.</a:t>
            </a:r>
          </a:p>
          <a:p>
            <a:pPr marL="171450" indent="-171450">
              <a:buFontTx/>
              <a:buChar char="-"/>
            </a:pPr>
            <a:endParaRPr lang="en-US" dirty="0"/>
          </a:p>
          <a:p>
            <a:pPr marL="171450" indent="-171450">
              <a:buFontTx/>
              <a:buChar char="-"/>
            </a:pPr>
            <a:r>
              <a:rPr lang="en-US" dirty="0"/>
              <a:t>Yes. </a:t>
            </a:r>
            <a:r>
              <a:rPr lang="en-US" b="0" i="0" dirty="0">
                <a:solidFill>
                  <a:srgbClr val="202124"/>
                </a:solidFill>
                <a:effectLst/>
                <a:latin typeface="Roboto" panose="02000000000000000000" pitchFamily="2" charset="0"/>
              </a:rPr>
              <a:t>The burning of plastic waste also produces toxic substances (dioxins, furans...) that pollute the air and cause gas poisoning in humans and even other bad phenomena such as cancer. cancer and other dangerous diseases for humans and animals.</a:t>
            </a:r>
          </a:p>
          <a:p>
            <a:pPr marL="171450" indent="-171450">
              <a:buFontTx/>
              <a:buChar char="-"/>
            </a:pPr>
            <a:r>
              <a:rPr lang="en-US" b="0" i="0" dirty="0">
                <a:solidFill>
                  <a:srgbClr val="202124"/>
                </a:solidFill>
                <a:effectLst/>
                <a:latin typeface="Roboto" panose="02000000000000000000" pitchFamily="2" charset="0"/>
              </a:rPr>
              <a:t>Yes. Plastic waste is difficult to decompose, hindering the growth of trees and plants.</a:t>
            </a:r>
          </a:p>
          <a:p>
            <a:pPr marL="171450" indent="-171450">
              <a:buFontTx/>
              <a:buChar char="-"/>
            </a:pPr>
            <a:r>
              <a:rPr lang="en-US" b="0" i="0" dirty="0">
                <a:solidFill>
                  <a:srgbClr val="202124"/>
                </a:solidFill>
                <a:effectLst/>
                <a:latin typeface="Roboto" panose="02000000000000000000" pitchFamily="2" charset="0"/>
              </a:rPr>
              <a:t>Yes. It threatens human health, pollutes water sources, unbalances ecosystems and affects the development of animals, plants and organisms.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9D73349-50FC-41AB-B82C-CC5E4BF63E3B}" type="slidenum">
              <a:rPr lang="en-US" smtClean="0"/>
              <a:t>8</a:t>
            </a:fld>
            <a:endParaRPr lang="en-US"/>
          </a:p>
        </p:txBody>
      </p:sp>
    </p:spTree>
    <p:extLst>
      <p:ext uri="{BB962C8B-B14F-4D97-AF65-F5344CB8AC3E}">
        <p14:creationId xmlns:p14="http://schemas.microsoft.com/office/powerpoint/2010/main" val="2463930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people know how to sort garbage for recycling, avoid burying in the ground or littering, causing unsightly beauty.</a:t>
            </a:r>
          </a:p>
        </p:txBody>
      </p:sp>
      <p:sp>
        <p:nvSpPr>
          <p:cNvPr id="4" name="Slide Number Placeholder 3"/>
          <p:cNvSpPr>
            <a:spLocks noGrp="1"/>
          </p:cNvSpPr>
          <p:nvPr>
            <p:ph type="sldNum" sz="quarter" idx="5"/>
          </p:nvPr>
        </p:nvSpPr>
        <p:spPr/>
        <p:txBody>
          <a:bodyPr/>
          <a:lstStyle/>
          <a:p>
            <a:fld id="{79D73349-50FC-41AB-B82C-CC5E4BF63E3B}" type="slidenum">
              <a:rPr lang="en-US" smtClean="0"/>
              <a:t>9</a:t>
            </a:fld>
            <a:endParaRPr lang="en-US"/>
          </a:p>
        </p:txBody>
      </p:sp>
    </p:spTree>
    <p:extLst>
      <p:ext uri="{BB962C8B-B14F-4D97-AF65-F5344CB8AC3E}">
        <p14:creationId xmlns:p14="http://schemas.microsoft.com/office/powerpoint/2010/main" val="1779231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E0E2-0EA5-53A9-6083-0CA86300A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541C9D-D3C9-8010-BE1F-CB1C4CB64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8AE469-DC5F-C5A3-15C9-FCB56E216850}"/>
              </a:ext>
            </a:extLst>
          </p:cNvPr>
          <p:cNvSpPr>
            <a:spLocks noGrp="1"/>
          </p:cNvSpPr>
          <p:nvPr>
            <p:ph type="dt" sz="half" idx="10"/>
          </p:nvPr>
        </p:nvSpPr>
        <p:spPr/>
        <p:txBody>
          <a:bodyPr/>
          <a:lstStyle/>
          <a:p>
            <a:fld id="{72345051-2045-45DA-935E-2E3CA1A69ADC}" type="datetimeFigureOut">
              <a:rPr lang="en-US" smtClean="0"/>
              <a:t>3/9/2023</a:t>
            </a:fld>
            <a:endParaRPr lang="en-US" dirty="0"/>
          </a:p>
        </p:txBody>
      </p:sp>
      <p:sp>
        <p:nvSpPr>
          <p:cNvPr id="5" name="Footer Placeholder 4">
            <a:extLst>
              <a:ext uri="{FF2B5EF4-FFF2-40B4-BE49-F238E27FC236}">
                <a16:creationId xmlns:a16="http://schemas.microsoft.com/office/drawing/2014/main" id="{59620955-CB58-AA85-8C37-A5B1ECF75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4930D-F6E0-DA03-F35D-09A4167F2FB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0870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D4E4-4667-AC06-1712-9426B48A44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27663-D50D-5515-E583-F044E0E4AF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28065-8860-A946-3E8B-AB29ADA2709F}"/>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5" name="Footer Placeholder 4">
            <a:extLst>
              <a:ext uri="{FF2B5EF4-FFF2-40B4-BE49-F238E27FC236}">
                <a16:creationId xmlns:a16="http://schemas.microsoft.com/office/drawing/2014/main" id="{4B899CCF-6E09-1868-8130-162165A19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31F03-40A4-C5E3-6783-64B42F5525A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0460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776F7-755D-D33C-53D6-53C6CA4706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217CD0-1E9D-DA26-A973-34210A9450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6A5F2-A701-AEA7-10B9-0B16D5BCE326}"/>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5" name="Footer Placeholder 4">
            <a:extLst>
              <a:ext uri="{FF2B5EF4-FFF2-40B4-BE49-F238E27FC236}">
                <a16:creationId xmlns:a16="http://schemas.microsoft.com/office/drawing/2014/main" id="{8168D626-F3C5-6573-462C-3D27F5DE9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04545-ACA8-EA86-93FE-1EBDA9416A6C}"/>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0414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B6A0-C825-DC70-39FE-EFCA90D2B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A5B162-5D83-C0F8-8416-8E8F2F5071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E43E64-EA6A-EDD9-836C-662EA39BC24B}"/>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5" name="Footer Placeholder 4">
            <a:extLst>
              <a:ext uri="{FF2B5EF4-FFF2-40B4-BE49-F238E27FC236}">
                <a16:creationId xmlns:a16="http://schemas.microsoft.com/office/drawing/2014/main" id="{14A83B81-97C8-5AF4-5708-F5B7F7A64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D6605-DA8B-3C0D-22F4-1773BA0F405C}"/>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3214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55F6-DCB8-2A31-8709-EBEC7494B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26DF89-7BA5-67D1-77CD-560FF0E0D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53C799-99A6-4034-3978-164BD404D927}"/>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5" name="Footer Placeholder 4">
            <a:extLst>
              <a:ext uri="{FF2B5EF4-FFF2-40B4-BE49-F238E27FC236}">
                <a16:creationId xmlns:a16="http://schemas.microsoft.com/office/drawing/2014/main" id="{3A478BAF-93AC-E309-A29C-3119331CC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AF898-3478-A15F-A7B2-822DDB6560C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2934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C9CA-14F6-B087-9FC7-E426BBA1E8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A0E275-CD13-6797-3A37-CC83043459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3724A6-D668-BF6A-FD78-5D2115BD3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FAED5-7FB7-35AD-835C-5BA7BF9B5956}"/>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6" name="Footer Placeholder 5">
            <a:extLst>
              <a:ext uri="{FF2B5EF4-FFF2-40B4-BE49-F238E27FC236}">
                <a16:creationId xmlns:a16="http://schemas.microsoft.com/office/drawing/2014/main" id="{303BBEF3-9CB8-C255-D3BB-75AD0BBD5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A973B-0E6C-5BC2-9588-49EE56146AC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53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1BB7-9471-57F1-ECCA-271E9B7210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EDB807-9A35-FDD8-ED01-DC74013A7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CC861-71EC-1813-153F-A249F95EFC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09DBBB-A67D-F012-DE1F-BE0A07ECAF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D5A6F2-C064-9FCC-19AE-9163E76A1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1612E-DEF8-6FF6-2404-8DA9B2421F49}"/>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8" name="Footer Placeholder 7">
            <a:extLst>
              <a:ext uri="{FF2B5EF4-FFF2-40B4-BE49-F238E27FC236}">
                <a16:creationId xmlns:a16="http://schemas.microsoft.com/office/drawing/2014/main" id="{4531C6E8-165E-971B-BD1E-B29FD6C799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76594-2679-75E0-FFF0-BB1E9DD3DFA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62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4C35-8B8C-1C32-6B99-2B807DB03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EC25E-0632-9A3F-1471-3DD33DE52A3D}"/>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4" name="Footer Placeholder 3">
            <a:extLst>
              <a:ext uri="{FF2B5EF4-FFF2-40B4-BE49-F238E27FC236}">
                <a16:creationId xmlns:a16="http://schemas.microsoft.com/office/drawing/2014/main" id="{D1277355-FA40-1E5C-711D-53EAB6CACC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28E59D-EB6F-7712-5B65-B1EE07F7737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197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603C0-18FF-E916-0271-A22CEA36EB5F}"/>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3" name="Footer Placeholder 2">
            <a:extLst>
              <a:ext uri="{FF2B5EF4-FFF2-40B4-BE49-F238E27FC236}">
                <a16:creationId xmlns:a16="http://schemas.microsoft.com/office/drawing/2014/main" id="{5FC2E228-ED9C-0279-402C-0A4400CD7A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E4AB22-F862-77D3-B633-87F51037473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6776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9E44-B37F-B247-BCC9-0FE97069A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9B5FF6-C337-360D-0EF3-172E4DC0B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EEA818-0FD6-D8D0-CC4B-F5F544762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4BC979-B3C0-EDA6-EA25-DFCE758F5481}"/>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6" name="Footer Placeholder 5">
            <a:extLst>
              <a:ext uri="{FF2B5EF4-FFF2-40B4-BE49-F238E27FC236}">
                <a16:creationId xmlns:a16="http://schemas.microsoft.com/office/drawing/2014/main" id="{FC666F01-62AC-05B5-F090-04E3121B4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4E408-8B60-86FD-A84B-E7135521D65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4053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9150-A1B2-20C9-5C4C-E984C273EC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C9B59E-42EE-2FBB-57B4-D52CF9CED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589832-DBCB-5175-02AA-359DEC7EE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1C7A5-254E-B6A8-B9EE-EC3A9A6EB6FF}"/>
              </a:ext>
            </a:extLst>
          </p:cNvPr>
          <p:cNvSpPr>
            <a:spLocks noGrp="1"/>
          </p:cNvSpPr>
          <p:nvPr>
            <p:ph type="dt" sz="half" idx="10"/>
          </p:nvPr>
        </p:nvSpPr>
        <p:spPr/>
        <p:txBody>
          <a:bodyPr/>
          <a:lstStyle/>
          <a:p>
            <a:fld id="{72345051-2045-45DA-935E-2E3CA1A69ADC}" type="datetimeFigureOut">
              <a:rPr lang="en-US" smtClean="0"/>
              <a:t>3/9/2023</a:t>
            </a:fld>
            <a:endParaRPr lang="en-US"/>
          </a:p>
        </p:txBody>
      </p:sp>
      <p:sp>
        <p:nvSpPr>
          <p:cNvPr id="6" name="Footer Placeholder 5">
            <a:extLst>
              <a:ext uri="{FF2B5EF4-FFF2-40B4-BE49-F238E27FC236}">
                <a16:creationId xmlns:a16="http://schemas.microsoft.com/office/drawing/2014/main" id="{207A45B6-9E15-F959-7104-AA1FBFCB5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11CE3-1AB4-2149-41DF-1D40F9945FDD}"/>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9955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3379F-7823-6911-7C1F-B95D6C11C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13659-16B0-3FE0-CE2A-E1230AA0F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B0E47-55C2-CC3B-5523-EDA263F0F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3/9/2023</a:t>
            </a:fld>
            <a:endParaRPr lang="en-US" dirty="0"/>
          </a:p>
        </p:txBody>
      </p:sp>
      <p:sp>
        <p:nvSpPr>
          <p:cNvPr id="5" name="Footer Placeholder 4">
            <a:extLst>
              <a:ext uri="{FF2B5EF4-FFF2-40B4-BE49-F238E27FC236}">
                <a16:creationId xmlns:a16="http://schemas.microsoft.com/office/drawing/2014/main" id="{23E34720-9531-2547-E768-1757496396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1E75C5C-9F9C-97A2-39E4-868CD01DA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06834677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3D277D10-5C8B-7D0D-0E44-FBAB163F7D6E}"/>
              </a:ext>
            </a:extLst>
          </p:cNvPr>
          <p:cNvPicPr>
            <a:picLocks noChangeAspect="1"/>
          </p:cNvPicPr>
          <p:nvPr/>
        </p:nvPicPr>
        <p:blipFill rotWithShape="1">
          <a:blip r:embed="rId3">
            <a:alphaModFix amt="50000"/>
          </a:blip>
          <a:srcRect t="24981"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E9592840-65CF-2EF2-EE07-990F0734D667}"/>
              </a:ext>
            </a:extLst>
          </p:cNvPr>
          <p:cNvSpPr>
            <a:spLocks noGrp="1"/>
          </p:cNvSpPr>
          <p:nvPr>
            <p:ph type="ctrTitle"/>
          </p:nvPr>
        </p:nvSpPr>
        <p:spPr>
          <a:xfrm>
            <a:off x="1524000" y="1122363"/>
            <a:ext cx="9144000" cy="3063240"/>
          </a:xfrm>
        </p:spPr>
        <p:txBody>
          <a:bodyPr>
            <a:normAutofit/>
          </a:bodyPr>
          <a:lstStyle/>
          <a:p>
            <a:r>
              <a:rPr lang="en-US" sz="6600" b="0" i="0" u="none" strike="noStrike">
                <a:solidFill>
                  <a:srgbClr val="FFFFFF"/>
                </a:solidFill>
                <a:effectLst/>
                <a:latin typeface="Times New Roman" panose="02020603050405020304" pitchFamily="18" charset="0"/>
                <a:cs typeface="Times New Roman" panose="02020603050405020304" pitchFamily="18" charset="0"/>
              </a:rPr>
              <a:t>Recycle plastic waste</a:t>
            </a:r>
            <a:endParaRPr lang="en-US" sz="660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CAA7DB-4979-DB6E-E4FD-3B258287A1A0}"/>
              </a:ext>
            </a:extLst>
          </p:cNvPr>
          <p:cNvSpPr>
            <a:spLocks noGrp="1"/>
          </p:cNvSpPr>
          <p:nvPr>
            <p:ph type="subTitle" idx="1"/>
          </p:nvPr>
        </p:nvSpPr>
        <p:spPr>
          <a:xfrm>
            <a:off x="1527048" y="4599432"/>
            <a:ext cx="9144000" cy="1536192"/>
          </a:xfrm>
        </p:spPr>
        <p:txBody>
          <a:bodyPr>
            <a:normAutofit/>
          </a:bodyPr>
          <a:lstStyle/>
          <a:p>
            <a:r>
              <a:rPr lang="vi-VN" sz="1900" b="1" i="0" u="none" strike="noStrike">
                <a:solidFill>
                  <a:srgbClr val="FFFFFF"/>
                </a:solidFill>
                <a:effectLst/>
                <a:latin typeface="Times New Roman" panose="02020603050405020304" pitchFamily="18" charset="0"/>
                <a:cs typeface="Times New Roman" panose="02020603050405020304" pitchFamily="18" charset="0"/>
              </a:rPr>
              <a:t>Presented by Bùi Hương Linh</a:t>
            </a:r>
            <a:endParaRPr lang="vi-VN" sz="1900" b="1">
              <a:solidFill>
                <a:srgbClr val="FFFFFF"/>
              </a:solidFill>
              <a:effectLst/>
              <a:latin typeface="Times New Roman" panose="02020603050405020304" pitchFamily="18" charset="0"/>
              <a:cs typeface="Times New Roman" panose="02020603050405020304" pitchFamily="18" charset="0"/>
            </a:endParaRPr>
          </a:p>
          <a:p>
            <a:r>
              <a:rPr lang="vi-VN" sz="1900" b="1" i="0" u="none" strike="noStrike">
                <a:solidFill>
                  <a:srgbClr val="FFFFFF"/>
                </a:solidFill>
                <a:effectLst/>
                <a:latin typeface="Times New Roman" panose="02020603050405020304" pitchFamily="18" charset="0"/>
                <a:cs typeface="Times New Roman" panose="02020603050405020304" pitchFamily="18" charset="0"/>
              </a:rPr>
              <a:t>Student ID: GBH200662</a:t>
            </a:r>
            <a:endParaRPr lang="vi-VN" sz="1900" b="1">
              <a:solidFill>
                <a:srgbClr val="FFFFFF"/>
              </a:solidFill>
              <a:effectLst/>
              <a:latin typeface="Times New Roman" panose="02020603050405020304" pitchFamily="18" charset="0"/>
              <a:cs typeface="Times New Roman" panose="02020603050405020304" pitchFamily="18" charset="0"/>
            </a:endParaRPr>
          </a:p>
          <a:p>
            <a:r>
              <a:rPr lang="vi-VN" sz="1900" b="1" i="0" u="none" strike="noStrike">
                <a:solidFill>
                  <a:srgbClr val="FFFFFF"/>
                </a:solidFill>
                <a:effectLst/>
                <a:latin typeface="Times New Roman" panose="02020603050405020304" pitchFamily="18" charset="0"/>
                <a:cs typeface="Times New Roman" panose="02020603050405020304" pitchFamily="18" charset="0"/>
              </a:rPr>
              <a:t>Class: GCH1002</a:t>
            </a:r>
            <a:endParaRPr lang="vi-VN" sz="1900" b="1">
              <a:solidFill>
                <a:srgbClr val="FFFFFF"/>
              </a:solidFill>
              <a:effectLst/>
              <a:latin typeface="Times New Roman" panose="02020603050405020304" pitchFamily="18" charset="0"/>
              <a:cs typeface="Times New Roman" panose="02020603050405020304" pitchFamily="18" charset="0"/>
            </a:endParaRPr>
          </a:p>
          <a:p>
            <a:r>
              <a:rPr lang="vi-VN" sz="1900" b="1" i="0" u="none" strike="noStrike">
                <a:solidFill>
                  <a:srgbClr val="FFFFFF"/>
                </a:solidFill>
                <a:effectLst/>
                <a:latin typeface="Times New Roman" panose="02020603050405020304" pitchFamily="18" charset="0"/>
                <a:cs typeface="Times New Roman" panose="02020603050405020304" pitchFamily="18" charset="0"/>
              </a:rPr>
              <a:t>Tutor: Đỗ Tiến Thành</a:t>
            </a:r>
            <a:endParaRPr lang="vi-VN" sz="1900" b="1">
              <a:solidFill>
                <a:srgbClr val="FFFFFF"/>
              </a:solidFill>
              <a:effectLst/>
              <a:latin typeface="Times New Roman" panose="02020603050405020304" pitchFamily="18" charset="0"/>
              <a:cs typeface="Times New Roman" panose="02020603050405020304" pitchFamily="18" charset="0"/>
            </a:endParaRPr>
          </a:p>
          <a:p>
            <a:endParaRPr lang="en-US" sz="1900">
              <a:solidFill>
                <a:srgbClr val="FFFFFF"/>
              </a:solidFill>
            </a:endParaRPr>
          </a:p>
        </p:txBody>
      </p:sp>
      <p:sp>
        <p:nvSpPr>
          <p:cNvPr id="1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868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2B8E9F-55A3-3EFC-8C90-AB6AD19BCDB9}"/>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Thank you for listening!</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31655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5" name="Rectangle 1404">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7" name="Rectangle 1406">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F03DD-9339-0C8E-FB95-CEFD560D957A}"/>
              </a:ext>
            </a:extLst>
          </p:cNvPr>
          <p:cNvSpPr>
            <a:spLocks noGrp="1"/>
          </p:cNvSpPr>
          <p:nvPr>
            <p:ph type="title"/>
          </p:nvPr>
        </p:nvSpPr>
        <p:spPr>
          <a:xfrm>
            <a:off x="1137033" y="670559"/>
            <a:ext cx="4683321" cy="2148841"/>
          </a:xfrm>
        </p:spPr>
        <p:txBody>
          <a:bodyPr anchor="t">
            <a:normAutofit/>
          </a:bodyPr>
          <a:lstStyle/>
          <a:p>
            <a:r>
              <a:rPr lang="en-US" b="1"/>
              <a:t>TABLE OF CONTENTS</a:t>
            </a:r>
          </a:p>
        </p:txBody>
      </p:sp>
      <p:pic>
        <p:nvPicPr>
          <p:cNvPr id="1028" name="Picture 4" descr="Tái chế rác thải nhựa và những lợi ích từ việc tái chế nhựa mang lại cho  môi trường">
            <a:extLst>
              <a:ext uri="{FF2B5EF4-FFF2-40B4-BE49-F238E27FC236}">
                <a16:creationId xmlns:a16="http://schemas.microsoft.com/office/drawing/2014/main" id="{12D5631B-5AAE-C593-A8FE-73B8878925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55" r="-2" b="-2"/>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E3CCE8B-0996-5BCE-E472-1339871EEA90}"/>
              </a:ext>
            </a:extLst>
          </p:cNvPr>
          <p:cNvSpPr>
            <a:spLocks noGrp="1"/>
          </p:cNvSpPr>
          <p:nvPr>
            <p:ph idx="1"/>
          </p:nvPr>
        </p:nvSpPr>
        <p:spPr>
          <a:xfrm>
            <a:off x="6797004" y="670559"/>
            <a:ext cx="4555782" cy="5445076"/>
          </a:xfrm>
        </p:spPr>
        <p:txBody>
          <a:bodyPr anchor="t">
            <a:normAutofit/>
          </a:bodyPr>
          <a:lstStyle/>
          <a:p>
            <a:r>
              <a:rPr lang="en-US" sz="2000" dirty="0"/>
              <a:t>1. Introduction</a:t>
            </a:r>
          </a:p>
          <a:p>
            <a:r>
              <a:rPr lang="en-US" sz="2000" dirty="0"/>
              <a:t>2. Overview of system</a:t>
            </a:r>
          </a:p>
          <a:p>
            <a:r>
              <a:rPr lang="en-US" sz="2000" dirty="0"/>
              <a:t>3. Research tools and techniques</a:t>
            </a:r>
          </a:p>
          <a:p>
            <a:r>
              <a:rPr lang="en-US" sz="2000" dirty="0"/>
              <a:t>4. The results of research</a:t>
            </a:r>
          </a:p>
          <a:p>
            <a:r>
              <a:rPr lang="en-US" sz="2000" dirty="0"/>
              <a:t>5. Conclusion</a:t>
            </a:r>
          </a:p>
        </p:txBody>
      </p:sp>
    </p:spTree>
    <p:extLst>
      <p:ext uri="{BB962C8B-B14F-4D97-AF65-F5344CB8AC3E}">
        <p14:creationId xmlns:p14="http://schemas.microsoft.com/office/powerpoint/2010/main" val="296956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769AD5-C88C-9AF3-67F0-67C82B6C91B5}"/>
              </a:ext>
            </a:extLst>
          </p:cNvPr>
          <p:cNvSpPr>
            <a:spLocks noGrp="1"/>
          </p:cNvSpPr>
          <p:nvPr>
            <p:ph type="title"/>
          </p:nvPr>
        </p:nvSpPr>
        <p:spPr>
          <a:xfrm>
            <a:off x="6430060" y="1619793"/>
            <a:ext cx="4423329" cy="899999"/>
          </a:xfrm>
        </p:spPr>
        <p:txBody>
          <a:bodyPr vert="horz" lIns="91440" tIns="45720" rIns="91440" bIns="45720" rtlCol="0" anchor="b">
            <a:normAutofit/>
          </a:bodyPr>
          <a:lstStyle/>
          <a:p>
            <a:r>
              <a:rPr lang="en-US" sz="5600" dirty="0"/>
              <a:t>1.Introduction</a:t>
            </a:r>
          </a:p>
        </p:txBody>
      </p:sp>
      <p:sp>
        <p:nvSpPr>
          <p:cNvPr id="3088" name="Oval 308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gười phụ nữ &quot;phù phép&quot; cho rác thải nhựa thành những tác phẩm đẹp mắt |  Báo Dân trí">
            <a:extLst>
              <a:ext uri="{FF2B5EF4-FFF2-40B4-BE49-F238E27FC236}">
                <a16:creationId xmlns:a16="http://schemas.microsoft.com/office/drawing/2014/main" id="{F12BD5B3-31E4-773C-BCA2-A3BD2F5B2A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505" r="15730"/>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309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3092"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AA0432D4-82C9-FEA6-6C21-7F85451774AA}"/>
              </a:ext>
            </a:extLst>
          </p:cNvPr>
          <p:cNvSpPr txBox="1"/>
          <p:nvPr/>
        </p:nvSpPr>
        <p:spPr>
          <a:xfrm>
            <a:off x="6657715" y="2990818"/>
            <a:ext cx="4195673" cy="2913872"/>
          </a:xfrm>
          <a:prstGeom prst="rect">
            <a:avLst/>
          </a:prstGeom>
        </p:spPr>
        <p:txBody>
          <a:bodyPr vert="horz" lIns="91440" tIns="45720" rIns="91440" bIns="45720" rtlCol="0" anchor="t">
            <a:normAutofit/>
          </a:bodyPr>
          <a:lstStyle/>
          <a:p>
            <a:pPr>
              <a:lnSpc>
                <a:spcPct val="90000"/>
              </a:lnSpc>
              <a:spcAft>
                <a:spcPts val="600"/>
              </a:spcAft>
            </a:pPr>
            <a:r>
              <a:rPr lang="en-US" sz="2000" dirty="0">
                <a:solidFill>
                  <a:schemeClr val="tx1">
                    <a:alpha val="80000"/>
                  </a:schemeClr>
                </a:solidFill>
              </a:rPr>
              <a:t>Our project will minimize environmental pollution by recycling plastic waste. </a:t>
            </a:r>
          </a:p>
        </p:txBody>
      </p:sp>
      <p:sp>
        <p:nvSpPr>
          <p:cNvPr id="3094"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09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16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1FDE2B-10AD-384A-E23E-415A3E224D2A}"/>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2. Overview of system</a:t>
            </a:r>
          </a:p>
        </p:txBody>
      </p:sp>
      <p:graphicFrame>
        <p:nvGraphicFramePr>
          <p:cNvPr id="4" name="Table 4">
            <a:extLst>
              <a:ext uri="{FF2B5EF4-FFF2-40B4-BE49-F238E27FC236}">
                <a16:creationId xmlns:a16="http://schemas.microsoft.com/office/drawing/2014/main" id="{72DE397C-EC5D-BD58-174A-1F316B1B1743}"/>
              </a:ext>
            </a:extLst>
          </p:cNvPr>
          <p:cNvGraphicFramePr>
            <a:graphicFrameLocks noGrp="1"/>
          </p:cNvGraphicFramePr>
          <p:nvPr>
            <p:ph idx="1"/>
            <p:extLst>
              <p:ext uri="{D42A27DB-BD31-4B8C-83A1-F6EECF244321}">
                <p14:modId xmlns:p14="http://schemas.microsoft.com/office/powerpoint/2010/main" val="679295858"/>
              </p:ext>
            </p:extLst>
          </p:nvPr>
        </p:nvGraphicFramePr>
        <p:xfrm>
          <a:off x="1803813" y="3052505"/>
          <a:ext cx="8608315" cy="2816352"/>
        </p:xfrm>
        <a:graphic>
          <a:graphicData uri="http://schemas.openxmlformats.org/drawingml/2006/table">
            <a:tbl>
              <a:tblPr firstRow="1" bandRow="1">
                <a:tableStyleId>{5C22544A-7EE6-4342-B048-85BDC9FD1C3A}</a:tableStyleId>
              </a:tblPr>
              <a:tblGrid>
                <a:gridCol w="4370007">
                  <a:extLst>
                    <a:ext uri="{9D8B030D-6E8A-4147-A177-3AD203B41FA5}">
                      <a16:colId xmlns:a16="http://schemas.microsoft.com/office/drawing/2014/main" val="1379649459"/>
                    </a:ext>
                  </a:extLst>
                </a:gridCol>
                <a:gridCol w="4238308">
                  <a:extLst>
                    <a:ext uri="{9D8B030D-6E8A-4147-A177-3AD203B41FA5}">
                      <a16:colId xmlns:a16="http://schemas.microsoft.com/office/drawing/2014/main" val="1283593192"/>
                    </a:ext>
                  </a:extLst>
                </a:gridCol>
              </a:tblGrid>
              <a:tr h="623316">
                <a:tc>
                  <a:txBody>
                    <a:bodyPr/>
                    <a:lstStyle/>
                    <a:p>
                      <a:pPr algn="ctr"/>
                      <a:r>
                        <a:rPr lang="en-US" sz="3300"/>
                        <a:t>Scope</a:t>
                      </a:r>
                    </a:p>
                  </a:txBody>
                  <a:tcPr marL="83820" marR="83820" marT="41910" marB="41910"/>
                </a:tc>
                <a:tc>
                  <a:txBody>
                    <a:bodyPr/>
                    <a:lstStyle/>
                    <a:p>
                      <a:pPr algn="ctr"/>
                      <a:r>
                        <a:rPr lang="en-US" sz="3300"/>
                        <a:t>Purpose</a:t>
                      </a:r>
                    </a:p>
                  </a:txBody>
                  <a:tcPr marL="83820" marR="83820" marT="41910" marB="41910"/>
                </a:tc>
                <a:extLst>
                  <a:ext uri="{0D108BD9-81ED-4DB2-BD59-A6C34878D82A}">
                    <a16:rowId xmlns:a16="http://schemas.microsoft.com/office/drawing/2014/main" val="4056984345"/>
                  </a:ext>
                </a:extLst>
              </a:tr>
              <a:tr h="2193036">
                <a:tc>
                  <a:txBody>
                    <a:bodyPr/>
                    <a:lstStyle/>
                    <a:p>
                      <a:r>
                        <a:rPr lang="en-US" sz="17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The "Green Environment" project is a plastic waste recycling application that contributes to environmental protection. This project will be implemented in about 6 months with an estimated budget of $116800, including project planning, project design, development and testing, advertising, maintenance.</a:t>
                      </a:r>
                      <a:endParaRPr lang="en-US" sz="1700" dirty="0">
                        <a:latin typeface="Times New Roman" panose="02020603050405020304" pitchFamily="18" charset="0"/>
                        <a:cs typeface="Times New Roman" panose="02020603050405020304" pitchFamily="18" charset="0"/>
                      </a:endParaRPr>
                    </a:p>
                  </a:txBody>
                  <a:tcPr marL="83820" marR="83820" marT="41910" marB="41910"/>
                </a:tc>
                <a:tc>
                  <a:txBody>
                    <a:bodyPr/>
                    <a:lstStyle/>
                    <a:p>
                      <a:r>
                        <a:rPr lang="en-US" sz="1700" dirty="0">
                          <a:latin typeface="Times New Roman" panose="02020603050405020304" pitchFamily="18" charset="0"/>
                          <a:cs typeface="Times New Roman" panose="02020603050405020304" pitchFamily="18" charset="0"/>
                        </a:rPr>
                        <a:t>Recycling plastic waste contributes to less pollution and cleaner air.</a:t>
                      </a:r>
                    </a:p>
                    <a:p>
                      <a:r>
                        <a:rPr lang="en-US" sz="1700" dirty="0">
                          <a:latin typeface="Times New Roman" panose="02020603050405020304" pitchFamily="18" charset="0"/>
                          <a:cs typeface="Times New Roman" panose="02020603050405020304" pitchFamily="18" charset="0"/>
                        </a:rPr>
                        <a:t>Help people know how to sort plastic waste.</a:t>
                      </a:r>
                    </a:p>
                    <a:p>
                      <a:r>
                        <a:rPr lang="en-US" sz="1700" dirty="0">
                          <a:latin typeface="Times New Roman" panose="02020603050405020304" pitchFamily="18" charset="0"/>
                          <a:cs typeface="Times New Roman" panose="02020603050405020304" pitchFamily="18" charset="0"/>
                        </a:rPr>
                        <a:t>Save money on buying new appliances, protect your personal finances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Reduce the amount of waste that goes outside each day.</a:t>
                      </a:r>
                    </a:p>
                    <a:p>
                      <a:endParaRPr lang="en-US" sz="1700" dirty="0">
                        <a:latin typeface="Times New Roman" panose="02020603050405020304" pitchFamily="18" charset="0"/>
                        <a:cs typeface="Times New Roman" panose="02020603050405020304" pitchFamily="18" charset="0"/>
                      </a:endParaRPr>
                    </a:p>
                  </a:txBody>
                  <a:tcPr marL="83820" marR="83820" marT="41910" marB="41910"/>
                </a:tc>
                <a:extLst>
                  <a:ext uri="{0D108BD9-81ED-4DB2-BD59-A6C34878D82A}">
                    <a16:rowId xmlns:a16="http://schemas.microsoft.com/office/drawing/2014/main" val="3837223144"/>
                  </a:ext>
                </a:extLst>
              </a:tr>
            </a:tbl>
          </a:graphicData>
        </a:graphic>
      </p:graphicFrame>
    </p:spTree>
    <p:extLst>
      <p:ext uri="{BB962C8B-B14F-4D97-AF65-F5344CB8AC3E}">
        <p14:creationId xmlns:p14="http://schemas.microsoft.com/office/powerpoint/2010/main" val="380436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8" name="Rectangle 37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FD6C6-8239-05C0-8B18-38A328A22CD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3. Research tools and techniques </a:t>
            </a:r>
            <a:br>
              <a:rPr lang="en-US" sz="3700" kern="1200">
                <a:solidFill>
                  <a:srgbClr val="FFFFFF"/>
                </a:solidFill>
                <a:latin typeface="+mj-lt"/>
                <a:ea typeface="+mj-ea"/>
                <a:cs typeface="+mj-cs"/>
              </a:rPr>
            </a:br>
            <a:endParaRPr lang="en-US" sz="3700" kern="1200">
              <a:solidFill>
                <a:srgbClr val="FFFFFF"/>
              </a:solidFill>
              <a:latin typeface="+mj-lt"/>
              <a:ea typeface="+mj-ea"/>
              <a:cs typeface="+mj-cs"/>
            </a:endParaRPr>
          </a:p>
        </p:txBody>
      </p:sp>
      <p:graphicFrame>
        <p:nvGraphicFramePr>
          <p:cNvPr id="11" name="Table 14">
            <a:extLst>
              <a:ext uri="{FF2B5EF4-FFF2-40B4-BE49-F238E27FC236}">
                <a16:creationId xmlns:a16="http://schemas.microsoft.com/office/drawing/2014/main" id="{BB8DF2BD-215C-D797-DA27-180E5B229B16}"/>
              </a:ext>
            </a:extLst>
          </p:cNvPr>
          <p:cNvGraphicFramePr>
            <a:graphicFrameLocks noGrp="1"/>
          </p:cNvGraphicFramePr>
          <p:nvPr>
            <p:extLst>
              <p:ext uri="{D42A27DB-BD31-4B8C-83A1-F6EECF244321}">
                <p14:modId xmlns:p14="http://schemas.microsoft.com/office/powerpoint/2010/main" val="2655330147"/>
              </p:ext>
            </p:extLst>
          </p:nvPr>
        </p:nvGraphicFramePr>
        <p:xfrm>
          <a:off x="424543" y="2166573"/>
          <a:ext cx="11335232" cy="4051602"/>
        </p:xfrm>
        <a:graphic>
          <a:graphicData uri="http://schemas.openxmlformats.org/drawingml/2006/table">
            <a:tbl>
              <a:tblPr firstRow="1" bandRow="1">
                <a:tableStyleId>{5C22544A-7EE6-4342-B048-85BDC9FD1C3A}</a:tableStyleId>
              </a:tblPr>
              <a:tblGrid>
                <a:gridCol w="5606173">
                  <a:extLst>
                    <a:ext uri="{9D8B030D-6E8A-4147-A177-3AD203B41FA5}">
                      <a16:colId xmlns:a16="http://schemas.microsoft.com/office/drawing/2014/main" val="3113271046"/>
                    </a:ext>
                  </a:extLst>
                </a:gridCol>
                <a:gridCol w="5729059">
                  <a:extLst>
                    <a:ext uri="{9D8B030D-6E8A-4147-A177-3AD203B41FA5}">
                      <a16:colId xmlns:a16="http://schemas.microsoft.com/office/drawing/2014/main" val="2753233900"/>
                    </a:ext>
                  </a:extLst>
                </a:gridCol>
              </a:tblGrid>
              <a:tr h="365309">
                <a:tc>
                  <a:txBody>
                    <a:bodyPr/>
                    <a:lstStyle/>
                    <a:p>
                      <a:r>
                        <a:rPr lang="en-US" sz="1600"/>
                        <a:t>Hypothesis</a:t>
                      </a:r>
                    </a:p>
                  </a:txBody>
                  <a:tcPr marL="83025" marR="83025" marT="41512" marB="41512"/>
                </a:tc>
                <a:tc>
                  <a:txBody>
                    <a:bodyPr/>
                    <a:lstStyle/>
                    <a:p>
                      <a:r>
                        <a:rPr lang="en-US" sz="1600"/>
                        <a:t>Interview</a:t>
                      </a:r>
                    </a:p>
                  </a:txBody>
                  <a:tcPr marL="83025" marR="83025" marT="41512" marB="41512"/>
                </a:tc>
                <a:extLst>
                  <a:ext uri="{0D108BD9-81ED-4DB2-BD59-A6C34878D82A}">
                    <a16:rowId xmlns:a16="http://schemas.microsoft.com/office/drawing/2014/main" val="626174583"/>
                  </a:ext>
                </a:extLst>
              </a:tr>
              <a:tr h="614382">
                <a:tc rowSpan="2">
                  <a:txBody>
                    <a:bodyPr/>
                    <a:lstStyle/>
                    <a:p>
                      <a:pPr rtl="0"/>
                      <a:r>
                        <a:rPr lang="en-US" sz="1600" b="0" i="0" u="none" strike="noStrike" kern="1200" dirty="0">
                          <a:solidFill>
                            <a:schemeClr val="dk1"/>
                          </a:solidFill>
                          <a:effectLst/>
                          <a:latin typeface="+mn-lt"/>
                          <a:ea typeface="+mn-ea"/>
                          <a:cs typeface="+mn-cs"/>
                        </a:rPr>
                        <a:t>By providing an easy-to-use platform for recycling plastic waste, more people will be motivated to participate in recycling efforts, leading to a reduction in plastic pollution.</a:t>
                      </a:r>
                      <a:endParaRPr lang="en-US" sz="1600" b="0" dirty="0">
                        <a:effectLst/>
                      </a:endParaRPr>
                    </a:p>
                  </a:txBody>
                  <a:tcPr marL="83025" marR="83025" marT="41512" marB="41512"/>
                </a:tc>
                <a:tc>
                  <a:txBody>
                    <a:bodyPr/>
                    <a:lstStyle/>
                    <a:p>
                      <a:r>
                        <a:rPr lang="en-US" sz="1600" b="0" i="0" u="none" strike="noStrike" kern="1200" dirty="0">
                          <a:solidFill>
                            <a:schemeClr val="dk1"/>
                          </a:solidFill>
                          <a:effectLst/>
                          <a:latin typeface="+mn-lt"/>
                          <a:ea typeface="+mn-ea"/>
                          <a:cs typeface="+mn-cs"/>
                        </a:rPr>
                        <a:t>How do you believe that the "Green Environment" platform will motivate more people to recycle?</a:t>
                      </a:r>
                      <a:endParaRPr lang="en-US" sz="1600" dirty="0"/>
                    </a:p>
                  </a:txBody>
                  <a:tcPr marL="83025" marR="83025" marT="41512" marB="41512"/>
                </a:tc>
                <a:extLst>
                  <a:ext uri="{0D108BD9-81ED-4DB2-BD59-A6C34878D82A}">
                    <a16:rowId xmlns:a16="http://schemas.microsoft.com/office/drawing/2014/main" val="1452635708"/>
                  </a:ext>
                </a:extLst>
              </a:tr>
              <a:tr h="614382">
                <a:tc vMerge="1">
                  <a:txBody>
                    <a:bodyPr/>
                    <a:lstStyle/>
                    <a:p>
                      <a:endParaRPr lang="en-US" dirty="0"/>
                    </a:p>
                  </a:txBody>
                  <a:tcPr/>
                </a:tc>
                <a:tc>
                  <a:txBody>
                    <a:bodyPr/>
                    <a:lstStyle/>
                    <a:p>
                      <a:r>
                        <a:rPr lang="en-US" sz="1600" b="0" i="0" u="none" strike="noStrike" kern="1200" dirty="0">
                          <a:solidFill>
                            <a:schemeClr val="dk1"/>
                          </a:solidFill>
                          <a:effectLst/>
                          <a:latin typeface="+mn-lt"/>
                          <a:ea typeface="+mn-ea"/>
                          <a:cs typeface="+mn-cs"/>
                        </a:rPr>
                        <a:t>What steps have you taken to ensure that the platform is easy to use for all users?</a:t>
                      </a:r>
                      <a:endParaRPr lang="en-US" sz="1600" dirty="0"/>
                    </a:p>
                  </a:txBody>
                  <a:tcPr marL="83025" marR="83025" marT="41512" marB="41512"/>
                </a:tc>
                <a:extLst>
                  <a:ext uri="{0D108BD9-81ED-4DB2-BD59-A6C34878D82A}">
                    <a16:rowId xmlns:a16="http://schemas.microsoft.com/office/drawing/2014/main" val="1954363095"/>
                  </a:ext>
                </a:extLst>
              </a:tr>
              <a:tr h="863456">
                <a:tc rowSpan="2">
                  <a:txBody>
                    <a:bodyPr/>
                    <a:lstStyle/>
                    <a:p>
                      <a:r>
                        <a:rPr lang="en-US" sz="1600" b="0" i="0" u="none" strike="noStrike" kern="1200">
                          <a:solidFill>
                            <a:schemeClr val="dk1"/>
                          </a:solidFill>
                          <a:effectLst/>
                          <a:latin typeface="+mn-lt"/>
                          <a:ea typeface="+mn-ea"/>
                          <a:cs typeface="+mn-cs"/>
                        </a:rPr>
                        <a:t>Through partnerships with other organizations and companies, "Green Environment" can expand its reach and impact, raising awareness about plastic waste and promoting sustainable behavior.</a:t>
                      </a:r>
                      <a:endParaRPr lang="en-US" sz="1600"/>
                    </a:p>
                  </a:txBody>
                  <a:tcPr marL="83025" marR="83025" marT="41512" marB="41512"/>
                </a:tc>
                <a:tc>
                  <a:txBody>
                    <a:bodyPr/>
                    <a:lstStyle/>
                    <a:p>
                      <a:r>
                        <a:rPr lang="en-US" sz="1600" b="0" i="0" u="none" strike="noStrike" kern="1200">
                          <a:solidFill>
                            <a:schemeClr val="dk1"/>
                          </a:solidFill>
                          <a:effectLst/>
                          <a:latin typeface="+mn-lt"/>
                          <a:ea typeface="+mn-ea"/>
                          <a:cs typeface="+mn-cs"/>
                        </a:rPr>
                        <a:t>How will partnerships with other organizations and companies enhance the impact of the "Green Environment" platform?</a:t>
                      </a:r>
                      <a:endParaRPr lang="en-US" sz="1600"/>
                    </a:p>
                  </a:txBody>
                  <a:tcPr marL="83025" marR="83025" marT="41512" marB="41512"/>
                </a:tc>
                <a:extLst>
                  <a:ext uri="{0D108BD9-81ED-4DB2-BD59-A6C34878D82A}">
                    <a16:rowId xmlns:a16="http://schemas.microsoft.com/office/drawing/2014/main" val="301435125"/>
                  </a:ext>
                </a:extLst>
              </a:tr>
              <a:tr h="365309">
                <a:tc vMerge="1">
                  <a:txBody>
                    <a:bodyPr/>
                    <a:lstStyle/>
                    <a:p>
                      <a:endParaRPr lang="en-US" dirty="0"/>
                    </a:p>
                  </a:txBody>
                  <a:tcPr/>
                </a:tc>
                <a:tc>
                  <a:txBody>
                    <a:bodyPr/>
                    <a:lstStyle/>
                    <a:p>
                      <a:r>
                        <a:rPr lang="en-US" sz="1600" b="0" i="0" u="none" strike="noStrike" kern="1200">
                          <a:solidFill>
                            <a:schemeClr val="dk1"/>
                          </a:solidFill>
                          <a:effectLst/>
                          <a:latin typeface="+mn-lt"/>
                          <a:ea typeface="+mn-ea"/>
                          <a:cs typeface="+mn-cs"/>
                        </a:rPr>
                        <a:t>What criteria will you use to select potential partners?</a:t>
                      </a:r>
                      <a:endParaRPr lang="en-US" sz="1600"/>
                    </a:p>
                  </a:txBody>
                  <a:tcPr marL="83025" marR="83025" marT="41512" marB="41512"/>
                </a:tc>
                <a:extLst>
                  <a:ext uri="{0D108BD9-81ED-4DB2-BD59-A6C34878D82A}">
                    <a16:rowId xmlns:a16="http://schemas.microsoft.com/office/drawing/2014/main" val="66324807"/>
                  </a:ext>
                </a:extLst>
              </a:tr>
              <a:tr h="614382">
                <a:tc rowSpan="2">
                  <a:txBody>
                    <a:bodyPr/>
                    <a:lstStyle/>
                    <a:p>
                      <a:r>
                        <a:rPr lang="en-US" sz="1600" b="0" i="0" u="none" strike="noStrike" kern="1200" dirty="0">
                          <a:solidFill>
                            <a:schemeClr val="dk1"/>
                          </a:solidFill>
                          <a:effectLst/>
                          <a:latin typeface="+mn-lt"/>
                          <a:ea typeface="+mn-ea"/>
                          <a:cs typeface="+mn-cs"/>
                        </a:rPr>
                        <a:t>By reinvesting 100% of profits into society, "Green Environment" will gain the trust and support of customers who prioritize social and environmental responsibility.</a:t>
                      </a:r>
                      <a:endParaRPr lang="en-US" sz="1600" dirty="0"/>
                    </a:p>
                  </a:txBody>
                  <a:tcPr marL="83025" marR="83025" marT="41512" marB="41512"/>
                </a:tc>
                <a:tc>
                  <a:txBody>
                    <a:bodyPr/>
                    <a:lstStyle/>
                    <a:p>
                      <a:r>
                        <a:rPr lang="en-US" sz="1600" b="0" i="0" u="none" strike="noStrike" kern="1200">
                          <a:solidFill>
                            <a:schemeClr val="dk1"/>
                          </a:solidFill>
                          <a:effectLst/>
                          <a:latin typeface="+mn-lt"/>
                          <a:ea typeface="+mn-ea"/>
                          <a:cs typeface="+mn-cs"/>
                        </a:rPr>
                        <a:t>What inspired you to reinvest 100% of profits from the "Green Environment" platform back into society?</a:t>
                      </a:r>
                      <a:endParaRPr lang="en-US" sz="1600"/>
                    </a:p>
                  </a:txBody>
                  <a:tcPr marL="83025" marR="83025" marT="41512" marB="41512"/>
                </a:tc>
                <a:extLst>
                  <a:ext uri="{0D108BD9-81ED-4DB2-BD59-A6C34878D82A}">
                    <a16:rowId xmlns:a16="http://schemas.microsoft.com/office/drawing/2014/main" val="1293271383"/>
                  </a:ext>
                </a:extLst>
              </a:tr>
              <a:tr h="614382">
                <a:tc vMerge="1">
                  <a:txBody>
                    <a:bodyPr/>
                    <a:lstStyle/>
                    <a:p>
                      <a:endParaRPr lang="en-US" dirty="0"/>
                    </a:p>
                  </a:txBody>
                  <a:tcPr/>
                </a:tc>
                <a:tc>
                  <a:txBody>
                    <a:bodyPr/>
                    <a:lstStyle/>
                    <a:p>
                      <a:r>
                        <a:rPr lang="en-US" sz="1600" b="0" i="0" u="none" strike="noStrike" kern="1200" dirty="0">
                          <a:solidFill>
                            <a:schemeClr val="dk1"/>
                          </a:solidFill>
                          <a:effectLst/>
                          <a:latin typeface="+mn-lt"/>
                          <a:ea typeface="+mn-ea"/>
                          <a:cs typeface="+mn-cs"/>
                        </a:rPr>
                        <a:t>How do you believe this will impact customer trust and support for the platform?</a:t>
                      </a:r>
                      <a:endParaRPr lang="en-US" sz="1600" dirty="0"/>
                    </a:p>
                  </a:txBody>
                  <a:tcPr marL="83025" marR="83025" marT="41512" marB="41512"/>
                </a:tc>
                <a:extLst>
                  <a:ext uri="{0D108BD9-81ED-4DB2-BD59-A6C34878D82A}">
                    <a16:rowId xmlns:a16="http://schemas.microsoft.com/office/drawing/2014/main" val="1630235136"/>
                  </a:ext>
                </a:extLst>
              </a:tr>
            </a:tbl>
          </a:graphicData>
        </a:graphic>
      </p:graphicFrame>
    </p:spTree>
    <p:extLst>
      <p:ext uri="{BB962C8B-B14F-4D97-AF65-F5344CB8AC3E}">
        <p14:creationId xmlns:p14="http://schemas.microsoft.com/office/powerpoint/2010/main" val="51652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74519F5-641D-5DB5-26A0-7593B763B34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4. The results of research</a:t>
            </a:r>
          </a:p>
        </p:txBody>
      </p:sp>
      <p:sp>
        <p:nvSpPr>
          <p:cNvPr id="5" name="TextBox 4">
            <a:extLst>
              <a:ext uri="{FF2B5EF4-FFF2-40B4-BE49-F238E27FC236}">
                <a16:creationId xmlns:a16="http://schemas.microsoft.com/office/drawing/2014/main" id="{8F5DFF9A-D8F6-4142-2C6E-FFE2247CEAF7}"/>
              </a:ext>
            </a:extLst>
          </p:cNvPr>
          <p:cNvSpPr txBox="1"/>
          <p:nvPr/>
        </p:nvSpPr>
        <p:spPr>
          <a:xfrm>
            <a:off x="4495808" y="548640"/>
            <a:ext cx="6790142"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Hypothesis 1: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Through partnerships with other organizations and companies, "Green Environment" can expand its reach and impact, raising awareness about plastic waste and promoting sustainable behavior.</a:t>
            </a:r>
          </a:p>
        </p:txBody>
      </p:sp>
      <p:pic>
        <p:nvPicPr>
          <p:cNvPr id="4100" name="Picture 4" descr="Biểu đồ câu trả lời của biểu mẫu. Tên câu hỏi: 3. What criteria will you use to select potential partners?&#10;. Số lượng câu trả lời: 7 câu trả lời.">
            <a:extLst>
              <a:ext uri="{FF2B5EF4-FFF2-40B4-BE49-F238E27FC236}">
                <a16:creationId xmlns:a16="http://schemas.microsoft.com/office/drawing/2014/main" id="{309D98C3-A100-4518-AA44-D454CD2BD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840" y="2926080"/>
            <a:ext cx="8048160" cy="306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57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56C88-6578-99D7-8E04-432AEC6163FD}"/>
              </a:ext>
            </a:extLst>
          </p:cNvPr>
          <p:cNvSpPr>
            <a:spLocks noGrp="1"/>
          </p:cNvSpPr>
          <p:nvPr>
            <p:ph type="title"/>
          </p:nvPr>
        </p:nvSpPr>
        <p:spPr>
          <a:xfrm>
            <a:off x="466722" y="586855"/>
            <a:ext cx="3201366" cy="3387497"/>
          </a:xfrm>
        </p:spPr>
        <p:txBody>
          <a:bodyPr anchor="b">
            <a:normAutofit/>
          </a:bodyPr>
          <a:lstStyle/>
          <a:p>
            <a:pPr algn="r"/>
            <a:r>
              <a:rPr lang="en-US" sz="4000" kern="1200" dirty="0">
                <a:solidFill>
                  <a:srgbClr val="FFFFFF"/>
                </a:solidFill>
                <a:latin typeface="+mj-lt"/>
                <a:ea typeface="+mj-ea"/>
                <a:cs typeface="+mj-cs"/>
              </a:rPr>
              <a:t>4. The results of research</a:t>
            </a:r>
            <a:endParaRPr lang="en-US" sz="4000" dirty="0">
              <a:solidFill>
                <a:srgbClr val="FFFFFF"/>
              </a:solidFill>
            </a:endParaRPr>
          </a:p>
        </p:txBody>
      </p:sp>
      <p:pic>
        <p:nvPicPr>
          <p:cNvPr id="5" name="Content Placeholder 4">
            <a:extLst>
              <a:ext uri="{FF2B5EF4-FFF2-40B4-BE49-F238E27FC236}">
                <a16:creationId xmlns:a16="http://schemas.microsoft.com/office/drawing/2014/main" id="{56781DC7-6915-4109-5E47-6AE86D7AEB36}"/>
              </a:ext>
            </a:extLst>
          </p:cNvPr>
          <p:cNvPicPr>
            <a:picLocks noGrp="1" noChangeAspect="1"/>
          </p:cNvPicPr>
          <p:nvPr>
            <p:ph idx="1"/>
          </p:nvPr>
        </p:nvPicPr>
        <p:blipFill>
          <a:blip r:embed="rId3"/>
          <a:stretch>
            <a:fillRect/>
          </a:stretch>
        </p:blipFill>
        <p:spPr>
          <a:xfrm>
            <a:off x="4758888" y="649288"/>
            <a:ext cx="7141375" cy="5673135"/>
          </a:xfrm>
        </p:spPr>
      </p:pic>
    </p:spTree>
    <p:extLst>
      <p:ext uri="{BB962C8B-B14F-4D97-AF65-F5344CB8AC3E}">
        <p14:creationId xmlns:p14="http://schemas.microsoft.com/office/powerpoint/2010/main" val="87660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CDF93-D3D5-1EBF-A482-3EABA2F19E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4. The results of research</a:t>
            </a:r>
          </a:p>
        </p:txBody>
      </p:sp>
      <p:pic>
        <p:nvPicPr>
          <p:cNvPr id="7" name="Content Placeholder 6">
            <a:extLst>
              <a:ext uri="{FF2B5EF4-FFF2-40B4-BE49-F238E27FC236}">
                <a16:creationId xmlns:a16="http://schemas.microsoft.com/office/drawing/2014/main" id="{A9E66915-7357-C1B9-546F-004BA147D207}"/>
              </a:ext>
            </a:extLst>
          </p:cNvPr>
          <p:cNvPicPr>
            <a:picLocks noGrp="1" noChangeAspect="1"/>
          </p:cNvPicPr>
          <p:nvPr>
            <p:ph idx="1"/>
          </p:nvPr>
        </p:nvPicPr>
        <p:blipFill>
          <a:blip r:embed="rId3"/>
          <a:stretch>
            <a:fillRect/>
          </a:stretch>
        </p:blipFill>
        <p:spPr>
          <a:xfrm>
            <a:off x="4038600" y="1765034"/>
            <a:ext cx="7188199" cy="3324542"/>
          </a:xfrm>
          <a:prstGeom prst="rect">
            <a:avLst/>
          </a:prstGeom>
        </p:spPr>
      </p:pic>
    </p:spTree>
    <p:extLst>
      <p:ext uri="{BB962C8B-B14F-4D97-AF65-F5344CB8AC3E}">
        <p14:creationId xmlns:p14="http://schemas.microsoft.com/office/powerpoint/2010/main" val="398516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1D1A6-7C2C-B198-68A1-3D5E48B7AE4A}"/>
              </a:ext>
            </a:extLst>
          </p:cNvPr>
          <p:cNvSpPr>
            <a:spLocks noGrp="1"/>
          </p:cNvSpPr>
          <p:nvPr>
            <p:ph type="title"/>
          </p:nvPr>
        </p:nvSpPr>
        <p:spPr>
          <a:xfrm>
            <a:off x="6513788" y="365125"/>
            <a:ext cx="4840010" cy="1807305"/>
          </a:xfrm>
        </p:spPr>
        <p:txBody>
          <a:bodyPr>
            <a:normAutofit/>
          </a:bodyPr>
          <a:lstStyle/>
          <a:p>
            <a:r>
              <a:rPr lang="en-US"/>
              <a:t>Conclusion</a:t>
            </a:r>
          </a:p>
        </p:txBody>
      </p:sp>
      <p:pic>
        <p:nvPicPr>
          <p:cNvPr id="22" name="Picture 21" descr="Throwing empty plastic bottle into the rubbish">
            <a:extLst>
              <a:ext uri="{FF2B5EF4-FFF2-40B4-BE49-F238E27FC236}">
                <a16:creationId xmlns:a16="http://schemas.microsoft.com/office/drawing/2014/main" id="{CF73C33A-6157-383B-DF77-A5FFEAAD29E6}"/>
              </a:ext>
            </a:extLst>
          </p:cNvPr>
          <p:cNvPicPr>
            <a:picLocks noChangeAspect="1"/>
          </p:cNvPicPr>
          <p:nvPr/>
        </p:nvPicPr>
        <p:blipFill rotWithShape="1">
          <a:blip r:embed="rId3"/>
          <a:srcRect l="17293" r="23173"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8181EF7-4ADC-8387-7E85-A91F41DDD3FB}"/>
              </a:ext>
            </a:extLst>
          </p:cNvPr>
          <p:cNvSpPr>
            <a:spLocks noGrp="1"/>
          </p:cNvSpPr>
          <p:nvPr>
            <p:ph idx="1"/>
          </p:nvPr>
        </p:nvSpPr>
        <p:spPr>
          <a:xfrm>
            <a:off x="6513788" y="2333297"/>
            <a:ext cx="4840010" cy="3843666"/>
          </a:xfrm>
        </p:spPr>
        <p:txBody>
          <a:bodyPr>
            <a:normAutofit/>
          </a:bodyPr>
          <a:lstStyle/>
          <a:p>
            <a:pPr marL="0" indent="0">
              <a:buNone/>
            </a:pPr>
            <a:r>
              <a:rPr lang="en-US" sz="2000" dirty="0"/>
              <a:t>In conclusion, our project aims to recycle to address the growing concern about plastic waste. Contribute to reducing plastic waste and protecting everyone's health.</a:t>
            </a:r>
          </a:p>
        </p:txBody>
      </p:sp>
    </p:spTree>
    <p:extLst>
      <p:ext uri="{BB962C8B-B14F-4D97-AF65-F5344CB8AC3E}">
        <p14:creationId xmlns:p14="http://schemas.microsoft.com/office/powerpoint/2010/main" val="364972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870</Words>
  <Application>Microsoft Office PowerPoint</Application>
  <PresentationFormat>Widescreen</PresentationFormat>
  <Paragraphs>75</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Roboto</vt:lpstr>
      <vt:lpstr>Times New Roman</vt:lpstr>
      <vt:lpstr>Office Theme</vt:lpstr>
      <vt:lpstr>Recycle plastic waste</vt:lpstr>
      <vt:lpstr>TABLE OF CONTENTS</vt:lpstr>
      <vt:lpstr>1.Introduction</vt:lpstr>
      <vt:lpstr>2. Overview of system</vt:lpstr>
      <vt:lpstr>3. Research tools and techniques  </vt:lpstr>
      <vt:lpstr>4. The results of research</vt:lpstr>
      <vt:lpstr>4. The results of research</vt:lpstr>
      <vt:lpstr>4. The results of research</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Recycle plastic waste</dc:title>
  <dc:creator>Linh Bùi</dc:creator>
  <cp:lastModifiedBy>Linh Bùi</cp:lastModifiedBy>
  <cp:revision>1</cp:revision>
  <dcterms:created xsi:type="dcterms:W3CDTF">2023-03-09T10:01:43Z</dcterms:created>
  <dcterms:modified xsi:type="dcterms:W3CDTF">2023-03-09T12:42:28Z</dcterms:modified>
</cp:coreProperties>
</file>